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75"/>
  </p:notesMasterIdLst>
  <p:handoutMasterIdLst>
    <p:handoutMasterId r:id="rId76"/>
  </p:handoutMasterIdLst>
  <p:sldIdLst>
    <p:sldId id="256" r:id="rId2"/>
    <p:sldId id="282" r:id="rId3"/>
    <p:sldId id="274" r:id="rId4"/>
    <p:sldId id="275" r:id="rId5"/>
    <p:sldId id="338" r:id="rId6"/>
    <p:sldId id="473" r:id="rId7"/>
    <p:sldId id="387" r:id="rId8"/>
    <p:sldId id="288" r:id="rId9"/>
    <p:sldId id="386" r:id="rId10"/>
    <p:sldId id="390" r:id="rId11"/>
    <p:sldId id="414" r:id="rId12"/>
    <p:sldId id="416" r:id="rId13"/>
    <p:sldId id="439" r:id="rId14"/>
    <p:sldId id="340" r:id="rId15"/>
    <p:sldId id="341" r:id="rId16"/>
    <p:sldId id="415" r:id="rId17"/>
    <p:sldId id="343" r:id="rId18"/>
    <p:sldId id="344" r:id="rId19"/>
    <p:sldId id="383" r:id="rId20"/>
    <p:sldId id="384" r:id="rId21"/>
    <p:sldId id="411" r:id="rId22"/>
    <p:sldId id="412" r:id="rId23"/>
    <p:sldId id="476" r:id="rId24"/>
    <p:sldId id="345" r:id="rId25"/>
    <p:sldId id="346" r:id="rId26"/>
    <p:sldId id="347" r:id="rId27"/>
    <p:sldId id="348" r:id="rId28"/>
    <p:sldId id="349" r:id="rId29"/>
    <p:sldId id="352" r:id="rId30"/>
    <p:sldId id="353" r:id="rId31"/>
    <p:sldId id="360" r:id="rId32"/>
    <p:sldId id="458" r:id="rId33"/>
    <p:sldId id="361" r:id="rId34"/>
    <p:sldId id="455" r:id="rId35"/>
    <p:sldId id="456" r:id="rId36"/>
    <p:sldId id="457" r:id="rId37"/>
    <p:sldId id="441" r:id="rId38"/>
    <p:sldId id="442" r:id="rId39"/>
    <p:sldId id="443" r:id="rId40"/>
    <p:sldId id="451" r:id="rId41"/>
    <p:sldId id="478" r:id="rId42"/>
    <p:sldId id="472" r:id="rId43"/>
    <p:sldId id="459" r:id="rId44"/>
    <p:sldId id="444" r:id="rId45"/>
    <p:sldId id="445" r:id="rId46"/>
    <p:sldId id="446" r:id="rId47"/>
    <p:sldId id="440" r:id="rId48"/>
    <p:sldId id="479" r:id="rId49"/>
    <p:sldId id="368" r:id="rId50"/>
    <p:sldId id="372" r:id="rId51"/>
    <p:sldId id="373" r:id="rId52"/>
    <p:sldId id="407" r:id="rId53"/>
    <p:sldId id="469" r:id="rId54"/>
    <p:sldId id="470" r:id="rId55"/>
    <p:sldId id="471" r:id="rId56"/>
    <p:sldId id="464" r:id="rId57"/>
    <p:sldId id="465" r:id="rId58"/>
    <p:sldId id="466" r:id="rId59"/>
    <p:sldId id="405" r:id="rId60"/>
    <p:sldId id="406" r:id="rId61"/>
    <p:sldId id="408" r:id="rId62"/>
    <p:sldId id="409" r:id="rId63"/>
    <p:sldId id="393" r:id="rId64"/>
    <p:sldId id="394" r:id="rId65"/>
    <p:sldId id="477" r:id="rId66"/>
    <p:sldId id="395" r:id="rId67"/>
    <p:sldId id="396" r:id="rId68"/>
    <p:sldId id="397" r:id="rId69"/>
    <p:sldId id="398" r:id="rId70"/>
    <p:sldId id="382" r:id="rId71"/>
    <p:sldId id="392" r:id="rId72"/>
    <p:sldId id="435" r:id="rId73"/>
    <p:sldId id="468" r:id="rId74"/>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10F8E"/>
    <a:srgbClr val="D60093"/>
    <a:srgbClr val="4F96D1"/>
    <a:srgbClr val="3EC3E2"/>
    <a:srgbClr val="26B2DE"/>
    <a:srgbClr val="FF33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90" autoAdjust="0"/>
  </p:normalViewPr>
  <p:slideViewPr>
    <p:cSldViewPr>
      <p:cViewPr varScale="1">
        <p:scale>
          <a:sx n="73" d="100"/>
          <a:sy n="73" d="100"/>
        </p:scale>
        <p:origin x="1476" y="84"/>
      </p:cViewPr>
      <p:guideLst>
        <p:guide orient="horz" pos="2160"/>
        <p:guide pos="2880"/>
      </p:guideLst>
    </p:cSldViewPr>
  </p:slideViewPr>
  <p:outlineViewPr>
    <p:cViewPr>
      <p:scale>
        <a:sx n="33" d="100"/>
        <a:sy n="33" d="100"/>
      </p:scale>
      <p:origin x="0" y="2133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3" d="100"/>
          <a:sy n="53" d="100"/>
        </p:scale>
        <p:origin x="2844"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eaLnBrk="1" hangingPunct="1">
              <a:spcBef>
                <a:spcPct val="20000"/>
              </a:spcBef>
              <a:buClr>
                <a:schemeClr val="bg1"/>
              </a:buClr>
              <a:buSzPct val="70000"/>
              <a:buFont typeface="Wingdings" panose="05000000000000000000" pitchFamily="2" charset="2"/>
              <a:buNone/>
              <a:defRPr sz="1200">
                <a:latin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eaLnBrk="1" hangingPunct="1">
              <a:spcBef>
                <a:spcPct val="20000"/>
              </a:spcBef>
              <a:buClr>
                <a:schemeClr val="bg1"/>
              </a:buClr>
              <a:buSzPct val="70000"/>
              <a:buFont typeface="Wingdings" panose="05000000000000000000" pitchFamily="2" charset="2"/>
              <a:buNone/>
              <a:defRPr sz="1200">
                <a:latin typeface="Arial" charset="0"/>
              </a:defRPr>
            </a:lvl1pPr>
          </a:lstStyle>
          <a:p>
            <a:pPr>
              <a:defRPr/>
            </a:pPr>
            <a:fld id="{6436C9FF-A946-4721-9DE6-51E4D0F847FA}" type="datetimeFigureOut">
              <a:rPr lang="en-US"/>
              <a:pPr>
                <a:defRPr/>
              </a:pPr>
              <a:t>2/3/2023</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eaLnBrk="1" hangingPunct="1">
              <a:spcBef>
                <a:spcPct val="20000"/>
              </a:spcBef>
              <a:buClr>
                <a:schemeClr val="bg1"/>
              </a:buClr>
              <a:buSzPct val="70000"/>
              <a:buFont typeface="Wingdings" panose="05000000000000000000" pitchFamily="2" charset="2"/>
              <a:buNone/>
              <a:defRPr sz="1200">
                <a:latin typeface="Arial" charset="0"/>
              </a:defRPr>
            </a:lvl1pPr>
          </a:lstStyle>
          <a:p>
            <a:pPr>
              <a:defRPr/>
            </a:pPr>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eaLnBrk="1" hangingPunct="1">
              <a:spcBef>
                <a:spcPct val="20000"/>
              </a:spcBef>
              <a:buClr>
                <a:schemeClr val="bg1"/>
              </a:buClr>
              <a:buSzPct val="70000"/>
              <a:buFont typeface="Wingdings" panose="05000000000000000000" pitchFamily="2" charset="2"/>
              <a:buNone/>
              <a:defRPr sz="1200"/>
            </a:lvl1pPr>
          </a:lstStyle>
          <a:p>
            <a:pPr>
              <a:defRPr/>
            </a:pPr>
            <a:fld id="{D23714FF-B040-4D90-BF79-5DA84FF74A5A}" type="slidenum">
              <a:rPr lang="en-US" altLang="en-US"/>
              <a:pPr>
                <a:defRPr/>
              </a:pPr>
              <a:t>‹#›</a:t>
            </a:fld>
            <a:endParaRPr lang="en-US" altLang="en-US"/>
          </a:p>
        </p:txBody>
      </p:sp>
    </p:spTree>
    <p:extLst>
      <p:ext uri="{BB962C8B-B14F-4D97-AF65-F5344CB8AC3E}">
        <p14:creationId xmlns:p14="http://schemas.microsoft.com/office/powerpoint/2010/main" val="1966662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eaLnBrk="1" hangingPunct="1">
              <a:spcBef>
                <a:spcPct val="20000"/>
              </a:spcBef>
              <a:buClr>
                <a:schemeClr val="bg1"/>
              </a:buClr>
              <a:buSzPct val="70000"/>
              <a:buFont typeface="Wingdings" panose="05000000000000000000" pitchFamily="2" charset="2"/>
              <a:buNone/>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eaLnBrk="1" hangingPunct="1">
              <a:spcBef>
                <a:spcPct val="20000"/>
              </a:spcBef>
              <a:buClr>
                <a:schemeClr val="bg1"/>
              </a:buClr>
              <a:buSzPct val="70000"/>
              <a:buFont typeface="Wingdings" panose="05000000000000000000" pitchFamily="2" charset="2"/>
              <a:buNone/>
              <a:defRPr sz="1200">
                <a:latin typeface="Arial" charset="0"/>
              </a:defRPr>
            </a:lvl1pPr>
          </a:lstStyle>
          <a:p>
            <a:pPr>
              <a:defRPr/>
            </a:pPr>
            <a:fld id="{85167E06-C63A-4EE5-AB06-62A1B31BCBBC}" type="datetimeFigureOut">
              <a:rPr lang="en-US"/>
              <a:pPr>
                <a:defRPr/>
              </a:pPr>
              <a:t>2/3/2023</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eaLnBrk="1" hangingPunct="1">
              <a:spcBef>
                <a:spcPct val="20000"/>
              </a:spcBef>
              <a:buClr>
                <a:schemeClr val="bg1"/>
              </a:buClr>
              <a:buSzPct val="70000"/>
              <a:buFont typeface="Wingdings" panose="05000000000000000000" pitchFamily="2" charset="2"/>
              <a:buNone/>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eaLnBrk="1" hangingPunct="1">
              <a:spcBef>
                <a:spcPct val="20000"/>
              </a:spcBef>
              <a:buClr>
                <a:schemeClr val="bg1"/>
              </a:buClr>
              <a:buSzPct val="70000"/>
              <a:buFont typeface="Wingdings" panose="05000000000000000000" pitchFamily="2" charset="2"/>
              <a:buNone/>
              <a:defRPr sz="1200"/>
            </a:lvl1pPr>
          </a:lstStyle>
          <a:p>
            <a:pPr>
              <a:defRPr/>
            </a:pPr>
            <a:fld id="{23D31D9B-F5A8-4ADC-97A3-0330CE336614}" type="slidenum">
              <a:rPr lang="en-US" altLang="en-US"/>
              <a:pPr>
                <a:defRPr/>
              </a:pPr>
              <a:t>‹#›</a:t>
            </a:fld>
            <a:endParaRPr lang="en-US" altLang="en-US"/>
          </a:p>
        </p:txBody>
      </p:sp>
    </p:spTree>
    <p:extLst>
      <p:ext uri="{BB962C8B-B14F-4D97-AF65-F5344CB8AC3E}">
        <p14:creationId xmlns:p14="http://schemas.microsoft.com/office/powerpoint/2010/main" val="21290548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20000"/>
              </a:spcBef>
            </a:pPr>
            <a:fld id="{146FA182-C5C6-49AB-9C86-F3696E946C70}" type="slidenum">
              <a:rPr lang="en-US" altLang="en-US" smtClean="0">
                <a:latin typeface="Arial" panose="020B0604020202020204" pitchFamily="34" charset="0"/>
              </a:rPr>
              <a:pPr>
                <a:spcBef>
                  <a:spcPct val="20000"/>
                </a:spcBef>
              </a:pPr>
              <a:t>21</a:t>
            </a:fld>
            <a:endParaRPr lang="en-US" altLang="en-US" smtClean="0">
              <a:latin typeface="Arial" panose="020B0604020202020204" pitchFamily="34" charset="0"/>
            </a:endParaRPr>
          </a:p>
        </p:txBody>
      </p:sp>
    </p:spTree>
    <p:extLst>
      <p:ext uri="{BB962C8B-B14F-4D97-AF65-F5344CB8AC3E}">
        <p14:creationId xmlns:p14="http://schemas.microsoft.com/office/powerpoint/2010/main" val="131520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20000"/>
              </a:spcBef>
            </a:pPr>
            <a:fld id="{E0D20EB1-4876-4873-B223-5DD1A155E913}" type="slidenum">
              <a:rPr lang="en-US" altLang="en-US" smtClean="0">
                <a:latin typeface="Arial" panose="020B0604020202020204" pitchFamily="34" charset="0"/>
              </a:rPr>
              <a:pPr>
                <a:spcBef>
                  <a:spcPct val="20000"/>
                </a:spcBef>
              </a:pPr>
              <a:t>22</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15066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20000"/>
              </a:spcBef>
            </a:pPr>
            <a:fld id="{E0D20EB1-4876-4873-B223-5DD1A155E913}" type="slidenum">
              <a:rPr lang="en-US" altLang="en-US" smtClean="0">
                <a:latin typeface="Arial" panose="020B0604020202020204" pitchFamily="34" charset="0"/>
              </a:rPr>
              <a:pPr>
                <a:spcBef>
                  <a:spcPct val="20000"/>
                </a:spcBef>
              </a:pPr>
              <a:t>23</a:t>
            </a:fld>
            <a:endParaRPr lang="en-US" altLang="en-US" smtClean="0">
              <a:latin typeface="Arial" panose="020B0604020202020204" pitchFamily="34" charset="0"/>
            </a:endParaRPr>
          </a:p>
        </p:txBody>
      </p:sp>
    </p:spTree>
    <p:extLst>
      <p:ext uri="{BB962C8B-B14F-4D97-AF65-F5344CB8AC3E}">
        <p14:creationId xmlns:p14="http://schemas.microsoft.com/office/powerpoint/2010/main" val="2150664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8547"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en-US"/>
              <a:t>Click to edit Master title style</a:t>
            </a:r>
          </a:p>
        </p:txBody>
      </p:sp>
      <p:sp>
        <p:nvSpPr>
          <p:cNvPr id="10854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DA2B1B38-9D04-4B67-B5AE-36AADB909D46}" type="slidenum">
              <a:rPr lang="en-US" altLang="en-US"/>
              <a:pPr>
                <a:defRPr/>
              </a:pPr>
              <a:t>‹#›</a:t>
            </a:fld>
            <a:endParaRPr lang="en-US" altLang="en-US"/>
          </a:p>
        </p:txBody>
      </p:sp>
    </p:spTree>
    <p:extLst>
      <p:ext uri="{BB962C8B-B14F-4D97-AF65-F5344CB8AC3E}">
        <p14:creationId xmlns:p14="http://schemas.microsoft.com/office/powerpoint/2010/main" val="2673630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8FD7EAFD-E10D-465E-AD69-63E0A6D2A01F}" type="slidenum">
              <a:rPr lang="en-US" altLang="en-US"/>
              <a:pPr>
                <a:defRPr/>
              </a:pPr>
              <a:t>‹#›</a:t>
            </a:fld>
            <a:endParaRPr lang="en-US" altLang="en-US"/>
          </a:p>
        </p:txBody>
      </p:sp>
    </p:spTree>
    <p:extLst>
      <p:ext uri="{BB962C8B-B14F-4D97-AF65-F5344CB8AC3E}">
        <p14:creationId xmlns:p14="http://schemas.microsoft.com/office/powerpoint/2010/main" val="81563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85D78518-F14B-4074-A561-69DED474312C}" type="slidenum">
              <a:rPr lang="en-US" altLang="en-US"/>
              <a:pPr>
                <a:defRPr/>
              </a:pPr>
              <a:t>‹#›</a:t>
            </a:fld>
            <a:endParaRPr lang="en-US" altLang="en-US"/>
          </a:p>
        </p:txBody>
      </p:sp>
    </p:spTree>
    <p:extLst>
      <p:ext uri="{BB962C8B-B14F-4D97-AF65-F5344CB8AC3E}">
        <p14:creationId xmlns:p14="http://schemas.microsoft.com/office/powerpoint/2010/main" val="931827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EDAA8EB9-5E0F-4D1B-9AD5-600EE02082C0}" type="slidenum">
              <a:rPr lang="en-US" altLang="en-US"/>
              <a:pPr>
                <a:defRPr/>
              </a:pPr>
              <a:t>‹#›</a:t>
            </a:fld>
            <a:endParaRPr lang="en-US" altLang="en-US"/>
          </a:p>
        </p:txBody>
      </p:sp>
    </p:spTree>
    <p:extLst>
      <p:ext uri="{BB962C8B-B14F-4D97-AF65-F5344CB8AC3E}">
        <p14:creationId xmlns:p14="http://schemas.microsoft.com/office/powerpoint/2010/main" val="3167747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82296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4000500"/>
            <a:ext cx="82296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C494CD20-86CF-48B1-B5D4-C1454744F0D3}" type="slidenum">
              <a:rPr lang="en-US" altLang="en-US"/>
              <a:pPr>
                <a:defRPr/>
              </a:pPr>
              <a:t>‹#›</a:t>
            </a:fld>
            <a:endParaRPr lang="en-US" altLang="en-US"/>
          </a:p>
        </p:txBody>
      </p:sp>
    </p:spTree>
    <p:extLst>
      <p:ext uri="{BB962C8B-B14F-4D97-AF65-F5344CB8AC3E}">
        <p14:creationId xmlns:p14="http://schemas.microsoft.com/office/powerpoint/2010/main" val="1910537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4712" y="0"/>
            <a:ext cx="8229600" cy="1295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xfrm>
            <a:off x="457200" y="6629400"/>
            <a:ext cx="2133600" cy="304800"/>
          </a:xfrm>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xfrm>
            <a:off x="3124200" y="6629400"/>
            <a:ext cx="2895600" cy="304800"/>
          </a:xfrm>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xfrm>
            <a:off x="6934200" y="6629400"/>
            <a:ext cx="2133600" cy="304800"/>
          </a:xfrm>
        </p:spPr>
        <p:txBody>
          <a:bodyPr/>
          <a:lstStyle>
            <a:lvl1pPr>
              <a:defRPr/>
            </a:lvl1pPr>
          </a:lstStyle>
          <a:p>
            <a:pPr>
              <a:defRPr/>
            </a:pPr>
            <a:fld id="{093FB7EA-4A8B-4034-A314-0914A0FF8534}" type="slidenum">
              <a:rPr lang="en-US" altLang="en-US"/>
              <a:pPr>
                <a:defRPr/>
              </a:pPr>
              <a:t>‹#›</a:t>
            </a:fld>
            <a:endParaRPr lang="en-US" altLang="en-US"/>
          </a:p>
        </p:txBody>
      </p:sp>
    </p:spTree>
    <p:extLst>
      <p:ext uri="{BB962C8B-B14F-4D97-AF65-F5344CB8AC3E}">
        <p14:creationId xmlns:p14="http://schemas.microsoft.com/office/powerpoint/2010/main" val="3343063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FF3CAB68-DD69-420C-9B51-FAD7F10E2D02}" type="slidenum">
              <a:rPr lang="en-US" altLang="en-US"/>
              <a:pPr>
                <a:defRPr/>
              </a:pPr>
              <a:t>‹#›</a:t>
            </a:fld>
            <a:endParaRPr lang="en-US" altLang="en-US"/>
          </a:p>
        </p:txBody>
      </p:sp>
    </p:spTree>
    <p:extLst>
      <p:ext uri="{BB962C8B-B14F-4D97-AF65-F5344CB8AC3E}">
        <p14:creationId xmlns:p14="http://schemas.microsoft.com/office/powerpoint/2010/main" val="86161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F5EC847F-8B9A-40D0-A777-018F597E4768}" type="slidenum">
              <a:rPr lang="en-US" altLang="en-US"/>
              <a:pPr>
                <a:defRPr/>
              </a:pPr>
              <a:t>‹#›</a:t>
            </a:fld>
            <a:endParaRPr lang="en-US" altLang="en-US"/>
          </a:p>
        </p:txBody>
      </p:sp>
    </p:spTree>
    <p:extLst>
      <p:ext uri="{BB962C8B-B14F-4D97-AF65-F5344CB8AC3E}">
        <p14:creationId xmlns:p14="http://schemas.microsoft.com/office/powerpoint/2010/main" val="398500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7"/>
          <p:cNvSpPr>
            <a:spLocks noGrp="1" noChangeArrowheads="1"/>
          </p:cNvSpPr>
          <p:nvPr>
            <p:ph type="sldNum" sz="quarter" idx="12"/>
          </p:nvPr>
        </p:nvSpPr>
        <p:spPr>
          <a:ln/>
        </p:spPr>
        <p:txBody>
          <a:bodyPr/>
          <a:lstStyle>
            <a:lvl1pPr>
              <a:defRPr/>
            </a:lvl1pPr>
          </a:lstStyle>
          <a:p>
            <a:pPr>
              <a:defRPr/>
            </a:pPr>
            <a:fld id="{B4E940DC-6037-41E0-8F67-879A886C8A9E}" type="slidenum">
              <a:rPr lang="en-US" altLang="en-US"/>
              <a:pPr>
                <a:defRPr/>
              </a:pPr>
              <a:t>‹#›</a:t>
            </a:fld>
            <a:endParaRPr lang="en-US" altLang="en-US"/>
          </a:p>
        </p:txBody>
      </p:sp>
    </p:spTree>
    <p:extLst>
      <p:ext uri="{BB962C8B-B14F-4D97-AF65-F5344CB8AC3E}">
        <p14:creationId xmlns:p14="http://schemas.microsoft.com/office/powerpoint/2010/main" val="429213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7"/>
          <p:cNvSpPr>
            <a:spLocks noGrp="1" noChangeArrowheads="1"/>
          </p:cNvSpPr>
          <p:nvPr>
            <p:ph type="sldNum" sz="quarter" idx="12"/>
          </p:nvPr>
        </p:nvSpPr>
        <p:spPr>
          <a:ln/>
        </p:spPr>
        <p:txBody>
          <a:bodyPr/>
          <a:lstStyle>
            <a:lvl1pPr>
              <a:defRPr/>
            </a:lvl1pPr>
          </a:lstStyle>
          <a:p>
            <a:pPr>
              <a:defRPr/>
            </a:pPr>
            <a:fld id="{407D3694-6732-426C-84C2-E02BFC08F4A8}" type="slidenum">
              <a:rPr lang="en-US" altLang="en-US"/>
              <a:pPr>
                <a:defRPr/>
              </a:pPr>
              <a:t>‹#›</a:t>
            </a:fld>
            <a:endParaRPr lang="en-US" altLang="en-US"/>
          </a:p>
        </p:txBody>
      </p:sp>
    </p:spTree>
    <p:extLst>
      <p:ext uri="{BB962C8B-B14F-4D97-AF65-F5344CB8AC3E}">
        <p14:creationId xmlns:p14="http://schemas.microsoft.com/office/powerpoint/2010/main" val="2281530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7"/>
          <p:cNvSpPr>
            <a:spLocks noGrp="1" noChangeArrowheads="1"/>
          </p:cNvSpPr>
          <p:nvPr>
            <p:ph type="sldNum" sz="quarter" idx="12"/>
          </p:nvPr>
        </p:nvSpPr>
        <p:spPr>
          <a:ln/>
        </p:spPr>
        <p:txBody>
          <a:bodyPr/>
          <a:lstStyle>
            <a:lvl1pPr>
              <a:defRPr/>
            </a:lvl1pPr>
          </a:lstStyle>
          <a:p>
            <a:pPr>
              <a:defRPr/>
            </a:pPr>
            <a:fld id="{D9AAC0BC-3C88-46A5-9EE7-955051EE008E}" type="slidenum">
              <a:rPr lang="en-US" altLang="en-US"/>
              <a:pPr>
                <a:defRPr/>
              </a:pPr>
              <a:t>‹#›</a:t>
            </a:fld>
            <a:endParaRPr lang="en-US" altLang="en-US"/>
          </a:p>
        </p:txBody>
      </p:sp>
    </p:spTree>
    <p:extLst>
      <p:ext uri="{BB962C8B-B14F-4D97-AF65-F5344CB8AC3E}">
        <p14:creationId xmlns:p14="http://schemas.microsoft.com/office/powerpoint/2010/main" val="1878859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5A4CE1CD-F35F-4235-BFA9-7836FC5A6526}" type="slidenum">
              <a:rPr lang="en-US" altLang="en-US"/>
              <a:pPr>
                <a:defRPr/>
              </a:pPr>
              <a:t>‹#›</a:t>
            </a:fld>
            <a:endParaRPr lang="en-US" altLang="en-US"/>
          </a:p>
        </p:txBody>
      </p:sp>
    </p:spTree>
    <p:extLst>
      <p:ext uri="{BB962C8B-B14F-4D97-AF65-F5344CB8AC3E}">
        <p14:creationId xmlns:p14="http://schemas.microsoft.com/office/powerpoint/2010/main" val="1656777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321E2CE8-7B19-49C1-A37D-30FB782C02CF}" type="slidenum">
              <a:rPr lang="en-US" altLang="en-US"/>
              <a:pPr>
                <a:defRPr/>
              </a:pPr>
              <a:t>‹#›</a:t>
            </a:fld>
            <a:endParaRPr lang="en-US" altLang="en-US"/>
          </a:p>
        </p:txBody>
      </p:sp>
    </p:spTree>
    <p:extLst>
      <p:ext uri="{BB962C8B-B14F-4D97-AF65-F5344CB8AC3E}">
        <p14:creationId xmlns:p14="http://schemas.microsoft.com/office/powerpoint/2010/main" val="228056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57200" y="122238"/>
            <a:ext cx="8229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7525"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ClrTx/>
              <a:buSzTx/>
              <a:buFontTx/>
              <a:buNone/>
              <a:defRPr sz="1000">
                <a:latin typeface="Arial" charset="0"/>
              </a:defRPr>
            </a:lvl1pPr>
          </a:lstStyle>
          <a:p>
            <a:pPr>
              <a:defRPr/>
            </a:pPr>
            <a:endParaRPr lang="en-US" altLang="en-US"/>
          </a:p>
        </p:txBody>
      </p:sp>
      <p:sp>
        <p:nvSpPr>
          <p:cNvPr id="107526"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ClrTx/>
              <a:buSzTx/>
              <a:buFontTx/>
              <a:buNone/>
              <a:defRPr sz="1000">
                <a:latin typeface="Arial" charset="0"/>
              </a:defRPr>
            </a:lvl1pPr>
          </a:lstStyle>
          <a:p>
            <a:pPr>
              <a:defRPr/>
            </a:pPr>
            <a:endParaRPr lang="en-US" altLang="en-US"/>
          </a:p>
        </p:txBody>
      </p:sp>
      <p:sp>
        <p:nvSpPr>
          <p:cNvPr id="107527"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buSzTx/>
              <a:buFontTx/>
              <a:buNone/>
              <a:defRPr sz="1000"/>
            </a:lvl1pPr>
          </a:lstStyle>
          <a:p>
            <a:pPr>
              <a:defRPr/>
            </a:pPr>
            <a:fld id="{47F29B7E-2E6B-4EBF-BD81-E297869BB9F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467" r:id="rId1"/>
    <p:sldLayoutId id="2147484479"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Lst>
  <p:timing>
    <p:tnLst>
      <p:par>
        <p:cTn id="1" dur="indefinite" restart="never" nodeType="tmRoot"/>
      </p:par>
    </p:tnLst>
  </p:timing>
  <p:hf hdr="0" ftr="0" dt="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systems-thinking.org/kmgmt/kmgmt.ht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c.europa.eu/digital-single-market/en/news/final-results-european-data-market-study-measuring-size-and-trends-eu-data-economy"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crisp-dm.eu/"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eagate.com/as/en/our-story/data-age-2025/"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eagate.com/as/en/our-story/data-age-2025/"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mckinsey.com/business-functions/mckinsey-analytics/our-insights/an-executives-guide-to-ai"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www.kdnuggets.com/2018/05/poll-tools-analytics-data-science-machine-learning-result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economist.com/node/15557443?story_id=1555744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5912" y="466724"/>
            <a:ext cx="8294687" cy="3724275"/>
          </a:xfrm>
        </p:spPr>
        <p:txBody>
          <a:bodyPr/>
          <a:lstStyle/>
          <a:p>
            <a:pPr eaLnBrk="1" hangingPunct="1"/>
            <a:r>
              <a:rPr lang="en-US" altLang="en-US" sz="2400" smtClean="0">
                <a:solidFill>
                  <a:srgbClr val="C00000"/>
                </a:solidFill>
              </a:rPr>
              <a:t>BÀI </a:t>
            </a:r>
            <a:r>
              <a:rPr lang="en-US" altLang="en-US" sz="2400" smtClean="0">
                <a:solidFill>
                  <a:srgbClr val="C00000"/>
                </a:solidFill>
              </a:rPr>
              <a:t>GIẢNG MÔN KHAI </a:t>
            </a:r>
            <a:r>
              <a:rPr lang="en-US" altLang="en-US" sz="2400" dirty="0" smtClean="0">
                <a:solidFill>
                  <a:srgbClr val="C00000"/>
                </a:solidFill>
              </a:rPr>
              <a:t>PHÁ DỮ LIỆU</a:t>
            </a:r>
            <a:r>
              <a:rPr lang="en-US" altLang="en-US" sz="2400" dirty="0" smtClean="0"/>
              <a:t/>
            </a:r>
            <a:br>
              <a:rPr lang="en-US" altLang="en-US" sz="2400" dirty="0" smtClean="0"/>
            </a:br>
            <a:r>
              <a:rPr lang="en-US" altLang="en-US" sz="2400" dirty="0" smtClean="0"/>
              <a:t/>
            </a:r>
            <a:br>
              <a:rPr lang="en-US" altLang="en-US" sz="2400" dirty="0" smtClean="0"/>
            </a:br>
            <a:r>
              <a:rPr lang="en-US" altLang="en-US" sz="2400" dirty="0" smtClean="0"/>
              <a:t>CHƯƠNG 1</a:t>
            </a:r>
            <a:r>
              <a:rPr lang="en-US" altLang="en-US" sz="2400" smtClean="0"/>
              <a:t>. </a:t>
            </a:r>
            <a:r>
              <a:rPr lang="en-US" altLang="en-US" sz="2400" smtClean="0"/>
              <a:t>TỔNG QUAN</a:t>
            </a:r>
            <a:r>
              <a:rPr lang="en-US" altLang="en-US" sz="2400" dirty="0" smtClean="0"/>
              <a:t/>
            </a:r>
            <a:br>
              <a:rPr lang="en-US" altLang="en-US" sz="2400" dirty="0" smtClean="0"/>
            </a:br>
            <a:r>
              <a:rPr lang="en-US" altLang="en-US" sz="2400" dirty="0" smtClean="0"/>
              <a:t> VỀ KHAI PHÁ DỮ LIỆU</a:t>
            </a:r>
          </a:p>
        </p:txBody>
      </p:sp>
      <p:sp>
        <p:nvSpPr>
          <p:cNvPr id="51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D875D56-71D1-4B51-BF95-DA27C462DA21}" type="slidenum">
              <a:rPr lang="en-US" altLang="en-US" sz="1000" smtClean="0"/>
              <a:pPr>
                <a:spcBef>
                  <a:spcPct val="0"/>
                </a:spcBef>
                <a:buClrTx/>
                <a:buSzTx/>
                <a:buFontTx/>
                <a:buNone/>
              </a:pPr>
              <a:t>1</a:t>
            </a:fld>
            <a:endParaRPr lang="en-US" altLang="en-US" sz="100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304800" y="2819400"/>
            <a:ext cx="8153400" cy="3276600"/>
          </a:xfrm>
        </p:spPr>
        <p:txBody>
          <a:bodyPr/>
          <a:lstStyle/>
          <a:p>
            <a:pPr eaLnBrk="1" hangingPunct="1">
              <a:lnSpc>
                <a:spcPct val="120000"/>
              </a:lnSpc>
            </a:pPr>
            <a:r>
              <a:rPr lang="en-US" altLang="en-US" sz="2400" dirty="0" err="1" smtClean="0">
                <a:solidFill>
                  <a:srgbClr val="D60093"/>
                </a:solidFill>
              </a:rPr>
              <a:t>Kinh</a:t>
            </a:r>
            <a:r>
              <a:rPr lang="en-US" altLang="en-US" sz="2400" dirty="0" smtClean="0">
                <a:solidFill>
                  <a:srgbClr val="D60093"/>
                </a:solidFill>
              </a:rPr>
              <a:t> </a:t>
            </a:r>
            <a:r>
              <a:rPr lang="en-US" altLang="en-US" sz="2400" dirty="0" err="1" smtClean="0">
                <a:solidFill>
                  <a:srgbClr val="D60093"/>
                </a:solidFill>
              </a:rPr>
              <a:t>tế</a:t>
            </a:r>
            <a:r>
              <a:rPr lang="en-US" altLang="en-US" sz="2400" dirty="0" smtClean="0">
                <a:solidFill>
                  <a:srgbClr val="D60093"/>
                </a:solidFill>
              </a:rPr>
              <a:t> </a:t>
            </a:r>
            <a:r>
              <a:rPr lang="en-US" altLang="en-US" sz="2400" dirty="0" err="1" smtClean="0">
                <a:solidFill>
                  <a:srgbClr val="D60093"/>
                </a:solidFill>
              </a:rPr>
              <a:t>dịch</a:t>
            </a:r>
            <a:r>
              <a:rPr lang="en-US" altLang="en-US" sz="2400" dirty="0" smtClean="0">
                <a:solidFill>
                  <a:srgbClr val="D60093"/>
                </a:solidFill>
              </a:rPr>
              <a:t> </a:t>
            </a:r>
            <a:r>
              <a:rPr lang="en-US" altLang="en-US" sz="2400" dirty="0" err="1" smtClean="0">
                <a:solidFill>
                  <a:srgbClr val="D60093"/>
                </a:solidFill>
              </a:rPr>
              <a:t>vụ</a:t>
            </a:r>
            <a:endParaRPr lang="en-US" altLang="en-US" sz="2400" dirty="0" smtClean="0">
              <a:solidFill>
                <a:srgbClr val="D60093"/>
              </a:solidFill>
            </a:endParaRPr>
          </a:p>
          <a:p>
            <a:pPr marL="742950" lvl="1" indent="-285750" algn="just" eaLnBrk="1" hangingPunct="1">
              <a:spcBef>
                <a:spcPct val="0"/>
              </a:spcBef>
              <a:buSzPct val="110000"/>
              <a:buFont typeface="Wingdings" panose="05000000000000000000" pitchFamily="2" charset="2"/>
              <a:buChar char="§"/>
            </a:pPr>
            <a:r>
              <a:rPr lang="en-US" altLang="en-US" sz="1800" dirty="0" err="1" smtClean="0">
                <a:cs typeface="Arial" panose="020B0604020202020204" pitchFamily="34" charset="0"/>
              </a:rPr>
              <a:t>Xã</a:t>
            </a:r>
            <a:r>
              <a:rPr lang="en-US" altLang="en-US" sz="1800" dirty="0" smtClean="0">
                <a:cs typeface="Arial" panose="020B0604020202020204" pitchFamily="34" charset="0"/>
              </a:rPr>
              <a:t> </a:t>
            </a:r>
            <a:r>
              <a:rPr lang="en-US" altLang="en-US" sz="1800" dirty="0" err="1" smtClean="0">
                <a:cs typeface="Arial" panose="020B0604020202020204" pitchFamily="34" charset="0"/>
              </a:rPr>
              <a:t>hội</a:t>
            </a:r>
            <a:r>
              <a:rPr lang="en-US" altLang="en-US" sz="1800" dirty="0" smtClean="0">
                <a:cs typeface="Arial" panose="020B0604020202020204" pitchFamily="34" charset="0"/>
              </a:rPr>
              <a:t> </a:t>
            </a:r>
            <a:r>
              <a:rPr lang="en-US" altLang="en-US" sz="1800" dirty="0" err="1" smtClean="0">
                <a:cs typeface="Arial" panose="020B0604020202020204" pitchFamily="34" charset="0"/>
              </a:rPr>
              <a:t>loài</a:t>
            </a:r>
            <a:r>
              <a:rPr lang="en-US" altLang="en-US" sz="1800" dirty="0" smtClean="0">
                <a:cs typeface="Arial" panose="020B0604020202020204" pitchFamily="34" charset="0"/>
              </a:rPr>
              <a:t> </a:t>
            </a:r>
            <a:r>
              <a:rPr lang="en-US" altLang="en-US" sz="1800" dirty="0" err="1" smtClean="0">
                <a:cs typeface="Arial" panose="020B0604020202020204" pitchFamily="34" charset="0"/>
              </a:rPr>
              <a:t>người</a:t>
            </a:r>
            <a:r>
              <a:rPr lang="en-US" altLang="en-US" sz="1800" dirty="0" smtClean="0">
                <a:cs typeface="Arial" panose="020B0604020202020204" pitchFamily="34" charset="0"/>
              </a:rPr>
              <a:t> </a:t>
            </a:r>
            <a:r>
              <a:rPr lang="en-US" altLang="en-US" sz="1800" dirty="0" err="1" smtClean="0">
                <a:cs typeface="Arial" panose="020B0604020202020204" pitchFamily="34" charset="0"/>
              </a:rPr>
              <a:t>chuyển</a:t>
            </a:r>
            <a:r>
              <a:rPr lang="en-US" altLang="en-US" sz="1800" dirty="0" smtClean="0">
                <a:cs typeface="Arial" panose="020B0604020202020204" pitchFamily="34" charset="0"/>
              </a:rPr>
              <a:t> </a:t>
            </a:r>
            <a:r>
              <a:rPr lang="en-US" altLang="en-US" sz="1800" dirty="0" err="1" smtClean="0">
                <a:cs typeface="Arial" panose="020B0604020202020204" pitchFamily="34" charset="0"/>
              </a:rPr>
              <a:t>dịch</a:t>
            </a:r>
            <a:r>
              <a:rPr lang="en-US" altLang="en-US" sz="1800" dirty="0" smtClean="0">
                <a:cs typeface="Arial" panose="020B0604020202020204" pitchFamily="34" charset="0"/>
              </a:rPr>
              <a:t> </a:t>
            </a:r>
            <a:r>
              <a:rPr lang="en-US" altLang="en-US" sz="1800" dirty="0" err="1" smtClean="0">
                <a:cs typeface="Arial" panose="020B0604020202020204" pitchFamily="34" charset="0"/>
              </a:rPr>
              <a:t>từ</a:t>
            </a:r>
            <a:r>
              <a:rPr lang="en-US" altLang="en-US" sz="1800" dirty="0" smtClean="0">
                <a:cs typeface="Arial" panose="020B0604020202020204" pitchFamily="34" charset="0"/>
              </a:rPr>
              <a:t> </a:t>
            </a:r>
            <a:r>
              <a:rPr lang="en-US" altLang="en-US" sz="1800" dirty="0" err="1" smtClean="0">
                <a:cs typeface="Arial" panose="020B0604020202020204" pitchFamily="34" charset="0"/>
              </a:rPr>
              <a:t>kinh</a:t>
            </a:r>
            <a:r>
              <a:rPr lang="en-US" altLang="en-US" sz="1800" dirty="0" smtClean="0">
                <a:cs typeface="Arial" panose="020B0604020202020204" pitchFamily="34" charset="0"/>
              </a:rPr>
              <a:t> </a:t>
            </a:r>
            <a:r>
              <a:rPr lang="en-US" altLang="en-US" sz="1800" dirty="0" err="1" smtClean="0">
                <a:cs typeface="Arial" panose="020B0604020202020204" pitchFamily="34" charset="0"/>
              </a:rPr>
              <a:t>tế</a:t>
            </a:r>
            <a:r>
              <a:rPr lang="en-US" altLang="en-US" sz="1800" dirty="0" smtClean="0">
                <a:cs typeface="Arial" panose="020B0604020202020204" pitchFamily="34" charset="0"/>
              </a:rPr>
              <a:t> </a:t>
            </a:r>
            <a:r>
              <a:rPr lang="en-US" altLang="en-US" sz="1800" dirty="0" err="1" smtClean="0">
                <a:cs typeface="Arial" panose="020B0604020202020204" pitchFamily="34" charset="0"/>
              </a:rPr>
              <a:t>hàng</a:t>
            </a:r>
            <a:r>
              <a:rPr lang="en-US" altLang="en-US" sz="1800" dirty="0" smtClean="0">
                <a:cs typeface="Arial" panose="020B0604020202020204" pitchFamily="34" charset="0"/>
              </a:rPr>
              <a:t> </a:t>
            </a:r>
            <a:r>
              <a:rPr lang="en-US" altLang="en-US" sz="1800" dirty="0" err="1" smtClean="0">
                <a:cs typeface="Arial" panose="020B0604020202020204" pitchFamily="34" charset="0"/>
              </a:rPr>
              <a:t>hóa</a:t>
            </a:r>
            <a:r>
              <a:rPr lang="en-US" altLang="en-US" sz="1800" dirty="0" smtClean="0">
                <a:cs typeface="Arial" panose="020B0604020202020204" pitchFamily="34" charset="0"/>
              </a:rPr>
              <a:t> sang </a:t>
            </a:r>
            <a:r>
              <a:rPr lang="en-US" altLang="en-US" sz="1800" dirty="0" err="1" smtClean="0">
                <a:cs typeface="Arial" panose="020B0604020202020204" pitchFamily="34" charset="0"/>
              </a:rPr>
              <a:t>kinh</a:t>
            </a:r>
            <a:r>
              <a:rPr lang="en-US" altLang="en-US" sz="1800" dirty="0" smtClean="0">
                <a:cs typeface="Arial" panose="020B0604020202020204" pitchFamily="34" charset="0"/>
              </a:rPr>
              <a:t> </a:t>
            </a:r>
            <a:r>
              <a:rPr lang="en-US" altLang="en-US" sz="1800" dirty="0" err="1" smtClean="0">
                <a:cs typeface="Arial" panose="020B0604020202020204" pitchFamily="34" charset="0"/>
              </a:rPr>
              <a:t>tế</a:t>
            </a:r>
            <a:r>
              <a:rPr lang="en-US" altLang="en-US" sz="1800" dirty="0" smtClean="0">
                <a:cs typeface="Arial" panose="020B0604020202020204" pitchFamily="34" charset="0"/>
              </a:rPr>
              <a:t> </a:t>
            </a:r>
            <a:r>
              <a:rPr lang="en-US" altLang="en-US" sz="1800" dirty="0" err="1" smtClean="0">
                <a:cs typeface="Arial" panose="020B0604020202020204" pitchFamily="34" charset="0"/>
              </a:rPr>
              <a:t>dịch</a:t>
            </a:r>
            <a:r>
              <a:rPr lang="en-US" altLang="en-US" sz="1800" dirty="0" smtClean="0">
                <a:cs typeface="Arial" panose="020B0604020202020204" pitchFamily="34" charset="0"/>
              </a:rPr>
              <a:t> </a:t>
            </a:r>
            <a:r>
              <a:rPr lang="en-US" altLang="en-US" sz="1800" dirty="0" err="1" smtClean="0">
                <a:cs typeface="Arial" panose="020B0604020202020204" pitchFamily="34" charset="0"/>
              </a:rPr>
              <a:t>vụ</a:t>
            </a:r>
            <a:r>
              <a:rPr lang="en-US" altLang="en-US" sz="1800" dirty="0" smtClean="0">
                <a:cs typeface="Arial" panose="020B0604020202020204" pitchFamily="34" charset="0"/>
              </a:rPr>
              <a:t>. Lao </a:t>
            </a:r>
            <a:r>
              <a:rPr lang="en-US" altLang="en-US" sz="1800" dirty="0" err="1" smtClean="0">
                <a:cs typeface="Arial" panose="020B0604020202020204" pitchFamily="34" charset="0"/>
              </a:rPr>
              <a:t>động</a:t>
            </a:r>
            <a:r>
              <a:rPr lang="en-US" altLang="en-US" sz="1800" dirty="0" smtClean="0">
                <a:cs typeface="Arial" panose="020B0604020202020204" pitchFamily="34" charset="0"/>
              </a:rPr>
              <a:t> </a:t>
            </a:r>
            <a:r>
              <a:rPr lang="en-US" altLang="en-US" sz="1800" dirty="0" err="1" smtClean="0">
                <a:cs typeface="Arial" panose="020B0604020202020204" pitchFamily="34" charset="0"/>
              </a:rPr>
              <a:t>dịch</a:t>
            </a:r>
            <a:r>
              <a:rPr lang="en-US" altLang="en-US" sz="1800" dirty="0" smtClean="0">
                <a:cs typeface="Arial" panose="020B0604020202020204" pitchFamily="34" charset="0"/>
              </a:rPr>
              <a:t> </a:t>
            </a:r>
            <a:r>
              <a:rPr lang="en-US" altLang="en-US" sz="1800" dirty="0" err="1" smtClean="0">
                <a:cs typeface="Arial" panose="020B0604020202020204" pitchFamily="34" charset="0"/>
              </a:rPr>
              <a:t>vụ</a:t>
            </a:r>
            <a:r>
              <a:rPr lang="en-US" altLang="en-US" sz="1800" dirty="0" smtClean="0">
                <a:cs typeface="Arial" panose="020B0604020202020204" pitchFamily="34" charset="0"/>
              </a:rPr>
              <a:t> </a:t>
            </a:r>
            <a:r>
              <a:rPr lang="en-US" altLang="en-US" sz="1800" dirty="0" err="1" smtClean="0">
                <a:cs typeface="Arial" panose="020B0604020202020204" pitchFamily="34" charset="0"/>
              </a:rPr>
              <a:t>vượt</a:t>
            </a:r>
            <a:r>
              <a:rPr lang="en-US" altLang="en-US" sz="1800" dirty="0" smtClean="0">
                <a:cs typeface="Arial" panose="020B0604020202020204" pitchFamily="34" charset="0"/>
              </a:rPr>
              <a:t> </a:t>
            </a:r>
            <a:r>
              <a:rPr lang="en-US" altLang="en-US" sz="1800" dirty="0" err="1" smtClean="0">
                <a:cs typeface="Arial" panose="020B0604020202020204" pitchFamily="34" charset="0"/>
              </a:rPr>
              <a:t>lao</a:t>
            </a:r>
            <a:r>
              <a:rPr lang="en-US" altLang="en-US" sz="1800" dirty="0" smtClean="0">
                <a:cs typeface="Arial" panose="020B0604020202020204" pitchFamily="34" charset="0"/>
              </a:rPr>
              <a:t> </a:t>
            </a:r>
            <a:r>
              <a:rPr lang="en-US" altLang="en-US" sz="1800" dirty="0" err="1" smtClean="0">
                <a:cs typeface="Arial" panose="020B0604020202020204" pitchFamily="34" charset="0"/>
              </a:rPr>
              <a:t>động</a:t>
            </a:r>
            <a:r>
              <a:rPr lang="en-US" altLang="en-US" sz="1800" dirty="0" smtClean="0">
                <a:cs typeface="Arial" panose="020B0604020202020204" pitchFamily="34" charset="0"/>
              </a:rPr>
              <a:t> </a:t>
            </a:r>
            <a:r>
              <a:rPr lang="en-US" altLang="en-US" sz="1800" dirty="0" err="1" smtClean="0">
                <a:cs typeface="Arial" panose="020B0604020202020204" pitchFamily="34" charset="0"/>
              </a:rPr>
              <a:t>nông</a:t>
            </a:r>
            <a:r>
              <a:rPr lang="en-US" altLang="en-US" sz="1800" dirty="0" smtClean="0">
                <a:cs typeface="Arial" panose="020B0604020202020204" pitchFamily="34" charset="0"/>
              </a:rPr>
              <a:t> </a:t>
            </a:r>
            <a:r>
              <a:rPr lang="en-US" altLang="en-US" sz="1800" dirty="0" err="1" smtClean="0">
                <a:cs typeface="Arial" panose="020B0604020202020204" pitchFamily="34" charset="0"/>
              </a:rPr>
              <a:t>nghiệp</a:t>
            </a:r>
            <a:r>
              <a:rPr lang="en-US" altLang="en-US" sz="1800" dirty="0" smtClean="0">
                <a:cs typeface="Arial" panose="020B0604020202020204" pitchFamily="34" charset="0"/>
              </a:rPr>
              <a:t> (2006).</a:t>
            </a:r>
          </a:p>
          <a:p>
            <a:pPr marL="742950" lvl="1" indent="-285750" algn="just" eaLnBrk="1" hangingPunct="1">
              <a:spcBef>
                <a:spcPct val="0"/>
              </a:spcBef>
              <a:buSzPct val="110000"/>
              <a:buFont typeface="Wingdings" panose="05000000000000000000" pitchFamily="2" charset="2"/>
              <a:buChar char="§"/>
            </a:pPr>
            <a:r>
              <a:rPr lang="en-US" altLang="en-US" sz="1800" dirty="0" err="1" smtClean="0">
                <a:cs typeface="Arial" panose="020B0604020202020204" pitchFamily="34" charset="0"/>
              </a:rPr>
              <a:t>Mọi</a:t>
            </a:r>
            <a:r>
              <a:rPr lang="en-US" altLang="en-US" sz="1800" dirty="0" smtClean="0">
                <a:cs typeface="Arial" panose="020B0604020202020204" pitchFamily="34" charset="0"/>
              </a:rPr>
              <a:t> </a:t>
            </a:r>
            <a:r>
              <a:rPr lang="en-US" altLang="en-US" sz="1800" dirty="0" err="1" smtClean="0">
                <a:cs typeface="Arial" panose="020B0604020202020204" pitchFamily="34" charset="0"/>
              </a:rPr>
              <a:t>nền</a:t>
            </a:r>
            <a:r>
              <a:rPr lang="en-US" altLang="en-US" sz="1800" dirty="0" smtClean="0">
                <a:cs typeface="Arial" panose="020B0604020202020204" pitchFamily="34" charset="0"/>
              </a:rPr>
              <a:t> </a:t>
            </a:r>
            <a:r>
              <a:rPr lang="en-US" altLang="en-US" sz="1800" dirty="0" err="1" smtClean="0">
                <a:cs typeface="Arial" panose="020B0604020202020204" pitchFamily="34" charset="0"/>
              </a:rPr>
              <a:t>kinh</a:t>
            </a:r>
            <a:r>
              <a:rPr lang="en-US" altLang="en-US" sz="1800" dirty="0" smtClean="0">
                <a:cs typeface="Arial" panose="020B0604020202020204" pitchFamily="34" charset="0"/>
              </a:rPr>
              <a:t> </a:t>
            </a:r>
            <a:r>
              <a:rPr lang="en-US" altLang="en-US" sz="1800" dirty="0" err="1" smtClean="0">
                <a:cs typeface="Arial" panose="020B0604020202020204" pitchFamily="34" charset="0"/>
              </a:rPr>
              <a:t>tế</a:t>
            </a:r>
            <a:r>
              <a:rPr lang="en-US" altLang="en-US" sz="1800" dirty="0" smtClean="0">
                <a:cs typeface="Arial" panose="020B0604020202020204" pitchFamily="34" charset="0"/>
              </a:rPr>
              <a:t> </a:t>
            </a:r>
            <a:r>
              <a:rPr lang="en-US" altLang="en-US" sz="1800" dirty="0" err="1" smtClean="0">
                <a:cs typeface="Arial" panose="020B0604020202020204" pitchFamily="34" charset="0"/>
              </a:rPr>
              <a:t>là</a:t>
            </a:r>
            <a:r>
              <a:rPr lang="en-US" altLang="en-US" sz="1800" dirty="0" smtClean="0">
                <a:cs typeface="Arial" panose="020B0604020202020204" pitchFamily="34" charset="0"/>
              </a:rPr>
              <a:t> </a:t>
            </a:r>
            <a:r>
              <a:rPr lang="en-US" altLang="en-US" sz="1800" dirty="0" err="1" smtClean="0">
                <a:cs typeface="Arial" panose="020B0604020202020204" pitchFamily="34" charset="0"/>
              </a:rPr>
              <a:t>kinh</a:t>
            </a:r>
            <a:r>
              <a:rPr lang="en-US" altLang="en-US" sz="1800" dirty="0" smtClean="0">
                <a:cs typeface="Arial" panose="020B0604020202020204" pitchFamily="34" charset="0"/>
              </a:rPr>
              <a:t> </a:t>
            </a:r>
            <a:r>
              <a:rPr lang="en-US" altLang="en-US" sz="1800" dirty="0" err="1" smtClean="0">
                <a:cs typeface="Arial" panose="020B0604020202020204" pitchFamily="34" charset="0"/>
              </a:rPr>
              <a:t>tế</a:t>
            </a:r>
            <a:r>
              <a:rPr lang="en-US" altLang="en-US" sz="1800" dirty="0" smtClean="0">
                <a:cs typeface="Arial" panose="020B0604020202020204" pitchFamily="34" charset="0"/>
              </a:rPr>
              <a:t> </a:t>
            </a:r>
            <a:r>
              <a:rPr lang="en-US" altLang="en-US" sz="1800" dirty="0" err="1" smtClean="0">
                <a:cs typeface="Arial" panose="020B0604020202020204" pitchFamily="34" charset="0"/>
              </a:rPr>
              <a:t>dịch</a:t>
            </a:r>
            <a:r>
              <a:rPr lang="en-US" altLang="en-US" sz="1800" dirty="0" smtClean="0">
                <a:cs typeface="Arial" panose="020B0604020202020204" pitchFamily="34" charset="0"/>
              </a:rPr>
              <a:t> </a:t>
            </a:r>
            <a:r>
              <a:rPr lang="en-US" altLang="en-US" sz="1800" dirty="0" err="1" smtClean="0">
                <a:cs typeface="Arial" panose="020B0604020202020204" pitchFamily="34" charset="0"/>
              </a:rPr>
              <a:t>vụ</a:t>
            </a:r>
            <a:r>
              <a:rPr lang="en-US" altLang="en-US" sz="1800" dirty="0" smtClean="0">
                <a:cs typeface="Arial" panose="020B0604020202020204" pitchFamily="34" charset="0"/>
              </a:rPr>
              <a:t>.</a:t>
            </a:r>
          </a:p>
          <a:p>
            <a:pPr marL="742950" lvl="1" indent="-285750" algn="just" eaLnBrk="1" hangingPunct="1">
              <a:spcBef>
                <a:spcPct val="0"/>
              </a:spcBef>
              <a:buSzPct val="110000"/>
              <a:buFont typeface="Wingdings" panose="05000000000000000000" pitchFamily="2" charset="2"/>
              <a:buChar char="§"/>
            </a:pPr>
            <a:r>
              <a:rPr lang="en-US" altLang="en-US" sz="1800" dirty="0" err="1" smtClean="0">
                <a:cs typeface="Arial" panose="020B0604020202020204" pitchFamily="34" charset="0"/>
              </a:rPr>
              <a:t>Đơn</a:t>
            </a:r>
            <a:r>
              <a:rPr lang="en-US" altLang="en-US" sz="1800" dirty="0" smtClean="0">
                <a:cs typeface="Arial" panose="020B0604020202020204" pitchFamily="34" charset="0"/>
              </a:rPr>
              <a:t> </a:t>
            </a:r>
            <a:r>
              <a:rPr lang="en-US" altLang="en-US" sz="1800" dirty="0" err="1" smtClean="0">
                <a:cs typeface="Arial" panose="020B0604020202020204" pitchFamily="34" charset="0"/>
              </a:rPr>
              <a:t>vị</a:t>
            </a:r>
            <a:r>
              <a:rPr lang="en-US" altLang="en-US" sz="1800" dirty="0" smtClean="0">
                <a:cs typeface="Arial" panose="020B0604020202020204" pitchFamily="34" charset="0"/>
              </a:rPr>
              <a:t> </a:t>
            </a:r>
            <a:r>
              <a:rPr lang="en-US" altLang="en-US" sz="1800" dirty="0" err="1" smtClean="0">
                <a:cs typeface="Arial" panose="020B0604020202020204" pitchFamily="34" charset="0"/>
              </a:rPr>
              <a:t>trao</a:t>
            </a:r>
            <a:r>
              <a:rPr lang="en-US" altLang="en-US" sz="1800" dirty="0" smtClean="0">
                <a:cs typeface="Arial" panose="020B0604020202020204" pitchFamily="34" charset="0"/>
              </a:rPr>
              <a:t> </a:t>
            </a:r>
            <a:r>
              <a:rPr lang="en-US" altLang="en-US" sz="1800" dirty="0" err="1" smtClean="0">
                <a:cs typeface="Arial" panose="020B0604020202020204" pitchFamily="34" charset="0"/>
              </a:rPr>
              <a:t>đổi</a:t>
            </a:r>
            <a:r>
              <a:rPr lang="en-US" altLang="en-US" sz="1800" dirty="0" smtClean="0">
                <a:cs typeface="Arial" panose="020B0604020202020204" pitchFamily="34" charset="0"/>
              </a:rPr>
              <a:t> </a:t>
            </a:r>
            <a:r>
              <a:rPr lang="en-US" altLang="en-US" sz="1800" dirty="0" err="1" smtClean="0">
                <a:cs typeface="Arial" panose="020B0604020202020204" pitchFamily="34" charset="0"/>
              </a:rPr>
              <a:t>trong</a:t>
            </a:r>
            <a:r>
              <a:rPr lang="en-US" altLang="en-US" sz="1800" dirty="0" smtClean="0">
                <a:cs typeface="Arial" panose="020B0604020202020204" pitchFamily="34" charset="0"/>
              </a:rPr>
              <a:t> </a:t>
            </a:r>
            <a:r>
              <a:rPr lang="en-US" altLang="en-US" sz="1800" dirty="0" err="1" smtClean="0">
                <a:cs typeface="Arial" panose="020B0604020202020204" pitchFamily="34" charset="0"/>
              </a:rPr>
              <a:t>kinh</a:t>
            </a:r>
            <a:r>
              <a:rPr lang="en-US" altLang="en-US" sz="1800" dirty="0" smtClean="0">
                <a:cs typeface="Arial" panose="020B0604020202020204" pitchFamily="34" charset="0"/>
              </a:rPr>
              <a:t> </a:t>
            </a:r>
            <a:r>
              <a:rPr lang="en-US" altLang="en-US" sz="1800" dirty="0" err="1" smtClean="0">
                <a:cs typeface="Arial" panose="020B0604020202020204" pitchFamily="34" charset="0"/>
              </a:rPr>
              <a:t>tế</a:t>
            </a:r>
            <a:r>
              <a:rPr lang="en-US" altLang="en-US" sz="1800" dirty="0" smtClean="0">
                <a:cs typeface="Arial" panose="020B0604020202020204" pitchFamily="34" charset="0"/>
              </a:rPr>
              <a:t> </a:t>
            </a:r>
            <a:r>
              <a:rPr lang="en-US" altLang="en-US" sz="1800" dirty="0" err="1" smtClean="0">
                <a:cs typeface="Arial" panose="020B0604020202020204" pitchFamily="34" charset="0"/>
              </a:rPr>
              <a:t>và</a:t>
            </a:r>
            <a:r>
              <a:rPr lang="en-US" altLang="en-US" sz="1800" dirty="0" smtClean="0">
                <a:cs typeface="Arial" panose="020B0604020202020204" pitchFamily="34" charset="0"/>
              </a:rPr>
              <a:t> </a:t>
            </a:r>
            <a:r>
              <a:rPr lang="en-US" altLang="en-US" sz="1800" dirty="0" err="1" smtClean="0">
                <a:cs typeface="Arial" panose="020B0604020202020204" pitchFamily="34" charset="0"/>
              </a:rPr>
              <a:t>xã</a:t>
            </a:r>
            <a:r>
              <a:rPr lang="en-US" altLang="en-US" sz="1800" dirty="0" smtClean="0">
                <a:cs typeface="Arial" panose="020B0604020202020204" pitchFamily="34" charset="0"/>
              </a:rPr>
              <a:t> </a:t>
            </a:r>
            <a:r>
              <a:rPr lang="en-US" altLang="en-US" sz="1800" dirty="0" err="1" smtClean="0">
                <a:cs typeface="Arial" panose="020B0604020202020204" pitchFamily="34" charset="0"/>
              </a:rPr>
              <a:t>hội</a:t>
            </a:r>
            <a:r>
              <a:rPr lang="en-US" altLang="en-US" sz="1800" dirty="0" smtClean="0">
                <a:cs typeface="Arial" panose="020B0604020202020204" pitchFamily="34" charset="0"/>
              </a:rPr>
              <a:t> </a:t>
            </a:r>
            <a:r>
              <a:rPr lang="en-US" altLang="en-US" sz="1800" dirty="0" err="1" smtClean="0">
                <a:cs typeface="Arial" panose="020B0604020202020204" pitchFamily="34" charset="0"/>
              </a:rPr>
              <a:t>là</a:t>
            </a:r>
            <a:r>
              <a:rPr lang="en-US" altLang="en-US" sz="1800" dirty="0" smtClean="0">
                <a:cs typeface="Arial" panose="020B0604020202020204" pitchFamily="34" charset="0"/>
              </a:rPr>
              <a:t> </a:t>
            </a:r>
            <a:r>
              <a:rPr lang="en-US" altLang="en-US" sz="1800" dirty="0" err="1" smtClean="0">
                <a:cs typeface="Arial" panose="020B0604020202020204" pitchFamily="34" charset="0"/>
              </a:rPr>
              <a:t>dịch</a:t>
            </a:r>
            <a:r>
              <a:rPr lang="en-US" altLang="en-US" sz="1800" dirty="0" smtClean="0">
                <a:cs typeface="Arial" panose="020B0604020202020204" pitchFamily="34" charset="0"/>
              </a:rPr>
              <a:t> </a:t>
            </a:r>
            <a:r>
              <a:rPr lang="en-US" altLang="en-US" sz="1800" dirty="0" err="1" smtClean="0">
                <a:cs typeface="Arial" panose="020B0604020202020204" pitchFamily="34" charset="0"/>
              </a:rPr>
              <a:t>vụ</a:t>
            </a:r>
            <a:endParaRPr lang="en-US" altLang="en-US" sz="1800" dirty="0" smtClean="0">
              <a:cs typeface="Arial" panose="020B0604020202020204" pitchFamily="34" charset="0"/>
            </a:endParaRPr>
          </a:p>
          <a:p>
            <a:pPr eaLnBrk="1" hangingPunct="1">
              <a:lnSpc>
                <a:spcPct val="120000"/>
              </a:lnSpc>
            </a:pPr>
            <a:r>
              <a:rPr lang="en-US" altLang="en-US" sz="2400" dirty="0" err="1" smtClean="0">
                <a:solidFill>
                  <a:srgbClr val="D60093"/>
                </a:solidFill>
              </a:rPr>
              <a:t>Dịch</a:t>
            </a:r>
            <a:r>
              <a:rPr lang="en-US" altLang="en-US" sz="2400" dirty="0" smtClean="0">
                <a:solidFill>
                  <a:srgbClr val="D60093"/>
                </a:solidFill>
              </a:rPr>
              <a:t> </a:t>
            </a:r>
            <a:r>
              <a:rPr lang="en-US" altLang="en-US" sz="2400" dirty="0" err="1" smtClean="0">
                <a:solidFill>
                  <a:srgbClr val="D60093"/>
                </a:solidFill>
              </a:rPr>
              <a:t>vụ</a:t>
            </a:r>
            <a:r>
              <a:rPr lang="en-US" altLang="en-US" sz="2400" dirty="0" smtClean="0">
                <a:solidFill>
                  <a:srgbClr val="D60093"/>
                </a:solidFill>
              </a:rPr>
              <a:t>: </a:t>
            </a:r>
            <a:r>
              <a:rPr lang="en-US" altLang="en-US" sz="2400" dirty="0" err="1" smtClean="0">
                <a:solidFill>
                  <a:srgbClr val="D60093"/>
                </a:solidFill>
              </a:rPr>
              <a:t>dữ</a:t>
            </a:r>
            <a:r>
              <a:rPr lang="en-US" altLang="en-US" sz="2400" dirty="0" smtClean="0">
                <a:solidFill>
                  <a:srgbClr val="D60093"/>
                </a:solidFill>
              </a:rPr>
              <a:t> </a:t>
            </a:r>
            <a:r>
              <a:rPr lang="en-US" altLang="en-US" sz="2400" dirty="0" err="1" smtClean="0">
                <a:solidFill>
                  <a:srgbClr val="D60093"/>
                </a:solidFill>
              </a:rPr>
              <a:t>liệu</a:t>
            </a:r>
            <a:r>
              <a:rPr lang="en-US" altLang="en-US" sz="2400" dirty="0" smtClean="0">
                <a:solidFill>
                  <a:srgbClr val="D60093"/>
                </a:solidFill>
              </a:rPr>
              <a:t> &amp; </a:t>
            </a:r>
            <a:r>
              <a:rPr lang="en-US" altLang="en-US" sz="2400" dirty="0" err="1" smtClean="0">
                <a:solidFill>
                  <a:srgbClr val="D60093"/>
                </a:solidFill>
              </a:rPr>
              <a:t>thông</a:t>
            </a:r>
            <a:r>
              <a:rPr lang="en-US" altLang="en-US" sz="2400" dirty="0" smtClean="0">
                <a:solidFill>
                  <a:srgbClr val="D60093"/>
                </a:solidFill>
              </a:rPr>
              <a:t> tin </a:t>
            </a:r>
            <a:r>
              <a:rPr lang="en-US" altLang="en-US" sz="2400" dirty="0" smtClean="0">
                <a:cs typeface="Arial" panose="020B0604020202020204" pitchFamily="34" charset="0"/>
                <a:sym typeface="Symbol" panose="05050102010706020507" pitchFamily="18" charset="2"/>
              </a:rPr>
              <a:t> </a:t>
            </a:r>
            <a:r>
              <a:rPr lang="en-US" altLang="en-US" sz="2400" dirty="0" smtClean="0">
                <a:solidFill>
                  <a:srgbClr val="D60093"/>
                </a:solidFill>
              </a:rPr>
              <a:t> tri </a:t>
            </a:r>
            <a:r>
              <a:rPr lang="en-US" altLang="en-US" sz="2400" dirty="0" err="1" smtClean="0">
                <a:solidFill>
                  <a:srgbClr val="D60093"/>
                </a:solidFill>
              </a:rPr>
              <a:t>thức</a:t>
            </a:r>
            <a:r>
              <a:rPr lang="en-US" altLang="en-US" sz="2400" dirty="0" smtClean="0">
                <a:solidFill>
                  <a:srgbClr val="D60093"/>
                </a:solidFill>
              </a:rPr>
              <a:t> </a:t>
            </a:r>
            <a:r>
              <a:rPr lang="en-US" altLang="en-US" sz="2400" dirty="0" smtClean="0">
                <a:cs typeface="Arial" panose="020B0604020202020204" pitchFamily="34" charset="0"/>
                <a:sym typeface="Symbol" panose="05050102010706020507" pitchFamily="18" charset="2"/>
              </a:rPr>
              <a:t> </a:t>
            </a:r>
            <a:r>
              <a:rPr lang="en-US" altLang="en-US" sz="2400" dirty="0" err="1" smtClean="0">
                <a:solidFill>
                  <a:srgbClr val="D60093"/>
                </a:solidFill>
              </a:rPr>
              <a:t>giá</a:t>
            </a:r>
            <a:r>
              <a:rPr lang="en-US" altLang="en-US" sz="2400" dirty="0" smtClean="0">
                <a:solidFill>
                  <a:srgbClr val="D60093"/>
                </a:solidFill>
              </a:rPr>
              <a:t> </a:t>
            </a:r>
            <a:r>
              <a:rPr lang="en-US" altLang="en-US" sz="2400" dirty="0" err="1" smtClean="0">
                <a:solidFill>
                  <a:srgbClr val="D60093"/>
                </a:solidFill>
              </a:rPr>
              <a:t>trị</a:t>
            </a:r>
            <a:r>
              <a:rPr lang="en-US" altLang="en-US" sz="2400" dirty="0" smtClean="0">
                <a:solidFill>
                  <a:srgbClr val="D60093"/>
                </a:solidFill>
              </a:rPr>
              <a:t> </a:t>
            </a:r>
            <a:r>
              <a:rPr lang="en-US" altLang="en-US" sz="2400" dirty="0" err="1" smtClean="0">
                <a:solidFill>
                  <a:srgbClr val="D60093"/>
                </a:solidFill>
              </a:rPr>
              <a:t>mới</a:t>
            </a:r>
            <a:endParaRPr lang="en-US" altLang="en-US" sz="2400" dirty="0" smtClean="0">
              <a:solidFill>
                <a:srgbClr val="D60093"/>
              </a:solidFill>
            </a:endParaRPr>
          </a:p>
          <a:p>
            <a:pPr marL="742950" lvl="1" indent="-285750" algn="just" eaLnBrk="1" hangingPunct="1">
              <a:buSzPct val="110000"/>
              <a:buFont typeface="Wingdings" panose="05000000000000000000" pitchFamily="2" charset="2"/>
              <a:buChar char="§"/>
            </a:pPr>
            <a:r>
              <a:rPr lang="en-US" altLang="en-US" sz="1800" dirty="0" err="1" smtClean="0">
                <a:cs typeface="Arial" panose="020B0604020202020204" pitchFamily="34" charset="0"/>
              </a:rPr>
              <a:t>Khoa</a:t>
            </a:r>
            <a:r>
              <a:rPr lang="en-US" altLang="en-US" sz="1800" dirty="0" smtClean="0">
                <a:cs typeface="Arial" panose="020B0604020202020204" pitchFamily="34" charset="0"/>
              </a:rPr>
              <a:t> </a:t>
            </a:r>
            <a:r>
              <a:rPr lang="en-US" altLang="en-US" sz="1800" dirty="0" err="1" smtClean="0">
                <a:cs typeface="Arial" panose="020B0604020202020204" pitchFamily="34" charset="0"/>
              </a:rPr>
              <a:t>học</a:t>
            </a:r>
            <a:r>
              <a:rPr lang="en-US" altLang="en-US" sz="1800" dirty="0" smtClean="0">
                <a:cs typeface="Arial" panose="020B0604020202020204" pitchFamily="34" charset="0"/>
              </a:rPr>
              <a:t>: </a:t>
            </a:r>
            <a:r>
              <a:rPr lang="en-US" altLang="en-US" sz="1800" dirty="0" err="1" smtClean="0">
                <a:cs typeface="Arial" panose="020B0604020202020204" pitchFamily="34" charset="0"/>
              </a:rPr>
              <a:t>dữ</a:t>
            </a:r>
            <a:r>
              <a:rPr lang="en-US" altLang="en-US" sz="1800" dirty="0" smtClean="0">
                <a:cs typeface="Arial" panose="020B0604020202020204" pitchFamily="34" charset="0"/>
              </a:rPr>
              <a:t> </a:t>
            </a:r>
            <a:r>
              <a:rPr lang="en-US" altLang="en-US" sz="1800" dirty="0" err="1" smtClean="0">
                <a:cs typeface="Arial" panose="020B0604020202020204" pitchFamily="34" charset="0"/>
              </a:rPr>
              <a:t>liệu</a:t>
            </a:r>
            <a:r>
              <a:rPr lang="en-US" altLang="en-US" sz="1800" dirty="0" smtClean="0">
                <a:cs typeface="Arial" panose="020B0604020202020204" pitchFamily="34" charset="0"/>
              </a:rPr>
              <a:t> &amp; </a:t>
            </a:r>
            <a:r>
              <a:rPr lang="en-US" altLang="en-US" sz="1800" dirty="0" err="1" smtClean="0">
                <a:cs typeface="Arial" panose="020B0604020202020204" pitchFamily="34" charset="0"/>
              </a:rPr>
              <a:t>thông</a:t>
            </a:r>
            <a:r>
              <a:rPr lang="en-US" altLang="en-US" sz="1800" dirty="0" smtClean="0">
                <a:cs typeface="Arial" panose="020B0604020202020204" pitchFamily="34" charset="0"/>
              </a:rPr>
              <a:t> tin </a:t>
            </a:r>
            <a:r>
              <a:rPr lang="en-US" altLang="en-US" sz="1800" dirty="0" smtClean="0">
                <a:cs typeface="Arial" panose="020B0604020202020204" pitchFamily="34" charset="0"/>
                <a:sym typeface="Symbol" panose="05050102010706020507" pitchFamily="18" charset="2"/>
              </a:rPr>
              <a:t> tri </a:t>
            </a:r>
            <a:r>
              <a:rPr lang="en-US" altLang="en-US" sz="1800" dirty="0" err="1" smtClean="0">
                <a:cs typeface="Arial" panose="020B0604020202020204" pitchFamily="34" charset="0"/>
                <a:sym typeface="Symbol" panose="05050102010706020507" pitchFamily="18" charset="2"/>
              </a:rPr>
              <a:t>thức</a:t>
            </a:r>
            <a:endParaRPr lang="en-US" altLang="en-US" sz="1800" dirty="0" smtClean="0">
              <a:cs typeface="Arial" panose="020B0604020202020204" pitchFamily="34" charset="0"/>
            </a:endParaRPr>
          </a:p>
          <a:p>
            <a:pPr marL="742950" lvl="1" indent="-285750" algn="just" eaLnBrk="1" hangingPunct="1">
              <a:buSzPct val="110000"/>
              <a:buFont typeface="Wingdings" panose="05000000000000000000" pitchFamily="2" charset="2"/>
              <a:buChar char="§"/>
            </a:pPr>
            <a:r>
              <a:rPr lang="en-US" altLang="en-US" sz="1800" dirty="0" err="1" smtClean="0">
                <a:cs typeface="Arial" panose="020B0604020202020204" pitchFamily="34" charset="0"/>
              </a:rPr>
              <a:t>Kỹ</a:t>
            </a:r>
            <a:r>
              <a:rPr lang="en-US" altLang="en-US" sz="1800" dirty="0" smtClean="0">
                <a:cs typeface="Arial" panose="020B0604020202020204" pitchFamily="34" charset="0"/>
              </a:rPr>
              <a:t> </a:t>
            </a:r>
            <a:r>
              <a:rPr lang="en-US" altLang="en-US" sz="1800" dirty="0" err="1" smtClean="0">
                <a:cs typeface="Arial" panose="020B0604020202020204" pitchFamily="34" charset="0"/>
              </a:rPr>
              <a:t>nghệ</a:t>
            </a:r>
            <a:r>
              <a:rPr lang="en-US" altLang="en-US" sz="1800" dirty="0" smtClean="0">
                <a:cs typeface="Arial" panose="020B0604020202020204" pitchFamily="34" charset="0"/>
              </a:rPr>
              <a:t>: tri </a:t>
            </a:r>
            <a:r>
              <a:rPr lang="en-US" altLang="en-US" sz="1800" dirty="0" err="1" smtClean="0">
                <a:cs typeface="Arial" panose="020B0604020202020204" pitchFamily="34" charset="0"/>
              </a:rPr>
              <a:t>thức</a:t>
            </a:r>
            <a:r>
              <a:rPr lang="en-US" altLang="en-US" sz="1800" dirty="0" smtClean="0">
                <a:cs typeface="Arial" panose="020B0604020202020204" pitchFamily="34" charset="0"/>
              </a:rPr>
              <a:t> </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dịch</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vụ</a:t>
            </a:r>
            <a:endParaRPr lang="en-US" altLang="en-US" sz="1800" dirty="0" smtClean="0">
              <a:cs typeface="Arial" panose="020B0604020202020204" pitchFamily="34" charset="0"/>
              <a:sym typeface="Symbol" panose="05050102010706020507" pitchFamily="18" charset="2"/>
            </a:endParaRPr>
          </a:p>
          <a:p>
            <a:pPr marL="742950" lvl="1" indent="-285750" algn="just" eaLnBrk="1" hangingPunct="1">
              <a:buSzPct val="110000"/>
              <a:buFont typeface="Wingdings" panose="05000000000000000000" pitchFamily="2" charset="2"/>
              <a:buChar char="§"/>
            </a:pPr>
            <a:r>
              <a:rPr lang="en-US" altLang="en-US" sz="1800" dirty="0" err="1" smtClean="0">
                <a:cs typeface="Arial" panose="020B0604020202020204" pitchFamily="34" charset="0"/>
                <a:sym typeface="Symbol" panose="05050102010706020507" pitchFamily="18" charset="2"/>
              </a:rPr>
              <a:t>Quản</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lý</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tác</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động</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tới</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toàn</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bộ</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quy</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trình</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thi</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hành</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dịch</a:t>
            </a:r>
            <a:r>
              <a:rPr lang="en-US" altLang="en-US" sz="1800" dirty="0" smtClean="0">
                <a:cs typeface="Arial" panose="020B0604020202020204" pitchFamily="34" charset="0"/>
                <a:sym typeface="Symbol" panose="05050102010706020507" pitchFamily="18" charset="2"/>
              </a:rPr>
              <a:t> </a:t>
            </a:r>
            <a:r>
              <a:rPr lang="en-US" altLang="en-US" sz="1800" dirty="0" err="1" smtClean="0">
                <a:cs typeface="Arial" panose="020B0604020202020204" pitchFamily="34" charset="0"/>
                <a:sym typeface="Symbol" panose="05050102010706020507" pitchFamily="18" charset="2"/>
              </a:rPr>
              <a:t>vụ</a:t>
            </a:r>
            <a:endParaRPr lang="en-US" altLang="en-US" sz="1800" dirty="0" smtClean="0">
              <a:cs typeface="Arial" panose="020B0604020202020204" pitchFamily="34" charset="0"/>
              <a:sym typeface="Symbol" panose="05050102010706020507" pitchFamily="18" charset="2"/>
            </a:endParaRPr>
          </a:p>
          <a:p>
            <a:pPr marL="742950" lvl="1" indent="-285750" algn="just" eaLnBrk="1" hangingPunct="1">
              <a:buSzPct val="110000"/>
              <a:buFont typeface="Wingdings" panose="05000000000000000000" pitchFamily="2" charset="2"/>
              <a:buNone/>
            </a:pPr>
            <a:r>
              <a:rPr lang="en-US" altLang="en-US" sz="1600" dirty="0" smtClean="0">
                <a:solidFill>
                  <a:srgbClr val="0070C0"/>
                </a:solidFill>
              </a:rPr>
              <a:t>Jim </a:t>
            </a:r>
            <a:r>
              <a:rPr lang="en-US" altLang="en-US" sz="1600" dirty="0" err="1" smtClean="0">
                <a:solidFill>
                  <a:srgbClr val="0070C0"/>
                </a:solidFill>
              </a:rPr>
              <a:t>Spohrer</a:t>
            </a:r>
            <a:r>
              <a:rPr lang="en-US" altLang="en-US" sz="1600" dirty="0" smtClean="0">
                <a:solidFill>
                  <a:srgbClr val="0070C0"/>
                </a:solidFill>
              </a:rPr>
              <a:t> (2006).</a:t>
            </a:r>
            <a:r>
              <a:rPr lang="en-US" altLang="en-US" sz="1600" b="1" dirty="0" smtClean="0">
                <a:solidFill>
                  <a:srgbClr val="0070C0"/>
                </a:solidFill>
              </a:rPr>
              <a:t> </a:t>
            </a:r>
            <a:r>
              <a:rPr lang="en-US" altLang="en-US" sz="1600" dirty="0" smtClean="0">
                <a:solidFill>
                  <a:srgbClr val="0070C0"/>
                </a:solidFill>
              </a:rPr>
              <a:t>A Next Frontier in Education, Employment, Innovation, and Economic Growth, </a:t>
            </a:r>
            <a:r>
              <a:rPr lang="en-US" altLang="en-US" sz="1600" i="1" dirty="0" smtClean="0">
                <a:solidFill>
                  <a:srgbClr val="0070C0"/>
                </a:solidFill>
              </a:rPr>
              <a:t>IBM Corporation</a:t>
            </a:r>
            <a:r>
              <a:rPr lang="en-US" altLang="en-US" sz="1600" dirty="0" smtClean="0">
                <a:solidFill>
                  <a:srgbClr val="0070C0"/>
                </a:solidFill>
              </a:rPr>
              <a:t>, 2006</a:t>
            </a:r>
            <a:endParaRPr lang="en-US" altLang="en-US" sz="1600" dirty="0" smtClean="0">
              <a:solidFill>
                <a:srgbClr val="0070C0"/>
              </a:solidFill>
              <a:cs typeface="Arial" panose="020B0604020202020204" pitchFamily="34" charset="0"/>
            </a:endParaRPr>
          </a:p>
        </p:txBody>
      </p:sp>
      <p:sp>
        <p:nvSpPr>
          <p:cNvPr id="24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2C33D49-DF3A-4CD3-B12A-FBC39592E764}" type="slidenum">
              <a:rPr lang="en-US" altLang="en-US" sz="1000" smtClean="0"/>
              <a:pPr>
                <a:spcBef>
                  <a:spcPct val="0"/>
                </a:spcBef>
                <a:buClrTx/>
                <a:buSzTx/>
                <a:buFontTx/>
                <a:buNone/>
              </a:pPr>
              <a:t>10</a:t>
            </a:fld>
            <a:endParaRPr lang="en-US" altLang="en-US" sz="1000" smtClean="0"/>
          </a:p>
        </p:txBody>
      </p:sp>
      <p:sp>
        <p:nvSpPr>
          <p:cNvPr id="24580" name="Rectangle 2"/>
          <p:cNvSpPr>
            <a:spLocks noGrp="1" noChangeArrowheads="1"/>
          </p:cNvSpPr>
          <p:nvPr>
            <p:ph type="title"/>
          </p:nvPr>
        </p:nvSpPr>
        <p:spPr>
          <a:xfrm>
            <a:off x="1600200" y="0"/>
            <a:ext cx="7543800" cy="655638"/>
          </a:xfrm>
        </p:spPr>
        <p:txBody>
          <a:bodyPr/>
          <a:lstStyle/>
          <a:p>
            <a:pPr eaLnBrk="1" hangingPunct="1"/>
            <a:r>
              <a:rPr lang="en-US" altLang="en-US" sz="3200" smtClean="0">
                <a:solidFill>
                  <a:srgbClr val="C00000"/>
                </a:solidFill>
              </a:rPr>
              <a:t>Kinh tế dịch vụ: Từ dữ liệu tới giá trị</a:t>
            </a:r>
            <a:endParaRPr lang="en-US" altLang="en-US" smtClean="0">
              <a:solidFill>
                <a:srgbClr val="C00000"/>
              </a:solidFill>
            </a:endParaRPr>
          </a:p>
        </p:txBody>
      </p:sp>
      <p:pic>
        <p:nvPicPr>
          <p:cNvPr id="2458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3152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xfrm>
            <a:off x="304800" y="3705225"/>
            <a:ext cx="8534400" cy="1782763"/>
          </a:xfrm>
        </p:spPr>
        <p:txBody>
          <a:bodyPr/>
          <a:lstStyle/>
          <a:p>
            <a:pPr eaLnBrk="1" hangingPunct="1">
              <a:lnSpc>
                <a:spcPct val="120000"/>
              </a:lnSpc>
            </a:pPr>
            <a:r>
              <a:rPr lang="en-US" altLang="en-US" sz="2400" dirty="0" err="1" smtClean="0">
                <a:solidFill>
                  <a:srgbClr val="D60093"/>
                </a:solidFill>
              </a:rPr>
              <a:t>Từ</a:t>
            </a:r>
            <a:r>
              <a:rPr lang="en-US" altLang="en-US" sz="2400" dirty="0" smtClean="0">
                <a:solidFill>
                  <a:srgbClr val="D60093"/>
                </a:solidFill>
              </a:rPr>
              <a:t> </a:t>
            </a:r>
            <a:r>
              <a:rPr lang="en-US" altLang="en-US" sz="2400" dirty="0" err="1" smtClean="0">
                <a:solidFill>
                  <a:srgbClr val="D60093"/>
                </a:solidFill>
              </a:rPr>
              <a:t>dữ</a:t>
            </a:r>
            <a:r>
              <a:rPr lang="en-US" altLang="en-US" sz="2400" dirty="0" smtClean="0">
                <a:solidFill>
                  <a:srgbClr val="D60093"/>
                </a:solidFill>
              </a:rPr>
              <a:t> </a:t>
            </a:r>
            <a:r>
              <a:rPr lang="en-US" altLang="en-US" sz="2400" dirty="0" err="1" smtClean="0">
                <a:solidFill>
                  <a:srgbClr val="D60093"/>
                </a:solidFill>
              </a:rPr>
              <a:t>liệu</a:t>
            </a:r>
            <a:r>
              <a:rPr lang="en-US" altLang="en-US" sz="2400" dirty="0" smtClean="0">
                <a:solidFill>
                  <a:srgbClr val="D60093"/>
                </a:solidFill>
              </a:rPr>
              <a:t> </a:t>
            </a:r>
            <a:r>
              <a:rPr lang="en-US" altLang="en-US" sz="2400" dirty="0" err="1" smtClean="0">
                <a:solidFill>
                  <a:srgbClr val="D60093"/>
                </a:solidFill>
              </a:rPr>
              <a:t>tới</a:t>
            </a:r>
            <a:r>
              <a:rPr lang="en-US" altLang="en-US" sz="2400" dirty="0" smtClean="0">
                <a:solidFill>
                  <a:srgbClr val="D60093"/>
                </a:solidFill>
              </a:rPr>
              <a:t> </a:t>
            </a:r>
            <a:r>
              <a:rPr lang="en-US" altLang="en-US" sz="2400" dirty="0" err="1" smtClean="0">
                <a:solidFill>
                  <a:srgbClr val="D60093"/>
                </a:solidFill>
              </a:rPr>
              <a:t>trí</a:t>
            </a:r>
            <a:r>
              <a:rPr lang="en-US" altLang="en-US" sz="2400" dirty="0" smtClean="0">
                <a:solidFill>
                  <a:srgbClr val="D60093"/>
                </a:solidFill>
              </a:rPr>
              <a:t> </a:t>
            </a:r>
            <a:r>
              <a:rPr lang="en-US" altLang="en-US" sz="2400" dirty="0" err="1" smtClean="0">
                <a:solidFill>
                  <a:srgbClr val="D60093"/>
                </a:solidFill>
              </a:rPr>
              <a:t>tuệ</a:t>
            </a:r>
            <a:endParaRPr lang="en-US" altLang="en-US" sz="2400" dirty="0" smtClean="0">
              <a:solidFill>
                <a:srgbClr val="D60093"/>
              </a:solidFill>
            </a:endParaRPr>
          </a:p>
          <a:p>
            <a:pPr marL="742950" lvl="1" indent="-285750" algn="just" eaLnBrk="1" hangingPunct="1">
              <a:spcBef>
                <a:spcPct val="0"/>
              </a:spcBef>
              <a:buSzPct val="110000"/>
              <a:buFont typeface="Wingdings" panose="05000000000000000000" pitchFamily="2" charset="2"/>
              <a:buChar char="§"/>
            </a:pPr>
            <a:r>
              <a:rPr lang="en-US" altLang="en-US" sz="2000" dirty="0" err="1" smtClean="0">
                <a:cs typeface="Arial" panose="020B0604020202020204" pitchFamily="34" charset="0"/>
              </a:rPr>
              <a:t>Dữ</a:t>
            </a:r>
            <a:r>
              <a:rPr lang="en-US" altLang="en-US" sz="2000" dirty="0" smtClean="0">
                <a:cs typeface="Arial" panose="020B0604020202020204" pitchFamily="34" charset="0"/>
              </a:rPr>
              <a:t> </a:t>
            </a:r>
            <a:r>
              <a:rPr lang="en-US" altLang="en-US" sz="2000" dirty="0" err="1" smtClean="0">
                <a:cs typeface="Arial" panose="020B0604020202020204" pitchFamily="34" charset="0"/>
              </a:rPr>
              <a:t>liệu</a:t>
            </a:r>
            <a:r>
              <a:rPr lang="en-US" altLang="en-US" sz="2000" dirty="0" smtClean="0">
                <a:cs typeface="Arial" panose="020B0604020202020204" pitchFamily="34" charset="0"/>
              </a:rPr>
              <a:t> (data): </a:t>
            </a:r>
            <a:r>
              <a:rPr lang="en-US" altLang="en-US" sz="2000" dirty="0" err="1" smtClean="0">
                <a:cs typeface="Arial" panose="020B0604020202020204" pitchFamily="34" charset="0"/>
              </a:rPr>
              <a:t>dữ</a:t>
            </a:r>
            <a:r>
              <a:rPr lang="en-US" altLang="en-US" sz="2000" dirty="0" smtClean="0">
                <a:cs typeface="Arial" panose="020B0604020202020204" pitchFamily="34" charset="0"/>
              </a:rPr>
              <a:t> </a:t>
            </a:r>
            <a:r>
              <a:rPr lang="en-US" altLang="en-US" sz="2000" dirty="0" err="1" smtClean="0">
                <a:cs typeface="Arial" panose="020B0604020202020204" pitchFamily="34" charset="0"/>
              </a:rPr>
              <a:t>kiện</a:t>
            </a:r>
            <a:r>
              <a:rPr lang="en-US" altLang="en-US" sz="2000" dirty="0" smtClean="0">
                <a:cs typeface="Arial" panose="020B0604020202020204" pitchFamily="34" charset="0"/>
              </a:rPr>
              <a:t> </a:t>
            </a:r>
            <a:r>
              <a:rPr lang="en-US" altLang="en-US" sz="2000" dirty="0" err="1" smtClean="0">
                <a:cs typeface="Arial" panose="020B0604020202020204" pitchFamily="34" charset="0"/>
              </a:rPr>
              <a:t>không</a:t>
            </a:r>
            <a:r>
              <a:rPr lang="en-US" altLang="en-US" sz="2000" dirty="0" smtClean="0">
                <a:cs typeface="Arial" panose="020B0604020202020204" pitchFamily="34" charset="0"/>
              </a:rPr>
              <a:t> </a:t>
            </a:r>
            <a:r>
              <a:rPr lang="en-US" altLang="en-US" sz="2000" dirty="0" err="1" smtClean="0">
                <a:cs typeface="Arial" panose="020B0604020202020204" pitchFamily="34" charset="0"/>
              </a:rPr>
              <a:t>ngữ</a:t>
            </a:r>
            <a:r>
              <a:rPr lang="en-US" altLang="en-US" sz="2000" dirty="0" smtClean="0">
                <a:cs typeface="Arial" panose="020B0604020202020204" pitchFamily="34" charset="0"/>
              </a:rPr>
              <a:t> </a:t>
            </a:r>
            <a:r>
              <a:rPr lang="en-US" altLang="en-US" sz="2000" dirty="0" err="1" smtClean="0">
                <a:cs typeface="Arial" panose="020B0604020202020204" pitchFamily="34" charset="0"/>
              </a:rPr>
              <a:t>cảnh</a:t>
            </a:r>
            <a:r>
              <a:rPr lang="en-US" altLang="en-US" sz="2000" dirty="0" smtClean="0">
                <a:cs typeface="Arial" panose="020B0604020202020204" pitchFamily="34" charset="0"/>
              </a:rPr>
              <a:t>. </a:t>
            </a:r>
            <a:r>
              <a:rPr lang="en-US" altLang="en-US" sz="2000" b="1" u="sng" dirty="0" err="1" smtClean="0">
                <a:cs typeface="Arial" panose="020B0604020202020204" pitchFamily="34" charset="0"/>
              </a:rPr>
              <a:t>Trình</a:t>
            </a:r>
            <a:r>
              <a:rPr lang="en-US" altLang="en-US" sz="2000" b="1" u="sng" dirty="0" smtClean="0">
                <a:cs typeface="Arial" panose="020B0604020202020204" pitchFamily="34" charset="0"/>
              </a:rPr>
              <a:t> </a:t>
            </a:r>
            <a:r>
              <a:rPr lang="en-US" altLang="en-US" sz="2000" b="1" u="sng" dirty="0" err="1" smtClean="0">
                <a:cs typeface="Arial" panose="020B0604020202020204" pitchFamily="34" charset="0"/>
              </a:rPr>
              <a:t>bày</a:t>
            </a:r>
            <a:r>
              <a:rPr lang="en-US" altLang="en-US" sz="2000" b="1" u="sng" dirty="0" smtClean="0">
                <a:cs typeface="Arial" panose="020B0604020202020204" pitchFamily="34" charset="0"/>
              </a:rPr>
              <a:t> </a:t>
            </a:r>
            <a:r>
              <a:rPr lang="en-US" altLang="en-US" sz="2000" b="1" u="sng" dirty="0" err="1" smtClean="0">
                <a:cs typeface="Arial" panose="020B0604020202020204" pitchFamily="34" charset="0"/>
              </a:rPr>
              <a:t>dữ</a:t>
            </a:r>
            <a:r>
              <a:rPr lang="en-US" altLang="en-US" sz="2000" b="1" u="sng" dirty="0" smtClean="0">
                <a:cs typeface="Arial" panose="020B0604020202020204" pitchFamily="34" charset="0"/>
              </a:rPr>
              <a:t> </a:t>
            </a:r>
            <a:r>
              <a:rPr lang="en-US" altLang="en-US" sz="2000" b="1" u="sng" dirty="0" err="1" smtClean="0">
                <a:cs typeface="Arial" panose="020B0604020202020204" pitchFamily="34" charset="0"/>
              </a:rPr>
              <a:t>kiện</a:t>
            </a:r>
            <a:r>
              <a:rPr lang="en-US" altLang="en-US" sz="2000" dirty="0" smtClean="0">
                <a:cs typeface="Arial" panose="020B0604020202020204" pitchFamily="34" charset="0"/>
              </a:rPr>
              <a:t>.</a:t>
            </a:r>
          </a:p>
          <a:p>
            <a:pPr marL="742950" lvl="1" indent="-285750" algn="just" eaLnBrk="1" hangingPunct="1">
              <a:spcBef>
                <a:spcPct val="0"/>
              </a:spcBef>
              <a:buSzPct val="110000"/>
              <a:buFont typeface="Wingdings" panose="05000000000000000000" pitchFamily="2" charset="2"/>
              <a:buChar char="§"/>
            </a:pPr>
            <a:r>
              <a:rPr lang="en-US" altLang="en-US" sz="2000" dirty="0" err="1" smtClean="0">
                <a:cs typeface="Arial" panose="020B0604020202020204" pitchFamily="34" charset="0"/>
              </a:rPr>
              <a:t>Thông</a:t>
            </a:r>
            <a:r>
              <a:rPr lang="en-US" altLang="en-US" sz="2000" dirty="0" smtClean="0">
                <a:cs typeface="Arial" panose="020B0604020202020204" pitchFamily="34" charset="0"/>
              </a:rPr>
              <a:t> tin (information): </a:t>
            </a:r>
            <a:r>
              <a:rPr lang="en-US" altLang="en-US" sz="2000" dirty="0" err="1" smtClean="0">
                <a:cs typeface="Arial" panose="020B0604020202020204" pitchFamily="34" charset="0"/>
              </a:rPr>
              <a:t>dữ</a:t>
            </a:r>
            <a:r>
              <a:rPr lang="en-US" altLang="en-US" sz="2000" dirty="0" smtClean="0">
                <a:cs typeface="Arial" panose="020B0604020202020204" pitchFamily="34" charset="0"/>
              </a:rPr>
              <a:t> </a:t>
            </a:r>
            <a:r>
              <a:rPr lang="en-US" altLang="en-US" sz="2000" dirty="0" err="1" smtClean="0">
                <a:cs typeface="Arial" panose="020B0604020202020204" pitchFamily="34" charset="0"/>
              </a:rPr>
              <a:t>kiện</a:t>
            </a:r>
            <a:r>
              <a:rPr lang="en-US" altLang="en-US" sz="2000" dirty="0" smtClean="0">
                <a:cs typeface="Arial" panose="020B0604020202020204" pitchFamily="34" charset="0"/>
              </a:rPr>
              <a:t> </a:t>
            </a:r>
            <a:r>
              <a:rPr lang="en-US" altLang="en-US" sz="2000" dirty="0" err="1" smtClean="0">
                <a:cs typeface="Arial" panose="020B0604020202020204" pitchFamily="34" charset="0"/>
              </a:rPr>
              <a:t>với</a:t>
            </a:r>
            <a:r>
              <a:rPr lang="en-US" altLang="en-US" sz="2000" dirty="0" smtClean="0">
                <a:cs typeface="Arial" panose="020B0604020202020204" pitchFamily="34" charset="0"/>
              </a:rPr>
              <a:t> </a:t>
            </a:r>
            <a:r>
              <a:rPr lang="en-US" altLang="en-US" sz="2000" dirty="0" err="1" smtClean="0">
                <a:cs typeface="Arial" panose="020B0604020202020204" pitchFamily="34" charset="0"/>
              </a:rPr>
              <a:t>ngữ</a:t>
            </a:r>
            <a:r>
              <a:rPr lang="en-US" altLang="en-US" sz="2000" dirty="0" smtClean="0">
                <a:cs typeface="Arial" panose="020B0604020202020204" pitchFamily="34" charset="0"/>
              </a:rPr>
              <a:t> </a:t>
            </a:r>
            <a:r>
              <a:rPr lang="en-US" altLang="en-US" sz="2000" dirty="0" err="1" smtClean="0">
                <a:cs typeface="Arial" panose="020B0604020202020204" pitchFamily="34" charset="0"/>
              </a:rPr>
              <a:t>cảnh</a:t>
            </a:r>
            <a:r>
              <a:rPr lang="en-US" altLang="en-US" sz="2000" dirty="0" smtClean="0">
                <a:cs typeface="Arial" panose="020B0604020202020204" pitchFamily="34" charset="0"/>
              </a:rPr>
              <a:t> </a:t>
            </a:r>
            <a:r>
              <a:rPr lang="en-US" altLang="en-US" sz="2000" dirty="0" err="1" smtClean="0">
                <a:cs typeface="Arial" panose="020B0604020202020204" pitchFamily="34" charset="0"/>
              </a:rPr>
              <a:t>và</a:t>
            </a:r>
            <a:r>
              <a:rPr lang="en-US" altLang="en-US" sz="2000" dirty="0" smtClean="0">
                <a:cs typeface="Arial" panose="020B0604020202020204" pitchFamily="34" charset="0"/>
              </a:rPr>
              <a:t> </a:t>
            </a:r>
            <a:r>
              <a:rPr lang="en-US" altLang="en-US" sz="2000" dirty="0" err="1" smtClean="0">
                <a:cs typeface="Arial" panose="020B0604020202020204" pitchFamily="34" charset="0"/>
              </a:rPr>
              <a:t>khía</a:t>
            </a:r>
            <a:r>
              <a:rPr lang="en-US" altLang="en-US" sz="2000" dirty="0" smtClean="0">
                <a:cs typeface="Arial" panose="020B0604020202020204" pitchFamily="34" charset="0"/>
              </a:rPr>
              <a:t> </a:t>
            </a:r>
            <a:r>
              <a:rPr lang="en-US" altLang="en-US" sz="2000" dirty="0" err="1" smtClean="0">
                <a:cs typeface="Arial" panose="020B0604020202020204" pitchFamily="34" charset="0"/>
              </a:rPr>
              <a:t>cạnh</a:t>
            </a:r>
            <a:r>
              <a:rPr lang="en-US" altLang="en-US" sz="2000" dirty="0" smtClean="0">
                <a:cs typeface="Arial" panose="020B0604020202020204" pitchFamily="34" charset="0"/>
              </a:rPr>
              <a:t> </a:t>
            </a:r>
            <a:r>
              <a:rPr lang="en-US" altLang="en-US" sz="2000" dirty="0" err="1" smtClean="0">
                <a:cs typeface="Arial" panose="020B0604020202020204" pitchFamily="34" charset="0"/>
              </a:rPr>
              <a:t>nào</a:t>
            </a:r>
            <a:r>
              <a:rPr lang="en-US" altLang="en-US" sz="2000" dirty="0" smtClean="0">
                <a:cs typeface="Arial" panose="020B0604020202020204" pitchFamily="34" charset="0"/>
              </a:rPr>
              <a:t> </a:t>
            </a:r>
            <a:r>
              <a:rPr lang="en-US" altLang="en-US" sz="2000" dirty="0" err="1" smtClean="0">
                <a:cs typeface="Arial" panose="020B0604020202020204" pitchFamily="34" charset="0"/>
              </a:rPr>
              <a:t>đó</a:t>
            </a:r>
            <a:r>
              <a:rPr lang="en-US" altLang="en-US" sz="2000" dirty="0" smtClean="0">
                <a:cs typeface="Arial" panose="020B0604020202020204" pitchFamily="34" charset="0"/>
              </a:rPr>
              <a:t>. </a:t>
            </a:r>
            <a:r>
              <a:rPr lang="en-US" altLang="en-US" sz="2000" dirty="0" err="1" smtClean="0">
                <a:cs typeface="Arial" panose="020B0604020202020204" pitchFamily="34" charset="0"/>
              </a:rPr>
              <a:t>Dữ</a:t>
            </a:r>
            <a:r>
              <a:rPr lang="en-US" altLang="en-US" sz="2000" dirty="0" smtClean="0">
                <a:cs typeface="Arial" panose="020B0604020202020204" pitchFamily="34" charset="0"/>
              </a:rPr>
              <a:t> </a:t>
            </a:r>
            <a:r>
              <a:rPr lang="en-US" altLang="en-US" sz="2000" dirty="0" err="1" smtClean="0">
                <a:cs typeface="Arial" panose="020B0604020202020204" pitchFamily="34" charset="0"/>
              </a:rPr>
              <a:t>liệu</a:t>
            </a:r>
            <a:r>
              <a:rPr lang="en-US" altLang="en-US" sz="2000" dirty="0" smtClean="0">
                <a:cs typeface="Arial" panose="020B0604020202020204" pitchFamily="34" charset="0"/>
              </a:rPr>
              <a:t> </a:t>
            </a:r>
            <a:r>
              <a:rPr lang="en-US" altLang="en-US" sz="2000" dirty="0" err="1" smtClean="0">
                <a:cs typeface="Arial" panose="020B0604020202020204" pitchFamily="34" charset="0"/>
              </a:rPr>
              <a:t>có</a:t>
            </a:r>
            <a:r>
              <a:rPr lang="en-US" altLang="en-US" sz="2000" dirty="0" smtClean="0">
                <a:cs typeface="Arial" panose="020B0604020202020204" pitchFamily="34" charset="0"/>
              </a:rPr>
              <a:t> ý </a:t>
            </a:r>
            <a:r>
              <a:rPr lang="en-US" altLang="en-US" sz="2000" dirty="0" err="1" smtClean="0">
                <a:cs typeface="Arial" panose="020B0604020202020204" pitchFamily="34" charset="0"/>
              </a:rPr>
              <a:t>nghĩa</a:t>
            </a:r>
            <a:r>
              <a:rPr lang="en-US" altLang="en-US" sz="2000" dirty="0" smtClean="0">
                <a:cs typeface="Arial" panose="020B0604020202020204" pitchFamily="34" charset="0"/>
              </a:rPr>
              <a:t>, </a:t>
            </a:r>
            <a:r>
              <a:rPr lang="en-US" altLang="en-US" sz="2000" dirty="0" err="1" smtClean="0">
                <a:cs typeface="Arial" panose="020B0604020202020204" pitchFamily="34" charset="0"/>
              </a:rPr>
              <a:t>dữ</a:t>
            </a:r>
            <a:r>
              <a:rPr lang="en-US" altLang="en-US" sz="2000" dirty="0" smtClean="0">
                <a:cs typeface="Arial" panose="020B0604020202020204" pitchFamily="34" charset="0"/>
              </a:rPr>
              <a:t> </a:t>
            </a:r>
            <a:r>
              <a:rPr lang="en-US" altLang="en-US" sz="2000" dirty="0" err="1" smtClean="0">
                <a:cs typeface="Arial" panose="020B0604020202020204" pitchFamily="34" charset="0"/>
              </a:rPr>
              <a:t>liệu</a:t>
            </a:r>
            <a:r>
              <a:rPr lang="en-US" altLang="en-US" sz="2000" dirty="0" smtClean="0">
                <a:cs typeface="Arial" panose="020B0604020202020204" pitchFamily="34" charset="0"/>
              </a:rPr>
              <a:t> </a:t>
            </a:r>
            <a:r>
              <a:rPr lang="en-US" altLang="en-US" sz="2000" dirty="0" err="1" smtClean="0">
                <a:cs typeface="Arial" panose="020B0604020202020204" pitchFamily="34" charset="0"/>
              </a:rPr>
              <a:t>trong</a:t>
            </a:r>
            <a:r>
              <a:rPr lang="en-US" altLang="en-US" sz="2000" dirty="0" smtClean="0">
                <a:cs typeface="Arial" panose="020B0604020202020204" pitchFamily="34" charset="0"/>
              </a:rPr>
              <a:t> </a:t>
            </a:r>
            <a:r>
              <a:rPr lang="en-US" altLang="en-US" sz="2000" dirty="0" err="1" smtClean="0">
                <a:cs typeface="Arial" panose="020B0604020202020204" pitchFamily="34" charset="0"/>
              </a:rPr>
              <a:t>ngữ</a:t>
            </a:r>
            <a:r>
              <a:rPr lang="en-US" altLang="en-US" sz="2000" dirty="0" smtClean="0">
                <a:cs typeface="Arial" panose="020B0604020202020204" pitchFamily="34" charset="0"/>
              </a:rPr>
              <a:t> </a:t>
            </a:r>
            <a:r>
              <a:rPr lang="en-US" altLang="en-US" sz="2000" dirty="0" err="1" smtClean="0">
                <a:cs typeface="Arial" panose="020B0604020202020204" pitchFamily="34" charset="0"/>
              </a:rPr>
              <a:t>cảnh</a:t>
            </a:r>
            <a:r>
              <a:rPr lang="en-US" altLang="en-US" sz="2000" dirty="0" smtClean="0">
                <a:cs typeface="Arial" panose="020B0604020202020204" pitchFamily="34" charset="0"/>
              </a:rPr>
              <a:t>. </a:t>
            </a:r>
            <a:r>
              <a:rPr lang="en-US" altLang="en-US" sz="2000" b="1" u="sng" dirty="0" err="1" smtClean="0">
                <a:cs typeface="Arial" panose="020B0604020202020204" pitchFamily="34" charset="0"/>
              </a:rPr>
              <a:t>Hiểu</a:t>
            </a:r>
            <a:r>
              <a:rPr lang="en-US" altLang="en-US" sz="2000" b="1" u="sng" dirty="0" smtClean="0">
                <a:cs typeface="Arial" panose="020B0604020202020204" pitchFamily="34" charset="0"/>
              </a:rPr>
              <a:t> </a:t>
            </a:r>
            <a:r>
              <a:rPr lang="en-US" altLang="en-US" sz="2000" b="1" u="sng" dirty="0" err="1" smtClean="0">
                <a:cs typeface="Arial" panose="020B0604020202020204" pitchFamily="34" charset="0"/>
              </a:rPr>
              <a:t>được</a:t>
            </a:r>
            <a:r>
              <a:rPr lang="en-US" altLang="en-US" sz="2000" b="1" u="sng" dirty="0" smtClean="0">
                <a:cs typeface="Arial" panose="020B0604020202020204" pitchFamily="34" charset="0"/>
              </a:rPr>
              <a:t> </a:t>
            </a:r>
            <a:r>
              <a:rPr lang="en-US" altLang="en-US" sz="2000" b="1" u="sng" dirty="0" err="1" smtClean="0">
                <a:cs typeface="Arial" panose="020B0604020202020204" pitchFamily="34" charset="0"/>
              </a:rPr>
              <a:t>quan</a:t>
            </a:r>
            <a:r>
              <a:rPr lang="en-US" altLang="en-US" sz="2000" b="1" u="sng" dirty="0" smtClean="0">
                <a:cs typeface="Arial" panose="020B0604020202020204" pitchFamily="34" charset="0"/>
              </a:rPr>
              <a:t> </a:t>
            </a:r>
            <a:r>
              <a:rPr lang="en-US" altLang="en-US" sz="2000" b="1" u="sng" dirty="0" err="1" smtClean="0">
                <a:cs typeface="Arial" panose="020B0604020202020204" pitchFamily="34" charset="0"/>
              </a:rPr>
              <a:t>hệ</a:t>
            </a:r>
            <a:endParaRPr lang="en-US" altLang="en-US" sz="2000" b="1" u="sng" dirty="0" smtClean="0">
              <a:cs typeface="Arial" panose="020B0604020202020204" pitchFamily="34" charset="0"/>
            </a:endParaRPr>
          </a:p>
          <a:p>
            <a:pPr marL="742950" lvl="1" indent="-285750" algn="just" eaLnBrk="1" hangingPunct="1">
              <a:spcBef>
                <a:spcPct val="0"/>
              </a:spcBef>
              <a:buSzPct val="110000"/>
              <a:buFont typeface="Wingdings" panose="05000000000000000000" pitchFamily="2" charset="2"/>
              <a:buChar char="§"/>
            </a:pPr>
            <a:r>
              <a:rPr lang="en-US" altLang="en-US" sz="2000" dirty="0" smtClean="0">
                <a:cs typeface="Arial" panose="020B0604020202020204" pitchFamily="34" charset="0"/>
              </a:rPr>
              <a:t>Tri </a:t>
            </a:r>
            <a:r>
              <a:rPr lang="en-US" altLang="en-US" sz="2000" dirty="0" err="1" smtClean="0">
                <a:cs typeface="Arial" panose="020B0604020202020204" pitchFamily="34" charset="0"/>
              </a:rPr>
              <a:t>thức</a:t>
            </a:r>
            <a:r>
              <a:rPr lang="en-US" altLang="en-US" sz="2000" dirty="0" smtClean="0">
                <a:cs typeface="Arial" panose="020B0604020202020204" pitchFamily="34" charset="0"/>
              </a:rPr>
              <a:t> (knowledge): </a:t>
            </a:r>
            <a:r>
              <a:rPr lang="en-US" altLang="en-US" sz="2000" dirty="0" err="1" smtClean="0">
                <a:cs typeface="Arial" panose="020B0604020202020204" pitchFamily="34" charset="0"/>
              </a:rPr>
              <a:t>Thông</a:t>
            </a:r>
            <a:r>
              <a:rPr lang="en-US" altLang="en-US" sz="2000" dirty="0" smtClean="0">
                <a:cs typeface="Arial" panose="020B0604020202020204" pitchFamily="34" charset="0"/>
              </a:rPr>
              <a:t> tin </a:t>
            </a:r>
            <a:r>
              <a:rPr lang="en-US" altLang="en-US" sz="2000" dirty="0" err="1" smtClean="0">
                <a:cs typeface="Arial" panose="020B0604020202020204" pitchFamily="34" charset="0"/>
              </a:rPr>
              <a:t>được</a:t>
            </a:r>
            <a:r>
              <a:rPr lang="en-US" altLang="en-US" sz="2000" dirty="0" smtClean="0">
                <a:cs typeface="Arial" panose="020B0604020202020204" pitchFamily="34" charset="0"/>
              </a:rPr>
              <a:t> dung </a:t>
            </a:r>
            <a:r>
              <a:rPr lang="en-US" altLang="en-US" sz="2000" dirty="0" err="1" smtClean="0">
                <a:cs typeface="Arial" panose="020B0604020202020204" pitchFamily="34" charset="0"/>
              </a:rPr>
              <a:t>để</a:t>
            </a:r>
            <a:r>
              <a:rPr lang="en-US" altLang="en-US" sz="2000" dirty="0" smtClean="0">
                <a:cs typeface="Arial" panose="020B0604020202020204" pitchFamily="34" charset="0"/>
              </a:rPr>
              <a:t> </a:t>
            </a:r>
            <a:r>
              <a:rPr lang="en-US" altLang="en-US" sz="2000" dirty="0" err="1" smtClean="0">
                <a:cs typeface="Arial" panose="020B0604020202020204" pitchFamily="34" charset="0"/>
              </a:rPr>
              <a:t>phát</a:t>
            </a:r>
            <a:r>
              <a:rPr lang="en-US" altLang="en-US" sz="2000" dirty="0" smtClean="0">
                <a:cs typeface="Arial" panose="020B0604020202020204" pitchFamily="34" charset="0"/>
              </a:rPr>
              <a:t> </a:t>
            </a:r>
            <a:r>
              <a:rPr lang="en-US" altLang="en-US" sz="2000" dirty="0" err="1" smtClean="0">
                <a:cs typeface="Arial" panose="020B0604020202020204" pitchFamily="34" charset="0"/>
              </a:rPr>
              <a:t>hiện</a:t>
            </a:r>
            <a:r>
              <a:rPr lang="en-US" altLang="en-US" sz="2000" dirty="0" smtClean="0">
                <a:cs typeface="Arial" panose="020B0604020202020204" pitchFamily="34" charset="0"/>
              </a:rPr>
              <a:t> </a:t>
            </a:r>
            <a:r>
              <a:rPr lang="en-US" altLang="en-US" sz="2000" dirty="0" err="1" smtClean="0">
                <a:cs typeface="Arial" panose="020B0604020202020204" pitchFamily="34" charset="0"/>
              </a:rPr>
              <a:t>và</a:t>
            </a:r>
            <a:r>
              <a:rPr lang="en-US" altLang="en-US" sz="2000" dirty="0" smtClean="0">
                <a:cs typeface="Arial" panose="020B0604020202020204" pitchFamily="34" charset="0"/>
              </a:rPr>
              <a:t> </a:t>
            </a:r>
            <a:r>
              <a:rPr lang="en-US" altLang="en-US" sz="2000" dirty="0" err="1" smtClean="0">
                <a:cs typeface="Arial" panose="020B0604020202020204" pitchFamily="34" charset="0"/>
              </a:rPr>
              <a:t>hiểu</a:t>
            </a:r>
            <a:r>
              <a:rPr lang="en-US" altLang="en-US" sz="2000" dirty="0" smtClean="0">
                <a:cs typeface="Arial" panose="020B0604020202020204" pitchFamily="34" charset="0"/>
              </a:rPr>
              <a:t> </a:t>
            </a:r>
            <a:r>
              <a:rPr lang="en-US" altLang="en-US" sz="2000" dirty="0" err="1" smtClean="0">
                <a:cs typeface="Arial" panose="020B0604020202020204" pitchFamily="34" charset="0"/>
              </a:rPr>
              <a:t>được</a:t>
            </a:r>
            <a:r>
              <a:rPr lang="en-US" altLang="en-US" sz="2000" dirty="0" smtClean="0">
                <a:cs typeface="Arial" panose="020B0604020202020204" pitchFamily="34" charset="0"/>
              </a:rPr>
              <a:t> </a:t>
            </a:r>
            <a:r>
              <a:rPr lang="en-US" altLang="en-US" sz="2000" dirty="0" err="1" smtClean="0">
                <a:cs typeface="Arial" panose="020B0604020202020204" pitchFamily="34" charset="0"/>
              </a:rPr>
              <a:t>mẫu</a:t>
            </a:r>
            <a:r>
              <a:rPr lang="en-US" altLang="en-US" sz="2000" dirty="0" smtClean="0">
                <a:cs typeface="Arial" panose="020B0604020202020204" pitchFamily="34" charset="0"/>
              </a:rPr>
              <a:t> </a:t>
            </a:r>
            <a:r>
              <a:rPr lang="en-US" altLang="en-US" sz="2000" dirty="0" err="1" smtClean="0">
                <a:cs typeface="Arial" panose="020B0604020202020204" pitchFamily="34" charset="0"/>
              </a:rPr>
              <a:t>trong</a:t>
            </a:r>
            <a:r>
              <a:rPr lang="en-US" altLang="en-US" sz="2000" dirty="0" smtClean="0">
                <a:cs typeface="Arial" panose="020B0604020202020204" pitchFamily="34" charset="0"/>
              </a:rPr>
              <a:t> </a:t>
            </a:r>
            <a:r>
              <a:rPr lang="en-US" altLang="en-US" sz="2000" dirty="0" err="1" smtClean="0">
                <a:cs typeface="Arial" panose="020B0604020202020204" pitchFamily="34" charset="0"/>
              </a:rPr>
              <a:t>dữ</a:t>
            </a:r>
            <a:r>
              <a:rPr lang="en-US" altLang="en-US" sz="2000" dirty="0" smtClean="0">
                <a:cs typeface="Arial" panose="020B0604020202020204" pitchFamily="34" charset="0"/>
              </a:rPr>
              <a:t> </a:t>
            </a:r>
            <a:r>
              <a:rPr lang="en-US" altLang="en-US" sz="2000" dirty="0" err="1" smtClean="0">
                <a:cs typeface="Arial" panose="020B0604020202020204" pitchFamily="34" charset="0"/>
              </a:rPr>
              <a:t>liệu</a:t>
            </a:r>
            <a:r>
              <a:rPr lang="en-US" altLang="en-US" sz="2000" dirty="0" smtClean="0">
                <a:cs typeface="Arial" panose="020B0604020202020204" pitchFamily="34" charset="0"/>
              </a:rPr>
              <a:t>. </a:t>
            </a:r>
            <a:r>
              <a:rPr lang="en-US" altLang="en-US" sz="2000" b="1" u="sng" dirty="0" err="1" smtClean="0">
                <a:cs typeface="Arial" panose="020B0604020202020204" pitchFamily="34" charset="0"/>
              </a:rPr>
              <a:t>Hiểu</a:t>
            </a:r>
            <a:r>
              <a:rPr lang="en-US" altLang="en-US" sz="2000" b="1" u="sng" dirty="0" smtClean="0">
                <a:cs typeface="Arial" panose="020B0604020202020204" pitchFamily="34" charset="0"/>
              </a:rPr>
              <a:t> </a:t>
            </a:r>
            <a:r>
              <a:rPr lang="en-US" altLang="en-US" sz="2000" b="1" u="sng" dirty="0" err="1" smtClean="0">
                <a:cs typeface="Arial" panose="020B0604020202020204" pitchFamily="34" charset="0"/>
              </a:rPr>
              <a:t>được</a:t>
            </a:r>
            <a:r>
              <a:rPr lang="en-US" altLang="en-US" sz="2000" b="1" u="sng" dirty="0" smtClean="0">
                <a:cs typeface="Arial" panose="020B0604020202020204" pitchFamily="34" charset="0"/>
              </a:rPr>
              <a:t> </a:t>
            </a:r>
            <a:r>
              <a:rPr lang="en-US" altLang="en-US" sz="2000" b="1" u="sng" dirty="0" err="1" smtClean="0">
                <a:cs typeface="Arial" panose="020B0604020202020204" pitchFamily="34" charset="0"/>
              </a:rPr>
              <a:t>mẫu</a:t>
            </a:r>
            <a:endParaRPr lang="en-US" altLang="en-US" sz="2000" dirty="0" smtClean="0">
              <a:cs typeface="Arial" panose="020B0604020202020204" pitchFamily="34" charset="0"/>
            </a:endParaRPr>
          </a:p>
          <a:p>
            <a:pPr marL="742950" lvl="1" indent="-285750" algn="just" eaLnBrk="1" hangingPunct="1">
              <a:spcBef>
                <a:spcPct val="0"/>
              </a:spcBef>
              <a:buSzPct val="110000"/>
              <a:buFont typeface="Wingdings" panose="05000000000000000000" pitchFamily="2" charset="2"/>
              <a:buChar char="§"/>
            </a:pPr>
            <a:r>
              <a:rPr lang="en-US" altLang="en-US" sz="2000" dirty="0" err="1" smtClean="0">
                <a:cs typeface="Arial" panose="020B0604020202020204" pitchFamily="34" charset="0"/>
              </a:rPr>
              <a:t>Trí</a:t>
            </a:r>
            <a:r>
              <a:rPr lang="en-US" altLang="en-US" sz="2000" dirty="0" smtClean="0">
                <a:cs typeface="Arial" panose="020B0604020202020204" pitchFamily="34" charset="0"/>
              </a:rPr>
              <a:t> </a:t>
            </a:r>
            <a:r>
              <a:rPr lang="en-US" altLang="en-US" sz="2000" dirty="0" err="1" smtClean="0">
                <a:cs typeface="Arial" panose="020B0604020202020204" pitchFamily="34" charset="0"/>
              </a:rPr>
              <a:t>tuệ</a:t>
            </a:r>
            <a:r>
              <a:rPr lang="en-US" altLang="en-US" sz="2000" dirty="0" smtClean="0">
                <a:cs typeface="Arial" panose="020B0604020202020204" pitchFamily="34" charset="0"/>
              </a:rPr>
              <a:t> (wisdom): Tri </a:t>
            </a:r>
            <a:r>
              <a:rPr lang="en-US" altLang="en-US" sz="2000" dirty="0" err="1" smtClean="0">
                <a:cs typeface="Arial" panose="020B0604020202020204" pitchFamily="34" charset="0"/>
              </a:rPr>
              <a:t>thức</a:t>
            </a:r>
            <a:r>
              <a:rPr lang="en-US" altLang="en-US" sz="2000" dirty="0" smtClean="0">
                <a:cs typeface="Arial" panose="020B0604020202020204" pitchFamily="34" charset="0"/>
              </a:rPr>
              <a:t> </a:t>
            </a:r>
            <a:r>
              <a:rPr lang="en-US" altLang="en-US" sz="2000" dirty="0" err="1" smtClean="0">
                <a:cs typeface="Arial" panose="020B0604020202020204" pitchFamily="34" charset="0"/>
              </a:rPr>
              <a:t>nảy</a:t>
            </a:r>
            <a:r>
              <a:rPr lang="en-US" altLang="en-US" sz="2000" dirty="0" smtClean="0">
                <a:cs typeface="Arial" panose="020B0604020202020204" pitchFamily="34" charset="0"/>
              </a:rPr>
              <a:t> </a:t>
            </a:r>
            <a:r>
              <a:rPr lang="en-US" altLang="en-US" sz="2000" dirty="0" err="1" smtClean="0">
                <a:cs typeface="Arial" panose="020B0604020202020204" pitchFamily="34" charset="0"/>
              </a:rPr>
              <a:t>sinh</a:t>
            </a:r>
            <a:r>
              <a:rPr lang="en-US" altLang="en-US" sz="2000" dirty="0" smtClean="0">
                <a:cs typeface="Arial" panose="020B0604020202020204" pitchFamily="34" charset="0"/>
              </a:rPr>
              <a:t> </a:t>
            </a:r>
            <a:r>
              <a:rPr lang="en-US" altLang="en-US" sz="2000" dirty="0" err="1" smtClean="0">
                <a:cs typeface="Arial" panose="020B0604020202020204" pitchFamily="34" charset="0"/>
              </a:rPr>
              <a:t>khi</a:t>
            </a:r>
            <a:r>
              <a:rPr lang="en-US" altLang="en-US" sz="2000" dirty="0" smtClean="0">
                <a:cs typeface="Arial" panose="020B0604020202020204" pitchFamily="34" charset="0"/>
              </a:rPr>
              <a:t> </a:t>
            </a:r>
            <a:r>
              <a:rPr lang="en-US" altLang="en-US" sz="2000" dirty="0" err="1" smtClean="0">
                <a:cs typeface="Arial" panose="020B0604020202020204" pitchFamily="34" charset="0"/>
              </a:rPr>
              <a:t>hiểu</a:t>
            </a:r>
            <a:r>
              <a:rPr lang="en-US" altLang="en-US" sz="2000" dirty="0" smtClean="0">
                <a:cs typeface="Arial" panose="020B0604020202020204" pitchFamily="34" charset="0"/>
              </a:rPr>
              <a:t> </a:t>
            </a:r>
            <a:r>
              <a:rPr lang="en-US" altLang="en-US" sz="2000" dirty="0" err="1" smtClean="0">
                <a:cs typeface="Arial" panose="020B0604020202020204" pitchFamily="34" charset="0"/>
              </a:rPr>
              <a:t>được</a:t>
            </a:r>
            <a:r>
              <a:rPr lang="en-US" altLang="en-US" sz="2000" dirty="0" smtClean="0">
                <a:cs typeface="Arial" panose="020B0604020202020204" pitchFamily="34" charset="0"/>
              </a:rPr>
              <a:t> </a:t>
            </a:r>
            <a:r>
              <a:rPr lang="en-US" altLang="en-US" sz="2000" dirty="0" err="1" smtClean="0">
                <a:cs typeface="Arial" panose="020B0604020202020204" pitchFamily="34" charset="0"/>
              </a:rPr>
              <a:t>lý</a:t>
            </a:r>
            <a:r>
              <a:rPr lang="en-US" altLang="en-US" sz="2000" dirty="0" smtClean="0">
                <a:cs typeface="Arial" panose="020B0604020202020204" pitchFamily="34" charset="0"/>
              </a:rPr>
              <a:t> do </a:t>
            </a:r>
            <a:r>
              <a:rPr lang="en-US" altLang="en-US" sz="2000" dirty="0" err="1" smtClean="0">
                <a:cs typeface="Arial" panose="020B0604020202020204" pitchFamily="34" charset="0"/>
              </a:rPr>
              <a:t>mẫu</a:t>
            </a:r>
            <a:r>
              <a:rPr lang="en-US" altLang="en-US" sz="2000" dirty="0" smtClean="0">
                <a:cs typeface="Arial" panose="020B0604020202020204" pitchFamily="34" charset="0"/>
              </a:rPr>
              <a:t> </a:t>
            </a:r>
            <a:r>
              <a:rPr lang="en-US" altLang="en-US" sz="2000" dirty="0" err="1" smtClean="0">
                <a:cs typeface="Arial" panose="020B0604020202020204" pitchFamily="34" charset="0"/>
              </a:rPr>
              <a:t>xuất</a:t>
            </a:r>
            <a:r>
              <a:rPr lang="en-US" altLang="en-US" sz="2000" dirty="0" smtClean="0">
                <a:cs typeface="Arial" panose="020B0604020202020204" pitchFamily="34" charset="0"/>
              </a:rPr>
              <a:t> </a:t>
            </a:r>
            <a:r>
              <a:rPr lang="en-US" altLang="en-US" sz="2000" dirty="0" err="1" smtClean="0">
                <a:cs typeface="Arial" panose="020B0604020202020204" pitchFamily="34" charset="0"/>
              </a:rPr>
              <a:t>hiện</a:t>
            </a:r>
            <a:r>
              <a:rPr lang="en-US" altLang="en-US" sz="2000" dirty="0" smtClean="0">
                <a:cs typeface="Arial" panose="020B0604020202020204" pitchFamily="34" charset="0"/>
              </a:rPr>
              <a:t> </a:t>
            </a:r>
            <a:r>
              <a:rPr lang="en-US" altLang="en-US" sz="2000" dirty="0" err="1" smtClean="0">
                <a:cs typeface="Arial" panose="020B0604020202020204" pitchFamily="34" charset="0"/>
              </a:rPr>
              <a:t>trong</a:t>
            </a:r>
            <a:r>
              <a:rPr lang="en-US" altLang="en-US" sz="2000" dirty="0" smtClean="0">
                <a:cs typeface="Arial" panose="020B0604020202020204" pitchFamily="34" charset="0"/>
              </a:rPr>
              <a:t> </a:t>
            </a:r>
            <a:r>
              <a:rPr lang="en-US" altLang="en-US" sz="2000" dirty="0" err="1" smtClean="0">
                <a:cs typeface="Arial" panose="020B0604020202020204" pitchFamily="34" charset="0"/>
              </a:rPr>
              <a:t>dữ</a:t>
            </a:r>
            <a:r>
              <a:rPr lang="en-US" altLang="en-US" sz="2000" dirty="0" smtClean="0">
                <a:cs typeface="Arial" panose="020B0604020202020204" pitchFamily="34" charset="0"/>
              </a:rPr>
              <a:t> </a:t>
            </a:r>
            <a:r>
              <a:rPr lang="en-US" altLang="en-US" sz="2000" dirty="0" err="1" smtClean="0">
                <a:cs typeface="Arial" panose="020B0604020202020204" pitchFamily="34" charset="0"/>
              </a:rPr>
              <a:t>liệu</a:t>
            </a:r>
            <a:r>
              <a:rPr lang="en-US" altLang="en-US" sz="2000" dirty="0" smtClean="0">
                <a:cs typeface="Arial" panose="020B0604020202020204" pitchFamily="34" charset="0"/>
              </a:rPr>
              <a:t>. </a:t>
            </a:r>
            <a:r>
              <a:rPr lang="en-US" altLang="en-US" sz="2000" b="1" u="sng" dirty="0" err="1" smtClean="0">
                <a:cs typeface="Arial" panose="020B0604020202020204" pitchFamily="34" charset="0"/>
              </a:rPr>
              <a:t>Hiểu</a:t>
            </a:r>
            <a:r>
              <a:rPr lang="en-US" altLang="en-US" sz="2000" b="1" u="sng" dirty="0" smtClean="0">
                <a:cs typeface="Arial" panose="020B0604020202020204" pitchFamily="34" charset="0"/>
              </a:rPr>
              <a:t> </a:t>
            </a:r>
            <a:r>
              <a:rPr lang="en-US" altLang="en-US" sz="2000" b="1" u="sng" dirty="0" err="1" smtClean="0">
                <a:cs typeface="Arial" panose="020B0604020202020204" pitchFamily="34" charset="0"/>
              </a:rPr>
              <a:t>được</a:t>
            </a:r>
            <a:r>
              <a:rPr lang="en-US" altLang="en-US" sz="2000" b="1" u="sng" dirty="0" smtClean="0">
                <a:cs typeface="Arial" panose="020B0604020202020204" pitchFamily="34" charset="0"/>
              </a:rPr>
              <a:t> </a:t>
            </a:r>
            <a:r>
              <a:rPr lang="en-US" altLang="en-US" sz="2000" b="1" u="sng" dirty="0" err="1" smtClean="0">
                <a:cs typeface="Arial" panose="020B0604020202020204" pitchFamily="34" charset="0"/>
              </a:rPr>
              <a:t>nguyên</a:t>
            </a:r>
            <a:r>
              <a:rPr lang="en-US" altLang="en-US" sz="2000" b="1" u="sng" dirty="0" smtClean="0">
                <a:cs typeface="Arial" panose="020B0604020202020204" pitchFamily="34" charset="0"/>
              </a:rPr>
              <a:t> </a:t>
            </a:r>
            <a:r>
              <a:rPr lang="en-US" altLang="en-US" sz="2000" b="1" u="sng" dirty="0" err="1" smtClean="0">
                <a:cs typeface="Arial" panose="020B0604020202020204" pitchFamily="34" charset="0"/>
              </a:rPr>
              <a:t>lý</a:t>
            </a:r>
            <a:endParaRPr lang="en-US" altLang="en-US" sz="2000" dirty="0" smtClean="0">
              <a:cs typeface="Arial" panose="020B0604020202020204" pitchFamily="34" charset="0"/>
            </a:endParaRPr>
          </a:p>
          <a:p>
            <a:pPr marL="742950" lvl="1" indent="-285750" algn="just" eaLnBrk="1" hangingPunct="1">
              <a:spcBef>
                <a:spcPct val="0"/>
              </a:spcBef>
              <a:buSzPct val="110000"/>
              <a:buFont typeface="Wingdings" panose="05000000000000000000" pitchFamily="2" charset="2"/>
              <a:buChar char="§"/>
            </a:pPr>
            <a:r>
              <a:rPr lang="en-US" altLang="en-US" sz="1800" dirty="0" smtClean="0">
                <a:cs typeface="Arial" panose="020B0604020202020204" pitchFamily="34" charset="0"/>
                <a:hlinkClick r:id="rId2"/>
              </a:rPr>
              <a:t>http://www.systems-thinking.org/kmgmt/kmgmt.htm</a:t>
            </a:r>
            <a:r>
              <a:rPr lang="en-US" altLang="en-US" sz="1800" dirty="0" smtClean="0">
                <a:cs typeface="Arial" panose="020B0604020202020204" pitchFamily="34" charset="0"/>
              </a:rPr>
              <a:t> </a:t>
            </a:r>
          </a:p>
        </p:txBody>
      </p:sp>
      <p:sp>
        <p:nvSpPr>
          <p:cNvPr id="2560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83696A9-C575-4896-A851-ACE0CD75D605}" type="slidenum">
              <a:rPr lang="en-US" altLang="en-US" sz="1000" smtClean="0"/>
              <a:pPr>
                <a:spcBef>
                  <a:spcPct val="0"/>
                </a:spcBef>
                <a:buClrTx/>
                <a:buSzTx/>
                <a:buFontTx/>
                <a:buNone/>
              </a:pPr>
              <a:t>11</a:t>
            </a:fld>
            <a:endParaRPr lang="en-US" altLang="en-US" sz="1000" smtClean="0"/>
          </a:p>
        </p:txBody>
      </p:sp>
      <p:sp>
        <p:nvSpPr>
          <p:cNvPr id="25604" name="Rectangle 2"/>
          <p:cNvSpPr>
            <a:spLocks noGrp="1" noChangeArrowheads="1"/>
          </p:cNvSpPr>
          <p:nvPr>
            <p:ph type="title"/>
          </p:nvPr>
        </p:nvSpPr>
        <p:spPr>
          <a:xfrm>
            <a:off x="990600" y="0"/>
            <a:ext cx="7543800" cy="655638"/>
          </a:xfrm>
        </p:spPr>
        <p:txBody>
          <a:bodyPr/>
          <a:lstStyle/>
          <a:p>
            <a:pPr eaLnBrk="1" hangingPunct="1"/>
            <a:r>
              <a:rPr lang="en-US" altLang="en-US" sz="3200" smtClean="0">
                <a:solidFill>
                  <a:srgbClr val="C00000"/>
                </a:solidFill>
              </a:rPr>
              <a:t>Quá trình tiến hóa dữ liệu tới trí tuệ</a:t>
            </a:r>
            <a:endParaRPr lang="en-US" altLang="en-US" smtClean="0">
              <a:solidFill>
                <a:srgbClr val="C00000"/>
              </a:solidFill>
            </a:endParaRPr>
          </a:p>
        </p:txBody>
      </p:sp>
      <p:pic>
        <p:nvPicPr>
          <p:cNvPr id="2560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833438"/>
            <a:ext cx="7620000" cy="290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86581" y="-37818"/>
            <a:ext cx="8509819" cy="655638"/>
          </a:xfrm>
        </p:spPr>
        <p:txBody>
          <a:bodyPr/>
          <a:lstStyle/>
          <a:p>
            <a:pPr eaLnBrk="1" hangingPunct="1"/>
            <a:r>
              <a:rPr lang="en-US" altLang="en-US" sz="3200" spc="-70" dirty="0" smtClean="0">
                <a:solidFill>
                  <a:srgbClr val="C00000"/>
                </a:solidFill>
              </a:rPr>
              <a:t>Dữ liệu lớn không </a:t>
            </a:r>
            <a:r>
              <a:rPr lang="en-US" altLang="en-US" sz="3200" spc="-70" dirty="0" err="1" smtClean="0">
                <a:solidFill>
                  <a:srgbClr val="C00000"/>
                </a:solidFill>
              </a:rPr>
              <a:t>ngừng</a:t>
            </a:r>
            <a:r>
              <a:rPr lang="en-US" altLang="en-US" sz="3200" spc="-70" dirty="0" smtClean="0">
                <a:solidFill>
                  <a:srgbClr val="C00000"/>
                </a:solidFill>
              </a:rPr>
              <a:t> gia tăng và giá trị</a:t>
            </a:r>
            <a:endParaRPr lang="en-US" altLang="en-US" sz="2300" spc="-70" dirty="0" smtClean="0">
              <a:solidFill>
                <a:srgbClr val="C00000"/>
              </a:solidFill>
            </a:endParaRPr>
          </a:p>
        </p:txBody>
      </p:sp>
      <p:sp>
        <p:nvSpPr>
          <p:cNvPr id="216067" name="Rectangle 3"/>
          <p:cNvSpPr>
            <a:spLocks noGrp="1" noChangeArrowheads="1"/>
          </p:cNvSpPr>
          <p:nvPr>
            <p:ph type="body" idx="1"/>
          </p:nvPr>
        </p:nvSpPr>
        <p:spPr>
          <a:xfrm>
            <a:off x="169863" y="5486400"/>
            <a:ext cx="8839200" cy="666750"/>
          </a:xfrm>
        </p:spPr>
        <p:txBody>
          <a:bodyPr/>
          <a:lstStyle/>
          <a:p>
            <a:pPr marL="548640" lvl="1" indent="-342900" algn="just" eaLnBrk="1" hangingPunct="1">
              <a:spcBef>
                <a:spcPts val="300"/>
              </a:spcBef>
              <a:buClr>
                <a:schemeClr val="tx2"/>
              </a:buClr>
              <a:buSzPct val="110000"/>
              <a:buFont typeface="Wingdings" panose="05000000000000000000" pitchFamily="2" charset="2"/>
              <a:buChar char="§"/>
              <a:defRPr/>
            </a:pPr>
            <a:r>
              <a:rPr lang="en-US" sz="2000" smtClean="0"/>
              <a:t>(i) Mỹ: tiết kiệm 300 tỷ US$ ngành y tế, (ii) Châu Âu: chỉnh </a:t>
            </a:r>
            <a:r>
              <a:rPr lang="en-US" sz="2000"/>
              <a:t>phủ</a:t>
            </a:r>
            <a:r>
              <a:rPr lang="en-US" sz="2000" smtClean="0"/>
              <a:t> tiết kiệm 100 tỷ Euro (giảm gian lận, sai sót, chênh lệch thuế), v.v.</a:t>
            </a:r>
          </a:p>
          <a:p>
            <a:pPr marL="205740" lvl="1" indent="0" algn="just" eaLnBrk="1" hangingPunct="1">
              <a:spcBef>
                <a:spcPts val="300"/>
              </a:spcBef>
              <a:buClr>
                <a:schemeClr val="tx2"/>
              </a:buClr>
              <a:buSzPct val="110000"/>
              <a:buFont typeface="Wingdings" panose="05000000000000000000" pitchFamily="2" charset="2"/>
              <a:buNone/>
              <a:defRPr/>
            </a:pPr>
            <a:endParaRPr lang="en-US" sz="1600" b="1" smtClean="0">
              <a:solidFill>
                <a:srgbClr val="002060"/>
              </a:solidFill>
            </a:endParaRPr>
          </a:p>
          <a:p>
            <a:pPr marL="548640" lvl="1" indent="-342900" algn="just" eaLnBrk="1" hangingPunct="1">
              <a:spcBef>
                <a:spcPts val="300"/>
              </a:spcBef>
              <a:buClr>
                <a:schemeClr val="tx2"/>
              </a:buClr>
              <a:buSzPct val="110000"/>
              <a:buFont typeface="Wingdings" panose="05000000000000000000" pitchFamily="2" charset="2"/>
              <a:buChar char="§"/>
              <a:defRPr/>
            </a:pPr>
            <a:endParaRPr lang="en-US" sz="2000" smtClean="0"/>
          </a:p>
          <a:p>
            <a:pPr marL="548640" lvl="1" indent="-342900" algn="just" eaLnBrk="1" hangingPunct="1">
              <a:spcBef>
                <a:spcPts val="300"/>
              </a:spcBef>
              <a:buClr>
                <a:schemeClr val="tx2"/>
              </a:buClr>
              <a:buSzPct val="110000"/>
              <a:buFont typeface="Wingdings" panose="05000000000000000000" pitchFamily="2" charset="2"/>
              <a:buNone/>
              <a:defRPr/>
            </a:pPr>
            <a:endParaRPr lang="en-US" sz="2000" smtClean="0">
              <a:cs typeface="Arial" pitchFamily="34" charset="0"/>
            </a:endParaRPr>
          </a:p>
          <a:p>
            <a:pPr marL="548640" algn="just" eaLnBrk="1" hangingPunct="1">
              <a:buSzPct val="110000"/>
              <a:buFont typeface="Wingdings" panose="05000000000000000000" pitchFamily="2" charset="2"/>
              <a:buChar char="§"/>
              <a:defRPr/>
            </a:pPr>
            <a:endParaRPr lang="en-US" sz="1800" smtClean="0"/>
          </a:p>
        </p:txBody>
      </p:sp>
      <p:sp>
        <p:nvSpPr>
          <p:cNvPr id="276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1295230-B774-4900-BA5D-C8AC1BB6958F}" type="slidenum">
              <a:rPr lang="en-US" altLang="en-US" sz="1000" smtClean="0"/>
              <a:pPr>
                <a:spcBef>
                  <a:spcPct val="0"/>
                </a:spcBef>
                <a:buClrTx/>
                <a:buSzTx/>
                <a:buFontTx/>
                <a:buNone/>
              </a:pPr>
              <a:t>12</a:t>
            </a:fld>
            <a:endParaRPr lang="en-US" altLang="en-US" sz="1000" smtClean="0"/>
          </a:p>
        </p:txBody>
      </p:sp>
      <p:pic>
        <p:nvPicPr>
          <p:cNvPr id="276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55638"/>
            <a:ext cx="83058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Rectangle 1"/>
          <p:cNvSpPr>
            <a:spLocks noChangeArrowheads="1"/>
          </p:cNvSpPr>
          <p:nvPr/>
        </p:nvSpPr>
        <p:spPr bwMode="auto">
          <a:xfrm>
            <a:off x="685800" y="6172200"/>
            <a:ext cx="7620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60425" indent="-8604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1600" b="1">
                <a:solidFill>
                  <a:srgbClr val="D60093"/>
                </a:solidFill>
              </a:rPr>
              <a:t>[Chen14] Min Chen, </a:t>
            </a:r>
            <a:r>
              <a:rPr lang="en-US" altLang="en-US" sz="1600" b="1" err="1">
                <a:solidFill>
                  <a:srgbClr val="D60093"/>
                </a:solidFill>
              </a:rPr>
              <a:t>Shiwen</a:t>
            </a:r>
            <a:r>
              <a:rPr lang="en-US" altLang="en-US" sz="1600" b="1">
                <a:solidFill>
                  <a:srgbClr val="D60093"/>
                </a:solidFill>
              </a:rPr>
              <a:t> Mao, </a:t>
            </a:r>
            <a:r>
              <a:rPr lang="en-US" altLang="en-US" sz="1600" b="1" err="1">
                <a:solidFill>
                  <a:srgbClr val="D60093"/>
                </a:solidFill>
              </a:rPr>
              <a:t>Yunhao</a:t>
            </a:r>
            <a:r>
              <a:rPr lang="en-US" altLang="en-US" sz="1600" b="1">
                <a:solidFill>
                  <a:srgbClr val="D60093"/>
                </a:solidFill>
              </a:rPr>
              <a:t> Liu. </a:t>
            </a:r>
            <a:r>
              <a:rPr lang="en-US" altLang="en-US" sz="1600" b="1" i="1">
                <a:solidFill>
                  <a:srgbClr val="D60093"/>
                </a:solidFill>
              </a:rPr>
              <a:t>Big Data: A Survey</a:t>
            </a:r>
            <a:r>
              <a:rPr lang="en-US" altLang="en-US" sz="1600" b="1">
                <a:solidFill>
                  <a:srgbClr val="D60093"/>
                </a:solidFill>
              </a:rPr>
              <a:t>. MONET 19(2): 171-209, 2014.</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24177931-DFF4-434C-AC5D-D267F8C12AB4}" type="slidenum">
              <a:rPr lang="en-US" altLang="en-US" sz="1000" smtClean="0"/>
              <a:pPr>
                <a:spcBef>
                  <a:spcPct val="0"/>
                </a:spcBef>
                <a:buClrTx/>
                <a:buSzTx/>
                <a:buFontTx/>
                <a:buNone/>
              </a:pPr>
              <a:t>13</a:t>
            </a:fld>
            <a:endParaRPr lang="en-US" altLang="en-US" sz="1000" smtClean="0"/>
          </a:p>
        </p:txBody>
      </p:sp>
      <p:sp>
        <p:nvSpPr>
          <p:cNvPr id="33796" name="Rectangle 2"/>
          <p:cNvSpPr>
            <a:spLocks noGrp="1" noChangeArrowheads="1"/>
          </p:cNvSpPr>
          <p:nvPr>
            <p:ph type="title"/>
          </p:nvPr>
        </p:nvSpPr>
        <p:spPr>
          <a:xfrm>
            <a:off x="838200" y="0"/>
            <a:ext cx="8534400" cy="655638"/>
          </a:xfrm>
        </p:spPr>
        <p:txBody>
          <a:bodyPr/>
          <a:lstStyle/>
          <a:p>
            <a:pPr eaLnBrk="1" hangingPunct="1">
              <a:defRPr/>
            </a:pPr>
            <a:r>
              <a:rPr lang="en-US" altLang="en-US" sz="3200" spc="-50" smtClean="0">
                <a:solidFill>
                  <a:srgbClr val="C00000"/>
                </a:solidFill>
              </a:rPr>
              <a:t>Giá trị dữ liệu: Thị trường dữ liệu châu Âu</a:t>
            </a:r>
          </a:p>
        </p:txBody>
      </p:sp>
      <p:pic>
        <p:nvPicPr>
          <p:cNvPr id="116738" name="Picture 2" descr="Infographic on measuring the size and trends of the EU data econ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825721"/>
            <a:ext cx="8229600" cy="517440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57200" y="6000129"/>
            <a:ext cx="8229600" cy="646331"/>
          </a:xfrm>
          <a:prstGeom prst="rect">
            <a:avLst/>
          </a:prstGeom>
        </p:spPr>
        <p:txBody>
          <a:bodyPr wrap="square">
            <a:spAutoFit/>
          </a:bodyPr>
          <a:lstStyle/>
          <a:p>
            <a:r>
              <a:rPr lang="en-US">
                <a:hlinkClick r:id="rId3"/>
              </a:rPr>
              <a:t>https://</a:t>
            </a:r>
            <a:r>
              <a:rPr lang="en-US" smtClean="0">
                <a:hlinkClick r:id="rId3"/>
              </a:rPr>
              <a:t>ec.europa.eu/digital-single-market/en/news/final-results-european-data-market-study-measuring-size-and-trends-eu-data-economy</a:t>
            </a:r>
            <a:r>
              <a:rPr lang="en-US" smtClean="0"/>
              <a:t> </a:t>
            </a:r>
            <a:endParaRPr lang="en-US"/>
          </a:p>
        </p:txBody>
      </p:sp>
      <p:sp>
        <p:nvSpPr>
          <p:cNvPr id="4" name="Rectangle 3"/>
          <p:cNvSpPr/>
          <p:nvPr/>
        </p:nvSpPr>
        <p:spPr>
          <a:xfrm>
            <a:off x="5638800" y="2971800"/>
            <a:ext cx="3156633" cy="369332"/>
          </a:xfrm>
          <a:prstGeom prst="rect">
            <a:avLst/>
          </a:prstGeom>
        </p:spPr>
        <p:txBody>
          <a:bodyPr wrap="none">
            <a:spAutoFit/>
          </a:bodyPr>
          <a:lstStyle/>
          <a:p>
            <a:r>
              <a:rPr lang="en-US"/>
              <a:t>Tăng trường hàng năm 8,9%</a:t>
            </a:r>
          </a:p>
        </p:txBody>
      </p:sp>
      <p:sp>
        <p:nvSpPr>
          <p:cNvPr id="10" name="Rectangle 9"/>
          <p:cNvSpPr/>
          <p:nvPr/>
        </p:nvSpPr>
        <p:spPr>
          <a:xfrm>
            <a:off x="1415367" y="2907268"/>
            <a:ext cx="3413114" cy="369332"/>
          </a:xfrm>
          <a:prstGeom prst="rect">
            <a:avLst/>
          </a:prstGeom>
        </p:spPr>
        <p:txBody>
          <a:bodyPr wrap="none">
            <a:spAutoFit/>
          </a:bodyPr>
          <a:lstStyle/>
          <a:p>
            <a:r>
              <a:rPr lang="en-US"/>
              <a:t>Tăng trường hàng năm </a:t>
            </a:r>
            <a:r>
              <a:rPr lang="en-US" smtClean="0"/>
              <a:t>14,1%</a:t>
            </a:r>
            <a:endParaRPr lang="en-US"/>
          </a:p>
        </p:txBody>
      </p:sp>
      <p:sp>
        <p:nvSpPr>
          <p:cNvPr id="11" name="Rectangle 10"/>
          <p:cNvSpPr/>
          <p:nvPr/>
        </p:nvSpPr>
        <p:spPr>
          <a:xfrm>
            <a:off x="1543607" y="4964668"/>
            <a:ext cx="2181046" cy="369332"/>
          </a:xfrm>
          <a:prstGeom prst="rect">
            <a:avLst/>
          </a:prstGeom>
        </p:spPr>
        <p:txBody>
          <a:bodyPr wrap="none">
            <a:spAutoFit/>
          </a:bodyPr>
          <a:lstStyle/>
          <a:p>
            <a:r>
              <a:rPr lang="en-US" smtClean="0"/>
              <a:t>2,0% GDP châu Âu</a:t>
            </a:r>
            <a:endParaRPr lang="en-US"/>
          </a:p>
        </p:txBody>
      </p:sp>
      <p:sp>
        <p:nvSpPr>
          <p:cNvPr id="12" name="Rectangle 11"/>
          <p:cNvSpPr/>
          <p:nvPr/>
        </p:nvSpPr>
        <p:spPr>
          <a:xfrm>
            <a:off x="5410200" y="4964668"/>
            <a:ext cx="2181046" cy="369332"/>
          </a:xfrm>
          <a:prstGeom prst="rect">
            <a:avLst/>
          </a:prstGeom>
        </p:spPr>
        <p:txBody>
          <a:bodyPr wrap="none">
            <a:spAutoFit/>
          </a:bodyPr>
          <a:lstStyle/>
          <a:p>
            <a:r>
              <a:rPr lang="en-US"/>
              <a:t>4</a:t>
            </a:r>
            <a:r>
              <a:rPr lang="en-US" smtClean="0"/>
              <a:t>,0% GDP châu Âu</a:t>
            </a:r>
            <a:endParaRPr lang="en-US"/>
          </a:p>
        </p:txBody>
      </p:sp>
      <p:sp>
        <p:nvSpPr>
          <p:cNvPr id="13" name="Rectangle 12"/>
          <p:cNvSpPr/>
          <p:nvPr/>
        </p:nvSpPr>
        <p:spPr>
          <a:xfrm>
            <a:off x="304800" y="4248090"/>
            <a:ext cx="2589170" cy="400110"/>
          </a:xfrm>
          <a:prstGeom prst="rect">
            <a:avLst/>
          </a:prstGeom>
        </p:spPr>
        <p:txBody>
          <a:bodyPr wrap="none">
            <a:spAutoFit/>
          </a:bodyPr>
          <a:lstStyle/>
          <a:p>
            <a:r>
              <a:rPr lang="en-US" sz="2000" b="1" smtClean="0">
                <a:solidFill>
                  <a:srgbClr val="7030A0"/>
                </a:solidFill>
              </a:rPr>
              <a:t>€ 247 billion in 2013</a:t>
            </a:r>
            <a:endParaRPr lang="en-US" sz="2000" b="1">
              <a:solidFill>
                <a:srgbClr val="7030A0"/>
              </a:solidFill>
            </a:endParaRPr>
          </a:p>
        </p:txBody>
      </p:sp>
      <p:cxnSp>
        <p:nvCxnSpPr>
          <p:cNvPr id="6" name="Straight Arrow Connector 5"/>
          <p:cNvCxnSpPr/>
          <p:nvPr/>
        </p:nvCxnSpPr>
        <p:spPr bwMode="auto">
          <a:xfrm>
            <a:off x="914400" y="4628529"/>
            <a:ext cx="1447800" cy="115837"/>
          </a:xfrm>
          <a:prstGeom prst="straightConnector1">
            <a:avLst/>
          </a:prstGeom>
          <a:noFill/>
          <a:ln w="69850" cap="flat" cmpd="sng" algn="ctr">
            <a:solidFill>
              <a:schemeClr val="accent6">
                <a:lumMod val="75000"/>
              </a:schemeClr>
            </a:solidFill>
            <a:prstDash val="solid"/>
            <a:round/>
            <a:headEnd type="none" w="med" len="med"/>
            <a:tailEnd type="triangle"/>
          </a:ln>
          <a:effectLst/>
        </p:spPr>
      </p:cxnSp>
    </p:spTree>
    <p:extLst>
      <p:ext uri="{BB962C8B-B14F-4D97-AF65-F5344CB8AC3E}">
        <p14:creationId xmlns:p14="http://schemas.microsoft.com/office/powerpoint/2010/main" val="1034356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10C5441-4DCC-4E59-B2A2-27AF8CD7072D}" type="datetime4">
              <a:rPr lang="en-US" altLang="en-US" sz="1000" smtClean="0"/>
              <a:pPr>
                <a:spcBef>
                  <a:spcPct val="0"/>
                </a:spcBef>
                <a:buClrTx/>
                <a:buSzTx/>
                <a:buFontTx/>
                <a:buNone/>
              </a:pPr>
              <a:t>February 3, 2023</a:t>
            </a:fld>
            <a:endParaRPr lang="en-US" altLang="en-US" sz="1000" smtClean="0"/>
          </a:p>
        </p:txBody>
      </p:sp>
      <p:sp>
        <p:nvSpPr>
          <p:cNvPr id="3584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B51BBAD-AF96-4A79-8337-7CC70907BE17}" type="slidenum">
              <a:rPr lang="en-US" altLang="en-US" sz="1000" smtClean="0"/>
              <a:pPr>
                <a:spcBef>
                  <a:spcPct val="0"/>
                </a:spcBef>
                <a:buClrTx/>
                <a:buSzTx/>
                <a:buFontTx/>
                <a:buNone/>
              </a:pPr>
              <a:t>14</a:t>
            </a:fld>
            <a:endParaRPr lang="en-US" altLang="en-US" sz="1000" smtClean="0"/>
          </a:p>
        </p:txBody>
      </p:sp>
      <p:sp>
        <p:nvSpPr>
          <p:cNvPr id="35844" name="Rectangle 2"/>
          <p:cNvSpPr>
            <a:spLocks noGrp="1" noChangeArrowheads="1"/>
          </p:cNvSpPr>
          <p:nvPr>
            <p:ph type="title"/>
          </p:nvPr>
        </p:nvSpPr>
        <p:spPr>
          <a:xfrm>
            <a:off x="2349500" y="76200"/>
            <a:ext cx="6794500" cy="619125"/>
          </a:xfrm>
          <a:noFill/>
        </p:spPr>
        <p:txBody>
          <a:bodyPr lIns="92075" tIns="46038" rIns="92075" bIns="46038"/>
          <a:lstStyle/>
          <a:p>
            <a:pPr eaLnBrk="1" hangingPunct="1"/>
            <a:r>
              <a:rPr lang="en-US" altLang="en-US" sz="3200" smtClean="0">
                <a:solidFill>
                  <a:srgbClr val="C00000"/>
                </a:solidFill>
              </a:rPr>
              <a:t>2. Khái niệm KDD và KPDL</a:t>
            </a:r>
          </a:p>
        </p:txBody>
      </p:sp>
      <p:sp>
        <p:nvSpPr>
          <p:cNvPr id="35845" name="Rectangle 3"/>
          <p:cNvSpPr>
            <a:spLocks noGrp="1" noChangeArrowheads="1"/>
          </p:cNvSpPr>
          <p:nvPr>
            <p:ph type="body" idx="1"/>
          </p:nvPr>
        </p:nvSpPr>
        <p:spPr>
          <a:xfrm>
            <a:off x="76200" y="1371600"/>
            <a:ext cx="8153400" cy="4419600"/>
          </a:xfrm>
          <a:noFill/>
        </p:spPr>
        <p:txBody>
          <a:bodyPr lIns="92075" tIns="46038" rIns="92075" bIns="46038"/>
          <a:lstStyle/>
          <a:p>
            <a:pPr eaLnBrk="1" hangingPunct="1">
              <a:lnSpc>
                <a:spcPct val="110000"/>
              </a:lnSpc>
            </a:pPr>
            <a:r>
              <a:rPr lang="en-US" altLang="en-US" sz="2400" dirty="0" smtClean="0"/>
              <a:t>Knowledge discovery from databases </a:t>
            </a:r>
          </a:p>
          <a:p>
            <a:pPr lvl="1" eaLnBrk="1" hangingPunct="1">
              <a:lnSpc>
                <a:spcPct val="110000"/>
              </a:lnSpc>
            </a:pPr>
            <a:r>
              <a:rPr lang="en-US" altLang="en-US" sz="2000" dirty="0" err="1" smtClean="0"/>
              <a:t>Trích</a:t>
            </a:r>
            <a:r>
              <a:rPr lang="en-US" altLang="en-US" sz="2000" dirty="0" smtClean="0"/>
              <a:t> </a:t>
            </a:r>
            <a:r>
              <a:rPr lang="en-US" altLang="en-US" sz="2000" dirty="0" err="1" smtClean="0"/>
              <a:t>chọn</a:t>
            </a:r>
            <a:r>
              <a:rPr lang="en-US" altLang="en-US" sz="2000" dirty="0" smtClean="0"/>
              <a:t> </a:t>
            </a:r>
            <a:r>
              <a:rPr lang="en-US" altLang="en-US" sz="2000" dirty="0" err="1" smtClean="0"/>
              <a:t>các</a:t>
            </a:r>
            <a:r>
              <a:rPr lang="en-US" altLang="en-US" sz="2000" dirty="0" smtClean="0"/>
              <a:t> </a:t>
            </a:r>
            <a:r>
              <a:rPr lang="en-US" altLang="en-US" sz="2000" dirty="0" err="1" smtClean="0"/>
              <a:t>mẫu</a:t>
            </a:r>
            <a:r>
              <a:rPr lang="en-US" altLang="en-US" sz="2000" dirty="0" smtClean="0"/>
              <a:t> </a:t>
            </a:r>
            <a:r>
              <a:rPr lang="en-US" altLang="en-US" sz="2000" dirty="0" err="1" smtClean="0"/>
              <a:t>hoặc</a:t>
            </a:r>
            <a:r>
              <a:rPr lang="en-US" altLang="en-US" sz="2000" dirty="0" smtClean="0"/>
              <a:t> tri </a:t>
            </a:r>
            <a:r>
              <a:rPr lang="en-US" altLang="en-US" sz="2000" dirty="0" err="1" smtClean="0"/>
              <a:t>thức</a:t>
            </a:r>
            <a:r>
              <a:rPr lang="en-US" altLang="en-US" sz="2000" dirty="0" smtClean="0"/>
              <a:t> </a:t>
            </a:r>
            <a:r>
              <a:rPr lang="en-US" altLang="en-US" sz="2000" dirty="0" err="1" smtClean="0"/>
              <a:t>hấp</a:t>
            </a:r>
            <a:r>
              <a:rPr lang="en-US" altLang="en-US" sz="2000" dirty="0" smtClean="0"/>
              <a:t> </a:t>
            </a:r>
            <a:r>
              <a:rPr lang="en-US" altLang="en-US" sz="2000" dirty="0" err="1" smtClean="0"/>
              <a:t>dẫn</a:t>
            </a:r>
            <a:r>
              <a:rPr lang="en-US" altLang="en-US" sz="2000" dirty="0" smtClean="0"/>
              <a:t> </a:t>
            </a:r>
            <a:r>
              <a:rPr lang="en-US" altLang="en-US" sz="1600" dirty="0" smtClean="0"/>
              <a:t>(</a:t>
            </a:r>
            <a:r>
              <a:rPr lang="en-GB" altLang="en-US" sz="2000" u="sng" dirty="0" err="1" smtClean="0"/>
              <a:t>không</a:t>
            </a:r>
            <a:r>
              <a:rPr lang="en-GB" altLang="en-US" sz="2000" u="sng" dirty="0" smtClean="0"/>
              <a:t> </a:t>
            </a:r>
            <a:r>
              <a:rPr lang="en-GB" altLang="en-US" sz="2000" u="sng" dirty="0" err="1" smtClean="0"/>
              <a:t>tầm</a:t>
            </a:r>
            <a:r>
              <a:rPr lang="en-GB" altLang="en-US" sz="2000" u="sng" dirty="0" smtClean="0"/>
              <a:t> </a:t>
            </a:r>
            <a:r>
              <a:rPr lang="en-GB" altLang="en-US" sz="2000" u="sng" dirty="0" err="1" smtClean="0"/>
              <a:t>thường</a:t>
            </a:r>
            <a:r>
              <a:rPr lang="en-GB" altLang="en-US" sz="2000" u="sng" dirty="0" smtClean="0"/>
              <a:t>,</a:t>
            </a:r>
            <a:r>
              <a:rPr lang="en-GB" altLang="en-US" sz="2000" dirty="0" smtClean="0"/>
              <a:t> </a:t>
            </a:r>
            <a:r>
              <a:rPr lang="en-GB" altLang="en-US" sz="2000" dirty="0" err="1" smtClean="0"/>
              <a:t>ẩn</a:t>
            </a:r>
            <a:r>
              <a:rPr lang="en-GB" altLang="en-US" sz="2000" dirty="0" smtClean="0"/>
              <a:t>, </a:t>
            </a:r>
            <a:r>
              <a:rPr lang="en-GB" altLang="en-US" sz="2000" dirty="0" err="1" smtClean="0"/>
              <a:t>chưa</a:t>
            </a:r>
            <a:r>
              <a:rPr lang="en-GB" altLang="en-US" sz="2000" dirty="0" smtClean="0"/>
              <a:t> </a:t>
            </a:r>
            <a:r>
              <a:rPr lang="en-GB" altLang="en-US" sz="2000" dirty="0" err="1" smtClean="0"/>
              <a:t>biết</a:t>
            </a:r>
            <a:r>
              <a:rPr lang="en-GB" altLang="en-US" sz="2000" dirty="0" smtClean="0"/>
              <a:t> </a:t>
            </a:r>
            <a:r>
              <a:rPr lang="en-GB" altLang="en-US" sz="2000" dirty="0" err="1" smtClean="0"/>
              <a:t>và</a:t>
            </a:r>
            <a:r>
              <a:rPr lang="en-GB" altLang="en-US" sz="2000" dirty="0" smtClean="0"/>
              <a:t> </a:t>
            </a:r>
            <a:r>
              <a:rPr lang="en-GB" altLang="en-US" sz="2000" dirty="0" err="1" smtClean="0"/>
              <a:t>hữu</a:t>
            </a:r>
            <a:r>
              <a:rPr lang="en-GB" altLang="en-US" sz="2000" dirty="0" smtClean="0"/>
              <a:t> </a:t>
            </a:r>
            <a:r>
              <a:rPr lang="en-GB" altLang="en-US" sz="2000" err="1" smtClean="0"/>
              <a:t>dụng</a:t>
            </a:r>
            <a:r>
              <a:rPr lang="en-GB" altLang="en-US" sz="2000" smtClean="0"/>
              <a:t> tiềm </a:t>
            </a:r>
            <a:r>
              <a:rPr lang="en-GB" altLang="en-US" sz="2000" dirty="0" err="1" smtClean="0"/>
              <a:t>năng</a:t>
            </a:r>
            <a:r>
              <a:rPr lang="en-GB" altLang="en-US" sz="2000" dirty="0" smtClean="0"/>
              <a:t>)</a:t>
            </a:r>
            <a:r>
              <a:rPr lang="en-GB" altLang="en-US" dirty="0" smtClean="0"/>
              <a:t> </a:t>
            </a:r>
            <a:r>
              <a:rPr lang="en-GB" altLang="en-US" sz="2000" dirty="0" err="1" smtClean="0"/>
              <a:t>từ</a:t>
            </a:r>
            <a:r>
              <a:rPr lang="en-GB" altLang="en-US" sz="2000" dirty="0" smtClean="0"/>
              <a:t> </a:t>
            </a:r>
            <a:r>
              <a:rPr lang="en-GB" altLang="en-US" sz="2000" dirty="0" err="1" smtClean="0"/>
              <a:t>một</a:t>
            </a:r>
            <a:r>
              <a:rPr lang="en-GB" altLang="en-US" sz="2000" dirty="0" smtClean="0"/>
              <a:t> </a:t>
            </a:r>
            <a:r>
              <a:rPr lang="en-GB" altLang="en-US" sz="2000" dirty="0" err="1" smtClean="0"/>
              <a:t>tập</a:t>
            </a:r>
            <a:r>
              <a:rPr lang="en-GB" altLang="en-US" sz="2000" dirty="0" smtClean="0"/>
              <a:t> </a:t>
            </a:r>
            <a:r>
              <a:rPr lang="en-GB" altLang="en-US" sz="2000" dirty="0" err="1" smtClean="0"/>
              <a:t>hợp</a:t>
            </a:r>
            <a:r>
              <a:rPr lang="en-GB" altLang="en-US" sz="2000" dirty="0" smtClean="0"/>
              <a:t> </a:t>
            </a:r>
            <a:r>
              <a:rPr lang="en-GB" altLang="en-US" sz="2000" dirty="0" err="1" smtClean="0"/>
              <a:t>lớn</a:t>
            </a:r>
            <a:r>
              <a:rPr lang="en-GB" altLang="en-US" sz="2000" dirty="0" smtClean="0"/>
              <a:t> </a:t>
            </a:r>
            <a:r>
              <a:rPr lang="en-GB" altLang="en-US" sz="2000" dirty="0" err="1" smtClean="0"/>
              <a:t>dữ</a:t>
            </a:r>
            <a:r>
              <a:rPr lang="en-GB" altLang="en-US" sz="2000" dirty="0" smtClean="0"/>
              <a:t> </a:t>
            </a:r>
            <a:r>
              <a:rPr lang="en-GB" altLang="en-US" sz="2000" dirty="0" err="1" smtClean="0"/>
              <a:t>liệu</a:t>
            </a:r>
            <a:endParaRPr lang="en-GB" altLang="en-US" sz="2000" dirty="0" smtClean="0"/>
          </a:p>
          <a:p>
            <a:pPr lvl="1" eaLnBrk="1" hangingPunct="1">
              <a:lnSpc>
                <a:spcPct val="110000"/>
              </a:lnSpc>
            </a:pPr>
            <a:r>
              <a:rPr lang="en-US" altLang="en-US" sz="2000" dirty="0" smtClean="0"/>
              <a:t>KDD </a:t>
            </a:r>
            <a:r>
              <a:rPr lang="en-US" altLang="en-US" sz="2000" dirty="0" err="1" smtClean="0"/>
              <a:t>và</a:t>
            </a:r>
            <a:r>
              <a:rPr lang="en-US" altLang="en-US" sz="2000" dirty="0" smtClean="0"/>
              <a:t> KPDL: </a:t>
            </a:r>
            <a:r>
              <a:rPr lang="en-US" altLang="en-US" sz="2000" dirty="0" err="1" smtClean="0"/>
              <a:t>tên</a:t>
            </a:r>
            <a:r>
              <a:rPr lang="en-US" altLang="en-US" sz="2000" dirty="0" smtClean="0"/>
              <a:t> </a:t>
            </a:r>
            <a:r>
              <a:rPr lang="en-US" altLang="en-US" sz="2000" dirty="0" err="1" smtClean="0"/>
              <a:t>gọi</a:t>
            </a:r>
            <a:r>
              <a:rPr lang="en-US" altLang="en-US" sz="2000" dirty="0" smtClean="0"/>
              <a:t> </a:t>
            </a:r>
            <a:r>
              <a:rPr lang="en-US" altLang="en-US" sz="2000" dirty="0" err="1" smtClean="0"/>
              <a:t>lẫn</a:t>
            </a:r>
            <a:r>
              <a:rPr lang="en-US" altLang="en-US" sz="2000" dirty="0" smtClean="0"/>
              <a:t> </a:t>
            </a:r>
            <a:r>
              <a:rPr lang="en-US" altLang="en-US" sz="2000" dirty="0" err="1" smtClean="0"/>
              <a:t>lộn</a:t>
            </a:r>
            <a:r>
              <a:rPr lang="en-US" altLang="en-US" sz="2000" dirty="0" smtClean="0"/>
              <a:t>? </a:t>
            </a:r>
            <a:r>
              <a:rPr lang="en-US" altLang="en-US" sz="2000" i="1" u="sng" dirty="0" err="1" smtClean="0"/>
              <a:t>theo</a:t>
            </a:r>
            <a:r>
              <a:rPr lang="en-US" altLang="en-US" sz="2000" i="1" u="sng" dirty="0" smtClean="0"/>
              <a:t> </a:t>
            </a:r>
            <a:r>
              <a:rPr lang="en-US" altLang="en-US" sz="2000" i="1" u="sng" dirty="0" err="1" smtClean="0"/>
              <a:t>hai</a:t>
            </a:r>
            <a:r>
              <a:rPr lang="en-US" altLang="en-US" sz="2000" i="1" u="sng" dirty="0" smtClean="0"/>
              <a:t> t</a:t>
            </a:r>
            <a:r>
              <a:rPr lang="en-GB" altLang="en-US" sz="2000" i="1" u="sng" dirty="0" err="1" smtClean="0"/>
              <a:t>ác</a:t>
            </a:r>
            <a:r>
              <a:rPr lang="en-GB" altLang="en-US" sz="2000" i="1" u="sng" dirty="0" smtClean="0"/>
              <a:t> </a:t>
            </a:r>
            <a:r>
              <a:rPr lang="en-GB" altLang="en-US" sz="2000" i="1" u="sng" dirty="0" err="1" smtClean="0"/>
              <a:t>giả</a:t>
            </a:r>
            <a:r>
              <a:rPr lang="en-GB" altLang="en-US" sz="2000" i="1" dirty="0" err="1" smtClean="0"/>
              <a:t>|</a:t>
            </a:r>
            <a:r>
              <a:rPr lang="en-GB" altLang="en-US" sz="2000" i="1" u="sng" dirty="0" err="1" smtClean="0"/>
              <a:t>Khai</a:t>
            </a:r>
            <a:r>
              <a:rPr lang="en-GB" altLang="en-US" sz="2000" i="1" u="sng" dirty="0" smtClean="0"/>
              <a:t> </a:t>
            </a:r>
            <a:r>
              <a:rPr lang="en-GB" altLang="en-US" sz="2000" i="1" u="sng" dirty="0" err="1" smtClean="0"/>
              <a:t>phá</a:t>
            </a:r>
            <a:r>
              <a:rPr lang="en-GB" altLang="en-US" sz="2000" i="1" u="sng" dirty="0" smtClean="0"/>
              <a:t> </a:t>
            </a:r>
            <a:r>
              <a:rPr lang="en-GB" altLang="en-US" sz="2000" i="1" u="sng" dirty="0" err="1" smtClean="0"/>
              <a:t>dữ</a:t>
            </a:r>
            <a:r>
              <a:rPr lang="en-GB" altLang="en-US" sz="2000" i="1" u="sng" dirty="0" smtClean="0"/>
              <a:t> </a:t>
            </a:r>
            <a:r>
              <a:rPr lang="en-GB" altLang="en-US" sz="2000" i="1" u="sng" dirty="0" err="1" smtClean="0"/>
              <a:t>liệu</a:t>
            </a:r>
            <a:endParaRPr lang="en-GB" altLang="en-US" sz="2000" i="1" u="sng" dirty="0" smtClean="0"/>
          </a:p>
          <a:p>
            <a:pPr lvl="1" eaLnBrk="1" hangingPunct="1">
              <a:lnSpc>
                <a:spcPct val="110000"/>
              </a:lnSpc>
            </a:pPr>
            <a:r>
              <a:rPr lang="en-GB" altLang="en-US" b="1" dirty="0" smtClean="0"/>
              <a:t>Data Mining </a:t>
            </a:r>
            <a:r>
              <a:rPr lang="en-GB" altLang="en-US" b="1" dirty="0" err="1" smtClean="0"/>
              <a:t>là</a:t>
            </a:r>
            <a:r>
              <a:rPr lang="en-GB" altLang="en-US" b="1" dirty="0" smtClean="0"/>
              <a:t> </a:t>
            </a:r>
            <a:r>
              <a:rPr lang="en-GB" altLang="en-US" b="1" dirty="0" err="1" smtClean="0"/>
              <a:t>một</a:t>
            </a:r>
            <a:r>
              <a:rPr lang="en-GB" altLang="en-US" b="1" dirty="0" smtClean="0"/>
              <a:t> </a:t>
            </a:r>
            <a:r>
              <a:rPr lang="en-GB" altLang="en-US" b="1" dirty="0" err="1" smtClean="0"/>
              <a:t>bước</a:t>
            </a:r>
            <a:r>
              <a:rPr lang="en-GB" altLang="en-US" b="1" dirty="0" smtClean="0"/>
              <a:t> </a:t>
            </a:r>
            <a:r>
              <a:rPr lang="en-GB" altLang="en-US" b="1" dirty="0" err="1" smtClean="0"/>
              <a:t>trong</a:t>
            </a:r>
            <a:r>
              <a:rPr lang="en-GB" altLang="en-US" b="1" dirty="0" smtClean="0"/>
              <a:t> </a:t>
            </a:r>
            <a:r>
              <a:rPr lang="en-GB" altLang="en-US" b="1" dirty="0" err="1" smtClean="0"/>
              <a:t>quá</a:t>
            </a:r>
            <a:r>
              <a:rPr lang="en-GB" altLang="en-US" b="1" dirty="0" smtClean="0"/>
              <a:t> </a:t>
            </a:r>
            <a:r>
              <a:rPr lang="en-GB" altLang="en-US" b="1" dirty="0" err="1" smtClean="0"/>
              <a:t>trình</a:t>
            </a:r>
            <a:r>
              <a:rPr lang="en-GB" altLang="en-US" b="1" dirty="0" smtClean="0"/>
              <a:t> KDD</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52582B9-0209-4C89-8AF5-FDA5F7412564}" type="datetime4">
              <a:rPr lang="en-US" altLang="en-US" sz="1000" smtClean="0"/>
              <a:pPr>
                <a:spcBef>
                  <a:spcPct val="0"/>
                </a:spcBef>
                <a:buClrTx/>
                <a:buSzTx/>
                <a:buFontTx/>
                <a:buNone/>
              </a:pPr>
              <a:t>February 3, 2023</a:t>
            </a:fld>
            <a:endParaRPr lang="en-US" altLang="en-US" sz="1000" smtClean="0"/>
          </a:p>
        </p:txBody>
      </p:sp>
      <p:sp>
        <p:nvSpPr>
          <p:cNvPr id="368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2A1BD04-092E-4250-BBD0-307C87FEE670}" type="slidenum">
              <a:rPr lang="en-US" altLang="en-US" sz="1000" smtClean="0"/>
              <a:pPr>
                <a:spcBef>
                  <a:spcPct val="0"/>
                </a:spcBef>
                <a:buClrTx/>
                <a:buSzTx/>
                <a:buFontTx/>
                <a:buNone/>
              </a:pPr>
              <a:t>15</a:t>
            </a:fld>
            <a:endParaRPr lang="en-US" altLang="en-US" sz="1000" smtClean="0"/>
          </a:p>
        </p:txBody>
      </p:sp>
      <p:sp>
        <p:nvSpPr>
          <p:cNvPr id="36869" name="Rectangle 2"/>
          <p:cNvSpPr>
            <a:spLocks noGrp="1" noChangeArrowheads="1"/>
          </p:cNvSpPr>
          <p:nvPr>
            <p:ph type="title"/>
          </p:nvPr>
        </p:nvSpPr>
        <p:spPr>
          <a:xfrm>
            <a:off x="2349500" y="0"/>
            <a:ext cx="6794500" cy="619125"/>
          </a:xfrm>
          <a:noFill/>
        </p:spPr>
        <p:txBody>
          <a:bodyPr lIns="92075" tIns="46038" rIns="92075" bIns="46038"/>
          <a:lstStyle/>
          <a:p>
            <a:pPr eaLnBrk="1" hangingPunct="1"/>
            <a:r>
              <a:rPr lang="en-US" altLang="en-US" sz="3200" smtClean="0">
                <a:solidFill>
                  <a:srgbClr val="C00000"/>
                </a:solidFill>
              </a:rPr>
              <a:t>Quá trình KDD [FPS96]</a:t>
            </a:r>
          </a:p>
        </p:txBody>
      </p:sp>
      <p:sp>
        <p:nvSpPr>
          <p:cNvPr id="8" name="Rectangle 3"/>
          <p:cNvSpPr txBox="1">
            <a:spLocks noChangeArrowheads="1"/>
          </p:cNvSpPr>
          <p:nvPr/>
        </p:nvSpPr>
        <p:spPr bwMode="auto">
          <a:xfrm>
            <a:off x="457200" y="5486400"/>
            <a:ext cx="8229600" cy="762000"/>
          </a:xfrm>
          <a:prstGeom prst="rect">
            <a:avLst/>
          </a:prstGeom>
          <a:noFill/>
          <a:ln w="9525">
            <a:noFill/>
            <a:miter lim="800000"/>
            <a:headEnd/>
            <a:tailEnd/>
          </a:ln>
        </p:spPr>
        <p:txBody>
          <a:bodyPr/>
          <a:lstStyle/>
          <a:p>
            <a:pPr algn="just" eaLnBrk="1" hangingPunct="1">
              <a:spcBef>
                <a:spcPts val="0"/>
              </a:spcBef>
              <a:buClr>
                <a:schemeClr val="tx2"/>
              </a:buClr>
              <a:buSzPct val="70000"/>
              <a:buFont typeface="Wingdings" panose="05000000000000000000" pitchFamily="2" charset="2"/>
              <a:buNone/>
              <a:defRPr/>
            </a:pPr>
            <a:r>
              <a:rPr lang="en-US" sz="1600" kern="0" dirty="0">
                <a:solidFill>
                  <a:srgbClr val="0070C0"/>
                </a:solidFill>
                <a:cs typeface="Arial" pitchFamily="34" charset="0"/>
              </a:rPr>
              <a:t>[FPS96] </a:t>
            </a:r>
            <a:r>
              <a:rPr lang="en-US" sz="1600" dirty="0">
                <a:solidFill>
                  <a:srgbClr val="0070C0"/>
                </a:solidFill>
                <a:cs typeface="Arial" pitchFamily="34" charset="0"/>
              </a:rPr>
              <a:t>Usama M. Fayyad, Gregory </a:t>
            </a:r>
            <a:r>
              <a:rPr lang="en-US" sz="1600" dirty="0" err="1">
                <a:solidFill>
                  <a:srgbClr val="0070C0"/>
                </a:solidFill>
                <a:cs typeface="Arial" pitchFamily="34" charset="0"/>
              </a:rPr>
              <a:t>Piatetsky</a:t>
            </a:r>
            <a:r>
              <a:rPr lang="en-US" sz="1600" dirty="0">
                <a:solidFill>
                  <a:srgbClr val="0070C0"/>
                </a:solidFill>
                <a:cs typeface="Arial" pitchFamily="34" charset="0"/>
              </a:rPr>
              <a:t>-Shapiro, </a:t>
            </a:r>
            <a:r>
              <a:rPr lang="en-US" sz="1600" dirty="0" err="1">
                <a:solidFill>
                  <a:srgbClr val="0070C0"/>
                </a:solidFill>
                <a:cs typeface="Arial" pitchFamily="34" charset="0"/>
              </a:rPr>
              <a:t>Padhraic</a:t>
            </a:r>
            <a:r>
              <a:rPr lang="en-US" sz="1600" dirty="0">
                <a:solidFill>
                  <a:srgbClr val="0070C0"/>
                </a:solidFill>
                <a:cs typeface="Arial" pitchFamily="34" charset="0"/>
              </a:rPr>
              <a:t> Smyth (1996). From Data Mining to Knowledge Discovery: An Overview, </a:t>
            </a:r>
            <a:r>
              <a:rPr lang="en-US" sz="1600" i="1" dirty="0">
                <a:solidFill>
                  <a:srgbClr val="0070C0"/>
                </a:solidFill>
                <a:cs typeface="Arial" pitchFamily="34" charset="0"/>
              </a:rPr>
              <a:t>Advances in Knowledge Discovery and Data Mining 1996</a:t>
            </a:r>
            <a:r>
              <a:rPr lang="en-US" sz="1600" dirty="0">
                <a:solidFill>
                  <a:srgbClr val="0070C0"/>
                </a:solidFill>
                <a:cs typeface="Arial" pitchFamily="34" charset="0"/>
              </a:rPr>
              <a:t>: 1-34</a:t>
            </a:r>
            <a:endParaRPr lang="en-US" sz="1600" kern="0" dirty="0">
              <a:solidFill>
                <a:srgbClr val="0070C0"/>
              </a:solidFill>
              <a:cs typeface="Arial" pitchFamily="34" charset="0"/>
            </a:endParaRPr>
          </a:p>
        </p:txBody>
      </p:sp>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838200"/>
            <a:ext cx="80010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100A3CD-D730-43D5-B13F-92F90430169B}" type="datetime4">
              <a:rPr lang="en-US" altLang="en-US" sz="1000" smtClean="0"/>
              <a:pPr>
                <a:spcBef>
                  <a:spcPct val="0"/>
                </a:spcBef>
                <a:buClrTx/>
                <a:buSzTx/>
                <a:buFontTx/>
                <a:buNone/>
              </a:pPr>
              <a:t>February 3, 2023</a:t>
            </a:fld>
            <a:endParaRPr lang="en-US" altLang="en-US" sz="1000" smtClean="0"/>
          </a:p>
        </p:txBody>
      </p:sp>
      <p:sp>
        <p:nvSpPr>
          <p:cNvPr id="378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6E3D227-67D5-4E86-B35E-E76082787189}" type="slidenum">
              <a:rPr lang="en-US" altLang="en-US" sz="1000" smtClean="0"/>
              <a:pPr>
                <a:spcBef>
                  <a:spcPct val="0"/>
                </a:spcBef>
                <a:buClrTx/>
                <a:buSzTx/>
                <a:buFontTx/>
                <a:buNone/>
              </a:pPr>
              <a:t>16</a:t>
            </a:fld>
            <a:endParaRPr lang="en-US" altLang="en-US" sz="1000" smtClean="0"/>
          </a:p>
        </p:txBody>
      </p:sp>
      <p:sp>
        <p:nvSpPr>
          <p:cNvPr id="37892" name="Rectangle 2"/>
          <p:cNvSpPr>
            <a:spLocks noGrp="1" noChangeArrowheads="1"/>
          </p:cNvSpPr>
          <p:nvPr>
            <p:ph type="title"/>
          </p:nvPr>
        </p:nvSpPr>
        <p:spPr>
          <a:xfrm>
            <a:off x="1066800" y="0"/>
            <a:ext cx="6794500" cy="619125"/>
          </a:xfrm>
          <a:noFill/>
        </p:spPr>
        <p:txBody>
          <a:bodyPr lIns="92075" tIns="46038" rIns="92075" bIns="46038"/>
          <a:lstStyle/>
          <a:p>
            <a:pPr eaLnBrk="1" hangingPunct="1"/>
            <a:r>
              <a:rPr lang="en-US" altLang="en-US" sz="3200" smtClean="0">
                <a:solidFill>
                  <a:srgbClr val="C00000"/>
                </a:solidFill>
              </a:rPr>
              <a:t>Quá trình Khai phá dữ liệu</a:t>
            </a:r>
          </a:p>
        </p:txBody>
      </p:sp>
      <p:pic>
        <p:nvPicPr>
          <p:cNvPr id="3789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42963"/>
            <a:ext cx="8305800"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3"/>
          <p:cNvSpPr>
            <a:spLocks noChangeArrowheads="1"/>
          </p:cNvSpPr>
          <p:nvPr/>
        </p:nvSpPr>
        <p:spPr bwMode="auto">
          <a:xfrm>
            <a:off x="1828800" y="8382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bg1"/>
              </a:buClr>
              <a:buSzPct val="70000"/>
              <a:buFont typeface="Wingdings" panose="05000000000000000000" pitchFamily="2" charset="2"/>
              <a:buNone/>
            </a:pPr>
            <a:endParaRPr lang="en-US" altLang="en-US"/>
          </a:p>
        </p:txBody>
      </p:sp>
      <p:sp>
        <p:nvSpPr>
          <p:cNvPr id="37895" name="Rectangle 4"/>
          <p:cNvSpPr>
            <a:spLocks noChangeArrowheads="1"/>
          </p:cNvSpPr>
          <p:nvPr/>
        </p:nvSpPr>
        <p:spPr bwMode="auto">
          <a:xfrm>
            <a:off x="1828800" y="838200"/>
            <a:ext cx="4267200" cy="457200"/>
          </a:xfrm>
          <a:prstGeom prst="rect">
            <a:avLst/>
          </a:prstGeom>
          <a:noFill/>
          <a:ln w="38100" algn="ctr">
            <a:solidFill>
              <a:srgbClr val="D6009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bg1"/>
              </a:buClr>
              <a:buSzPct val="70000"/>
              <a:buFont typeface="Wingdings" panose="05000000000000000000" pitchFamily="2" charset="2"/>
              <a:buNone/>
            </a:pPr>
            <a:endParaRPr lang="en-US" alt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37B8F03-E7EB-449B-A791-BB9BAD41FDE7}" type="datetime4">
              <a:rPr lang="en-US" altLang="en-US" sz="1000" smtClean="0"/>
              <a:pPr>
                <a:spcBef>
                  <a:spcPct val="0"/>
                </a:spcBef>
                <a:buClrTx/>
                <a:buSzTx/>
                <a:buFontTx/>
                <a:buNone/>
              </a:pPr>
              <a:t>February 3, 2023</a:t>
            </a:fld>
            <a:endParaRPr lang="en-US" altLang="en-US" sz="1000" smtClean="0"/>
          </a:p>
        </p:txBody>
      </p:sp>
      <p:sp>
        <p:nvSpPr>
          <p:cNvPr id="3891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D5550E6-4ED4-4064-9D59-14D24A7F24B9}" type="slidenum">
              <a:rPr lang="en-US" altLang="en-US" sz="1000" smtClean="0"/>
              <a:pPr>
                <a:spcBef>
                  <a:spcPct val="0"/>
                </a:spcBef>
                <a:buClrTx/>
                <a:buSzTx/>
                <a:buFontTx/>
                <a:buNone/>
              </a:pPr>
              <a:t>17</a:t>
            </a:fld>
            <a:endParaRPr lang="en-US" altLang="en-US" sz="1000" smtClean="0"/>
          </a:p>
        </p:txBody>
      </p:sp>
      <p:sp>
        <p:nvSpPr>
          <p:cNvPr id="38916" name="Rectangle 2050"/>
          <p:cNvSpPr>
            <a:spLocks noGrp="1" noChangeArrowheads="1"/>
          </p:cNvSpPr>
          <p:nvPr>
            <p:ph type="title"/>
          </p:nvPr>
        </p:nvSpPr>
        <p:spPr>
          <a:xfrm>
            <a:off x="2057400" y="0"/>
            <a:ext cx="7086600" cy="685800"/>
          </a:xfrm>
          <a:noFill/>
        </p:spPr>
        <p:txBody>
          <a:bodyPr lIns="92075" tIns="46038" rIns="92075" bIns="46038"/>
          <a:lstStyle/>
          <a:p>
            <a:pPr eaLnBrk="1" hangingPunct="1"/>
            <a:r>
              <a:rPr lang="en-US" altLang="en-US" sz="3200" smtClean="0">
                <a:solidFill>
                  <a:srgbClr val="C00000"/>
                </a:solidFill>
              </a:rPr>
              <a:t>Các bước trong quá trình KDD</a:t>
            </a:r>
          </a:p>
        </p:txBody>
      </p:sp>
      <p:sp>
        <p:nvSpPr>
          <p:cNvPr id="38917" name="Rectangle 2051"/>
          <p:cNvSpPr>
            <a:spLocks noGrp="1" noChangeArrowheads="1"/>
          </p:cNvSpPr>
          <p:nvPr>
            <p:ph type="body" idx="1"/>
          </p:nvPr>
        </p:nvSpPr>
        <p:spPr>
          <a:xfrm>
            <a:off x="381000" y="1447800"/>
            <a:ext cx="8382000" cy="4876800"/>
          </a:xfrm>
          <a:noFill/>
        </p:spPr>
        <p:txBody>
          <a:bodyPr lIns="92075" tIns="46038" rIns="92075" bIns="46038"/>
          <a:lstStyle/>
          <a:p>
            <a:pPr eaLnBrk="1" hangingPunct="1"/>
            <a:r>
              <a:rPr lang="en-US" altLang="en-US" sz="2000" dirty="0" err="1" smtClean="0">
                <a:solidFill>
                  <a:srgbClr val="D60093"/>
                </a:solidFill>
              </a:rPr>
              <a:t>Học</a:t>
            </a:r>
            <a:r>
              <a:rPr lang="en-US" altLang="en-US" sz="2000" dirty="0" smtClean="0">
                <a:solidFill>
                  <a:srgbClr val="D60093"/>
                </a:solidFill>
              </a:rPr>
              <a:t> </a:t>
            </a:r>
            <a:r>
              <a:rPr lang="en-US" altLang="en-US" sz="2000" dirty="0" err="1" smtClean="0">
                <a:solidFill>
                  <a:srgbClr val="D60093"/>
                </a:solidFill>
              </a:rPr>
              <a:t>từ</a:t>
            </a:r>
            <a:r>
              <a:rPr lang="en-US" altLang="en-US" sz="2000" dirty="0" smtClean="0">
                <a:solidFill>
                  <a:srgbClr val="D60093"/>
                </a:solidFill>
              </a:rPr>
              <a:t> </a:t>
            </a:r>
            <a:r>
              <a:rPr lang="en-US" altLang="en-US" sz="2000" dirty="0" err="1" smtClean="0">
                <a:solidFill>
                  <a:srgbClr val="D60093"/>
                </a:solidFill>
              </a:rPr>
              <a:t>miền</a:t>
            </a:r>
            <a:r>
              <a:rPr lang="en-US" altLang="en-US" sz="2000" dirty="0" smtClean="0">
                <a:solidFill>
                  <a:srgbClr val="D60093"/>
                </a:solidFill>
              </a:rPr>
              <a:t> </a:t>
            </a:r>
            <a:r>
              <a:rPr lang="en-US" altLang="en-US" sz="2000" dirty="0" err="1" smtClean="0">
                <a:solidFill>
                  <a:srgbClr val="D60093"/>
                </a:solidFill>
              </a:rPr>
              <a:t>ứng</a:t>
            </a:r>
            <a:r>
              <a:rPr lang="en-US" altLang="en-US" sz="2000" dirty="0" smtClean="0">
                <a:solidFill>
                  <a:srgbClr val="D60093"/>
                </a:solidFill>
              </a:rPr>
              <a:t> </a:t>
            </a:r>
            <a:r>
              <a:rPr lang="en-US" altLang="en-US" sz="2000" dirty="0" err="1" smtClean="0">
                <a:solidFill>
                  <a:srgbClr val="D60093"/>
                </a:solidFill>
              </a:rPr>
              <a:t>dụng</a:t>
            </a:r>
            <a:endParaRPr lang="en-US" altLang="en-US" sz="2000" dirty="0" smtClean="0">
              <a:solidFill>
                <a:srgbClr val="D60093"/>
              </a:solidFill>
            </a:endParaRPr>
          </a:p>
          <a:p>
            <a:pPr lvl="1" eaLnBrk="1" hangingPunct="1">
              <a:buSzPct val="110000"/>
              <a:buFont typeface="Wingdings" panose="05000000000000000000" pitchFamily="2" charset="2"/>
              <a:buChar char="§"/>
            </a:pPr>
            <a:r>
              <a:rPr lang="en-US" altLang="en-US" sz="1800" dirty="0" smtClean="0"/>
              <a:t>Tri </a:t>
            </a:r>
            <a:r>
              <a:rPr lang="en-US" altLang="en-US" sz="1800" dirty="0" err="1" smtClean="0"/>
              <a:t>thức</a:t>
            </a:r>
            <a:r>
              <a:rPr lang="en-US" altLang="en-US" sz="1800" dirty="0" smtClean="0"/>
              <a:t> </a:t>
            </a:r>
            <a:r>
              <a:rPr lang="en-US" altLang="en-US" sz="1800" dirty="0" err="1" smtClean="0"/>
              <a:t>sẵn</a:t>
            </a:r>
            <a:r>
              <a:rPr lang="en-US" altLang="en-US" sz="1800" dirty="0" smtClean="0"/>
              <a:t> </a:t>
            </a:r>
            <a:r>
              <a:rPr lang="en-US" altLang="en-US" sz="1800" dirty="0" err="1" smtClean="0"/>
              <a:t>có</a:t>
            </a:r>
            <a:r>
              <a:rPr lang="en-US" altLang="en-US" sz="1800" dirty="0" smtClean="0"/>
              <a:t> </a:t>
            </a:r>
            <a:r>
              <a:rPr lang="en-US" altLang="en-US" sz="1800" dirty="0" err="1" smtClean="0"/>
              <a:t>liên</a:t>
            </a:r>
            <a:r>
              <a:rPr lang="en-US" altLang="en-US" sz="1800" dirty="0" smtClean="0"/>
              <a:t> </a:t>
            </a:r>
            <a:r>
              <a:rPr lang="en-US" altLang="en-US" sz="1800" dirty="0" err="1" smtClean="0"/>
              <a:t>quan</a:t>
            </a:r>
            <a:r>
              <a:rPr lang="en-US" altLang="en-US" sz="1800" dirty="0" smtClean="0"/>
              <a:t> </a:t>
            </a:r>
            <a:r>
              <a:rPr lang="en-US" altLang="en-US" sz="1800" dirty="0" err="1" smtClean="0"/>
              <a:t>và</a:t>
            </a:r>
            <a:r>
              <a:rPr lang="en-US" altLang="en-US" sz="1800" dirty="0" smtClean="0"/>
              <a:t> </a:t>
            </a:r>
            <a:r>
              <a:rPr lang="en-US" altLang="en-US" sz="1800" dirty="0" err="1" smtClean="0"/>
              <a:t>mục</a:t>
            </a:r>
            <a:r>
              <a:rPr lang="en-US" altLang="en-US" sz="1800" dirty="0" smtClean="0"/>
              <a:t> </a:t>
            </a:r>
            <a:r>
              <a:rPr lang="en-US" altLang="en-US" sz="1800" dirty="0" err="1" smtClean="0"/>
              <a:t>tiêu</a:t>
            </a:r>
            <a:r>
              <a:rPr lang="en-US" altLang="en-US" sz="1800" dirty="0" smtClean="0"/>
              <a:t> </a:t>
            </a:r>
            <a:r>
              <a:rPr lang="en-US" altLang="en-US" sz="1800" dirty="0" err="1" smtClean="0"/>
              <a:t>của</a:t>
            </a:r>
            <a:r>
              <a:rPr lang="en-US" altLang="en-US" sz="1800" dirty="0" smtClean="0"/>
              <a:t> </a:t>
            </a:r>
            <a:r>
              <a:rPr lang="en-US" altLang="en-US" sz="1800" dirty="0" err="1" smtClean="0"/>
              <a:t>ứng</a:t>
            </a:r>
            <a:r>
              <a:rPr lang="en-US" altLang="en-US" sz="1800" dirty="0" smtClean="0"/>
              <a:t> </a:t>
            </a:r>
            <a:r>
              <a:rPr lang="en-US" altLang="en-US" sz="1800" dirty="0" err="1" smtClean="0"/>
              <a:t>dụng</a:t>
            </a:r>
            <a:endParaRPr lang="en-US" altLang="en-US" sz="1800" dirty="0" smtClean="0"/>
          </a:p>
          <a:p>
            <a:pPr eaLnBrk="1" hangingPunct="1"/>
            <a:r>
              <a:rPr lang="en-US" altLang="en-US" sz="2000" dirty="0" err="1" smtClean="0">
                <a:solidFill>
                  <a:srgbClr val="D60093"/>
                </a:solidFill>
              </a:rPr>
              <a:t>Khởi</a:t>
            </a:r>
            <a:r>
              <a:rPr lang="en-US" altLang="en-US" sz="2000" dirty="0" smtClean="0">
                <a:solidFill>
                  <a:srgbClr val="D60093"/>
                </a:solidFill>
              </a:rPr>
              <a:t> </a:t>
            </a:r>
            <a:r>
              <a:rPr lang="en-US" altLang="en-US" sz="2000" dirty="0" err="1" smtClean="0">
                <a:solidFill>
                  <a:srgbClr val="D60093"/>
                </a:solidFill>
              </a:rPr>
              <a:t>tạo</a:t>
            </a:r>
            <a:r>
              <a:rPr lang="en-US" altLang="en-US" sz="2000" dirty="0" smtClean="0">
                <a:solidFill>
                  <a:srgbClr val="D60093"/>
                </a:solidFill>
              </a:rPr>
              <a:t> </a:t>
            </a:r>
            <a:r>
              <a:rPr lang="en-US" altLang="en-US" sz="2000" dirty="0" err="1" smtClean="0">
                <a:solidFill>
                  <a:srgbClr val="D60093"/>
                </a:solidFill>
              </a:rPr>
              <a:t>một</a:t>
            </a:r>
            <a:r>
              <a:rPr lang="en-US" altLang="en-US" sz="2000" dirty="0" smtClean="0">
                <a:solidFill>
                  <a:srgbClr val="D60093"/>
                </a:solidFill>
              </a:rPr>
              <a:t> </a:t>
            </a:r>
            <a:r>
              <a:rPr lang="en-US" altLang="en-US" sz="2000" dirty="0" err="1" smtClean="0">
                <a:solidFill>
                  <a:srgbClr val="D60093"/>
                </a:solidFill>
              </a:rPr>
              <a:t>tập</a:t>
            </a:r>
            <a:r>
              <a:rPr lang="en-US" altLang="en-US" sz="2000" dirty="0" smtClean="0">
                <a:solidFill>
                  <a:srgbClr val="D60093"/>
                </a:solidFill>
              </a:rPr>
              <a:t> </a:t>
            </a:r>
            <a:r>
              <a:rPr lang="en-US" altLang="en-US" sz="2000" dirty="0" err="1" smtClean="0">
                <a:solidFill>
                  <a:srgbClr val="D60093"/>
                </a:solidFill>
              </a:rPr>
              <a:t>dữ</a:t>
            </a:r>
            <a:r>
              <a:rPr lang="en-US" altLang="en-US" sz="2000" dirty="0" smtClean="0">
                <a:solidFill>
                  <a:srgbClr val="D60093"/>
                </a:solidFill>
              </a:rPr>
              <a:t> </a:t>
            </a:r>
            <a:r>
              <a:rPr lang="en-US" altLang="en-US" sz="2000" dirty="0" err="1" smtClean="0">
                <a:solidFill>
                  <a:srgbClr val="D60093"/>
                </a:solidFill>
              </a:rPr>
              <a:t>liệu</a:t>
            </a:r>
            <a:r>
              <a:rPr lang="en-US" altLang="en-US" sz="2000" dirty="0" smtClean="0">
                <a:solidFill>
                  <a:srgbClr val="D60093"/>
                </a:solidFill>
              </a:rPr>
              <a:t> </a:t>
            </a:r>
            <a:r>
              <a:rPr lang="en-US" altLang="en-US" sz="2000" dirty="0" err="1" smtClean="0">
                <a:solidFill>
                  <a:srgbClr val="D60093"/>
                </a:solidFill>
              </a:rPr>
              <a:t>đích</a:t>
            </a:r>
            <a:r>
              <a:rPr lang="en-US" altLang="en-US" sz="2000" dirty="0" smtClean="0">
                <a:solidFill>
                  <a:srgbClr val="D60093"/>
                </a:solidFill>
              </a:rPr>
              <a:t>: </a:t>
            </a:r>
            <a:r>
              <a:rPr lang="en-US" altLang="en-US" sz="2000" dirty="0" err="1" smtClean="0">
                <a:solidFill>
                  <a:srgbClr val="D60093"/>
                </a:solidFill>
              </a:rPr>
              <a:t>chọn</a:t>
            </a:r>
            <a:r>
              <a:rPr lang="en-US" altLang="en-US" sz="2000" dirty="0" smtClean="0">
                <a:solidFill>
                  <a:srgbClr val="D60093"/>
                </a:solidFill>
              </a:rPr>
              <a:t> </a:t>
            </a:r>
            <a:r>
              <a:rPr lang="en-US" altLang="en-US" sz="2000" dirty="0" err="1" smtClean="0">
                <a:solidFill>
                  <a:srgbClr val="D60093"/>
                </a:solidFill>
              </a:rPr>
              <a:t>lựa</a:t>
            </a:r>
            <a:r>
              <a:rPr lang="en-US" altLang="en-US" sz="2000" dirty="0" smtClean="0">
                <a:solidFill>
                  <a:srgbClr val="D60093"/>
                </a:solidFill>
              </a:rPr>
              <a:t> </a:t>
            </a:r>
            <a:r>
              <a:rPr lang="en-US" altLang="en-US" sz="2000" dirty="0" err="1" smtClean="0">
                <a:solidFill>
                  <a:srgbClr val="D60093"/>
                </a:solidFill>
              </a:rPr>
              <a:t>dữ</a:t>
            </a:r>
            <a:r>
              <a:rPr lang="en-US" altLang="en-US" sz="2000" dirty="0" smtClean="0">
                <a:solidFill>
                  <a:srgbClr val="D60093"/>
                </a:solidFill>
              </a:rPr>
              <a:t> </a:t>
            </a:r>
            <a:r>
              <a:rPr lang="en-US" altLang="en-US" sz="2000" dirty="0" err="1" smtClean="0">
                <a:solidFill>
                  <a:srgbClr val="D60093"/>
                </a:solidFill>
              </a:rPr>
              <a:t>liệu</a:t>
            </a:r>
            <a:endParaRPr lang="en-US" altLang="en-US" sz="2000" dirty="0" smtClean="0">
              <a:solidFill>
                <a:srgbClr val="D60093"/>
              </a:solidFill>
            </a:endParaRPr>
          </a:p>
          <a:p>
            <a:pPr eaLnBrk="1" hangingPunct="1"/>
            <a:r>
              <a:rPr lang="en-US" altLang="en-US" sz="2000" dirty="0" err="1" smtClean="0">
                <a:solidFill>
                  <a:srgbClr val="000099"/>
                </a:solidFill>
              </a:rPr>
              <a:t>Chuẩn</a:t>
            </a:r>
            <a:r>
              <a:rPr lang="en-US" altLang="en-US" sz="2000" dirty="0" smtClean="0">
                <a:solidFill>
                  <a:srgbClr val="000099"/>
                </a:solidFill>
              </a:rPr>
              <a:t> </a:t>
            </a:r>
            <a:r>
              <a:rPr lang="en-US" altLang="en-US" sz="2000" dirty="0" err="1" smtClean="0">
                <a:solidFill>
                  <a:srgbClr val="000099"/>
                </a:solidFill>
              </a:rPr>
              <a:t>bị</a:t>
            </a:r>
            <a:r>
              <a:rPr lang="en-US" altLang="en-US" sz="2000" dirty="0" smtClean="0">
                <a:solidFill>
                  <a:srgbClr val="000099"/>
                </a:solidFill>
              </a:rPr>
              <a:t> </a:t>
            </a:r>
            <a:r>
              <a:rPr lang="en-US" altLang="en-US" sz="2000" dirty="0" err="1" smtClean="0">
                <a:solidFill>
                  <a:srgbClr val="000099"/>
                </a:solidFill>
              </a:rPr>
              <a:t>dữ</a:t>
            </a:r>
            <a:r>
              <a:rPr lang="en-US" altLang="en-US" sz="2000" dirty="0" smtClean="0">
                <a:solidFill>
                  <a:srgbClr val="000099"/>
                </a:solidFill>
              </a:rPr>
              <a:t> </a:t>
            </a:r>
            <a:r>
              <a:rPr lang="en-US" altLang="en-US" sz="2000" dirty="0" err="1" smtClean="0">
                <a:solidFill>
                  <a:srgbClr val="000099"/>
                </a:solidFill>
              </a:rPr>
              <a:t>liệu</a:t>
            </a:r>
            <a:r>
              <a:rPr lang="en-US" altLang="en-US" sz="2000" dirty="0" smtClean="0">
                <a:solidFill>
                  <a:srgbClr val="000099"/>
                </a:solidFill>
              </a:rPr>
              <a:t> </a:t>
            </a:r>
            <a:r>
              <a:rPr lang="en-US" altLang="en-US" sz="2000" dirty="0" err="1" smtClean="0">
                <a:solidFill>
                  <a:srgbClr val="000099"/>
                </a:solidFill>
              </a:rPr>
              <a:t>và</a:t>
            </a:r>
            <a:r>
              <a:rPr lang="en-US" altLang="en-US" sz="2000" dirty="0" smtClean="0">
                <a:solidFill>
                  <a:srgbClr val="000099"/>
                </a:solidFill>
              </a:rPr>
              <a:t> </a:t>
            </a:r>
            <a:r>
              <a:rPr lang="en-US" altLang="en-US" sz="2000" dirty="0" err="1" smtClean="0">
                <a:solidFill>
                  <a:srgbClr val="000099"/>
                </a:solidFill>
              </a:rPr>
              <a:t>tiền</a:t>
            </a:r>
            <a:r>
              <a:rPr lang="en-US" altLang="en-US" sz="2000" dirty="0" smtClean="0">
                <a:solidFill>
                  <a:srgbClr val="000099"/>
                </a:solidFill>
              </a:rPr>
              <a:t> </a:t>
            </a:r>
            <a:r>
              <a:rPr lang="en-US" altLang="en-US" sz="2000" dirty="0" err="1" smtClean="0">
                <a:solidFill>
                  <a:srgbClr val="000099"/>
                </a:solidFill>
              </a:rPr>
              <a:t>xử</a:t>
            </a:r>
            <a:r>
              <a:rPr lang="en-US" altLang="en-US" sz="2000" dirty="0" smtClean="0">
                <a:solidFill>
                  <a:srgbClr val="000099"/>
                </a:solidFill>
              </a:rPr>
              <a:t> </a:t>
            </a:r>
            <a:r>
              <a:rPr lang="en-US" altLang="en-US" sz="2000" dirty="0" err="1" smtClean="0">
                <a:solidFill>
                  <a:srgbClr val="000099"/>
                </a:solidFill>
              </a:rPr>
              <a:t>lý</a:t>
            </a:r>
            <a:r>
              <a:rPr lang="en-US" altLang="en-US" sz="2000" dirty="0" smtClean="0"/>
              <a:t>: (</a:t>
            </a:r>
            <a:r>
              <a:rPr lang="en-US" altLang="en-US" sz="2000" dirty="0" err="1" smtClean="0"/>
              <a:t>huy</a:t>
            </a:r>
            <a:r>
              <a:rPr lang="en-US" altLang="en-US" sz="2000" dirty="0" smtClean="0"/>
              <a:t> </a:t>
            </a:r>
            <a:r>
              <a:rPr lang="en-US" altLang="en-US" sz="2000" dirty="0" err="1" smtClean="0"/>
              <a:t>động</a:t>
            </a:r>
            <a:r>
              <a:rPr lang="en-US" altLang="en-US" sz="2000" dirty="0" smtClean="0"/>
              <a:t> </a:t>
            </a:r>
            <a:r>
              <a:rPr lang="en-US" altLang="en-US" sz="2000" dirty="0" err="1" smtClean="0"/>
              <a:t>tới</a:t>
            </a:r>
            <a:r>
              <a:rPr lang="en-US" altLang="en-US" sz="2000" dirty="0" smtClean="0"/>
              <a:t> 60% </a:t>
            </a:r>
            <a:r>
              <a:rPr lang="en-US" altLang="en-US" sz="2000" dirty="0" err="1" smtClean="0"/>
              <a:t>công</a:t>
            </a:r>
            <a:r>
              <a:rPr lang="en-US" altLang="en-US" sz="2000" dirty="0" smtClean="0"/>
              <a:t> </a:t>
            </a:r>
            <a:r>
              <a:rPr lang="en-US" altLang="en-US" sz="2000" dirty="0" err="1" smtClean="0"/>
              <a:t>sức</a:t>
            </a:r>
            <a:r>
              <a:rPr lang="en-US" altLang="en-US" sz="2000" dirty="0" smtClean="0"/>
              <a:t>!)</a:t>
            </a:r>
          </a:p>
          <a:p>
            <a:pPr eaLnBrk="1" hangingPunct="1"/>
            <a:r>
              <a:rPr lang="en-US" altLang="en-US" sz="2000" dirty="0" smtClean="0">
                <a:solidFill>
                  <a:srgbClr val="000099"/>
                </a:solidFill>
              </a:rPr>
              <a:t>Thu </a:t>
            </a:r>
            <a:r>
              <a:rPr lang="en-US" altLang="en-US" sz="2000" dirty="0" err="1" smtClean="0">
                <a:solidFill>
                  <a:srgbClr val="000099"/>
                </a:solidFill>
              </a:rPr>
              <a:t>gọn</a:t>
            </a:r>
            <a:r>
              <a:rPr lang="en-US" altLang="en-US" sz="2000" dirty="0" smtClean="0">
                <a:solidFill>
                  <a:srgbClr val="000099"/>
                </a:solidFill>
              </a:rPr>
              <a:t> </a:t>
            </a:r>
            <a:r>
              <a:rPr lang="en-US" altLang="en-US" sz="2000" dirty="0" err="1" smtClean="0">
                <a:solidFill>
                  <a:srgbClr val="000099"/>
                </a:solidFill>
              </a:rPr>
              <a:t>và</a:t>
            </a:r>
            <a:r>
              <a:rPr lang="en-US" altLang="en-US" sz="2000" dirty="0" smtClean="0">
                <a:solidFill>
                  <a:srgbClr val="000099"/>
                </a:solidFill>
              </a:rPr>
              <a:t> </a:t>
            </a:r>
            <a:r>
              <a:rPr lang="en-US" altLang="en-US" sz="2000" dirty="0" err="1" smtClean="0">
                <a:solidFill>
                  <a:srgbClr val="000099"/>
                </a:solidFill>
              </a:rPr>
              <a:t>chuyển</a:t>
            </a:r>
            <a:r>
              <a:rPr lang="en-US" altLang="en-US" sz="2000" dirty="0" smtClean="0">
                <a:solidFill>
                  <a:srgbClr val="000099"/>
                </a:solidFill>
              </a:rPr>
              <a:t> </a:t>
            </a:r>
            <a:r>
              <a:rPr lang="en-US" altLang="en-US" sz="2000" dirty="0" err="1" smtClean="0">
                <a:solidFill>
                  <a:srgbClr val="000099"/>
                </a:solidFill>
              </a:rPr>
              <a:t>đổi</a:t>
            </a:r>
            <a:r>
              <a:rPr lang="en-US" altLang="en-US" sz="2000" dirty="0" smtClean="0">
                <a:solidFill>
                  <a:srgbClr val="000099"/>
                </a:solidFill>
              </a:rPr>
              <a:t> </a:t>
            </a:r>
            <a:r>
              <a:rPr lang="en-US" altLang="en-US" sz="2000" dirty="0" err="1" smtClean="0">
                <a:solidFill>
                  <a:srgbClr val="000099"/>
                </a:solidFill>
              </a:rPr>
              <a:t>dữ</a:t>
            </a:r>
            <a:r>
              <a:rPr lang="en-US" altLang="en-US" sz="2000" dirty="0" smtClean="0">
                <a:solidFill>
                  <a:srgbClr val="000099"/>
                </a:solidFill>
              </a:rPr>
              <a:t> </a:t>
            </a:r>
            <a:r>
              <a:rPr lang="en-US" altLang="en-US" sz="2000" dirty="0" err="1" smtClean="0">
                <a:solidFill>
                  <a:srgbClr val="000099"/>
                </a:solidFill>
              </a:rPr>
              <a:t>liệu</a:t>
            </a:r>
            <a:endParaRPr lang="en-US" altLang="en-US" sz="2000" dirty="0" smtClean="0">
              <a:solidFill>
                <a:srgbClr val="000099"/>
              </a:solidFill>
            </a:endParaRPr>
          </a:p>
          <a:p>
            <a:pPr lvl="1" eaLnBrk="1" hangingPunct="1">
              <a:buSzPct val="110000"/>
              <a:buFont typeface="Wingdings" panose="05000000000000000000" pitchFamily="2" charset="2"/>
              <a:buChar char="§"/>
            </a:pPr>
            <a:r>
              <a:rPr lang="en-US" altLang="en-US" sz="1800" dirty="0" err="1" smtClean="0"/>
              <a:t>Tìm</a:t>
            </a:r>
            <a:r>
              <a:rPr lang="en-US" altLang="en-US" sz="1800" dirty="0" smtClean="0"/>
              <a:t> </a:t>
            </a:r>
            <a:r>
              <a:rPr lang="en-US" altLang="en-US" sz="1800" dirty="0" err="1" smtClean="0"/>
              <a:t>các</a:t>
            </a:r>
            <a:r>
              <a:rPr lang="en-US" altLang="en-US" sz="1800" dirty="0" smtClean="0"/>
              <a:t> </a:t>
            </a:r>
            <a:r>
              <a:rPr lang="en-US" altLang="en-US" sz="1800" dirty="0" err="1" smtClean="0"/>
              <a:t>đặc</a:t>
            </a:r>
            <a:r>
              <a:rPr lang="en-US" altLang="en-US" sz="1800" dirty="0" smtClean="0"/>
              <a:t> </a:t>
            </a:r>
            <a:r>
              <a:rPr lang="en-US" altLang="en-US" sz="1800" dirty="0" err="1" smtClean="0"/>
              <a:t>trưng</a:t>
            </a:r>
            <a:r>
              <a:rPr lang="en-US" altLang="en-US" sz="1800" dirty="0" smtClean="0"/>
              <a:t> </a:t>
            </a:r>
            <a:r>
              <a:rPr lang="en-US" altLang="en-US" sz="1800" dirty="0" err="1" smtClean="0"/>
              <a:t>hữu</a:t>
            </a:r>
            <a:r>
              <a:rPr lang="en-US" altLang="en-US" sz="1800" dirty="0" smtClean="0"/>
              <a:t> </a:t>
            </a:r>
            <a:r>
              <a:rPr lang="en-US" altLang="en-US" sz="1800" dirty="0" err="1" smtClean="0"/>
              <a:t>dụng</a:t>
            </a:r>
            <a:r>
              <a:rPr lang="en-US" altLang="en-US" sz="1800" dirty="0" smtClean="0"/>
              <a:t>, </a:t>
            </a:r>
            <a:r>
              <a:rPr lang="en-US" altLang="en-US" sz="1800" dirty="0" err="1" smtClean="0"/>
              <a:t>rút</a:t>
            </a:r>
            <a:r>
              <a:rPr lang="en-US" altLang="en-US" sz="1800" dirty="0" smtClean="0"/>
              <a:t> </a:t>
            </a:r>
            <a:r>
              <a:rPr lang="en-US" altLang="en-US" sz="1800" dirty="0" err="1" smtClean="0"/>
              <a:t>gọn</a:t>
            </a:r>
            <a:r>
              <a:rPr lang="en-US" altLang="en-US" sz="1800" dirty="0" smtClean="0"/>
              <a:t> </a:t>
            </a:r>
            <a:r>
              <a:rPr lang="en-US" altLang="en-US" sz="1800" dirty="0" err="1" smtClean="0"/>
              <a:t>chiều</a:t>
            </a:r>
            <a:r>
              <a:rPr lang="en-US" altLang="en-US" sz="1800" dirty="0" smtClean="0"/>
              <a:t>/</a:t>
            </a:r>
            <a:r>
              <a:rPr lang="en-US" altLang="en-US" sz="1800" dirty="0" err="1" smtClean="0"/>
              <a:t>biến</a:t>
            </a:r>
            <a:r>
              <a:rPr lang="en-US" altLang="en-US" sz="1800" dirty="0" smtClean="0"/>
              <a:t>, </a:t>
            </a:r>
            <a:r>
              <a:rPr lang="en-US" altLang="en-US" sz="1800" dirty="0" err="1" smtClean="0"/>
              <a:t>tìm</a:t>
            </a:r>
            <a:r>
              <a:rPr lang="en-US" altLang="en-US" sz="1800" dirty="0" smtClean="0"/>
              <a:t> </a:t>
            </a:r>
            <a:r>
              <a:rPr lang="en-US" altLang="en-US" sz="1800" dirty="0" err="1" smtClean="0"/>
              <a:t>các</a:t>
            </a:r>
            <a:r>
              <a:rPr lang="en-US" altLang="en-US" sz="1800" dirty="0" smtClean="0"/>
              <a:t> </a:t>
            </a:r>
            <a:r>
              <a:rPr lang="en-US" altLang="en-US" sz="1800" dirty="0" err="1" smtClean="0"/>
              <a:t>đại</a:t>
            </a:r>
            <a:r>
              <a:rPr lang="en-US" altLang="en-US" sz="1800" dirty="0" smtClean="0"/>
              <a:t> </a:t>
            </a:r>
            <a:r>
              <a:rPr lang="en-US" altLang="en-US" sz="1800" dirty="0" err="1" smtClean="0"/>
              <a:t>diện</a:t>
            </a:r>
            <a:r>
              <a:rPr lang="en-US" altLang="en-US" sz="1800" dirty="0" smtClean="0"/>
              <a:t> </a:t>
            </a:r>
            <a:r>
              <a:rPr lang="en-US" altLang="en-US" sz="1800" dirty="0" err="1" smtClean="0"/>
              <a:t>bất</a:t>
            </a:r>
            <a:r>
              <a:rPr lang="en-US" altLang="en-US" sz="1800" dirty="0" smtClean="0"/>
              <a:t> </a:t>
            </a:r>
            <a:r>
              <a:rPr lang="en-US" altLang="en-US" sz="1800" dirty="0" err="1" smtClean="0"/>
              <a:t>biến</a:t>
            </a:r>
            <a:r>
              <a:rPr lang="en-US" altLang="en-US" sz="1800" dirty="0" smtClean="0"/>
              <a:t>.</a:t>
            </a:r>
          </a:p>
          <a:p>
            <a:pPr eaLnBrk="1" hangingPunct="1"/>
            <a:r>
              <a:rPr lang="en-US" altLang="en-US" sz="2000" dirty="0" err="1" smtClean="0">
                <a:solidFill>
                  <a:srgbClr val="D60093"/>
                </a:solidFill>
              </a:rPr>
              <a:t>Chọn</a:t>
            </a:r>
            <a:r>
              <a:rPr lang="en-US" altLang="en-US" sz="2000" dirty="0" smtClean="0">
                <a:solidFill>
                  <a:srgbClr val="D60093"/>
                </a:solidFill>
              </a:rPr>
              <a:t> </a:t>
            </a:r>
            <a:r>
              <a:rPr lang="en-US" altLang="en-US" sz="2000" dirty="0" err="1" smtClean="0">
                <a:solidFill>
                  <a:srgbClr val="D60093"/>
                </a:solidFill>
              </a:rPr>
              <a:t>lựa</a:t>
            </a:r>
            <a:r>
              <a:rPr lang="en-US" altLang="en-US" sz="2000" dirty="0" smtClean="0">
                <a:solidFill>
                  <a:srgbClr val="D60093"/>
                </a:solidFill>
              </a:rPr>
              <a:t> </a:t>
            </a:r>
            <a:r>
              <a:rPr lang="en-US" altLang="en-US" sz="2000" dirty="0" err="1" smtClean="0">
                <a:solidFill>
                  <a:srgbClr val="D60093"/>
                </a:solidFill>
              </a:rPr>
              <a:t>chức</a:t>
            </a:r>
            <a:r>
              <a:rPr lang="en-US" altLang="en-US" sz="2000" dirty="0" smtClean="0">
                <a:solidFill>
                  <a:srgbClr val="D60093"/>
                </a:solidFill>
              </a:rPr>
              <a:t> </a:t>
            </a:r>
            <a:r>
              <a:rPr lang="en-US" altLang="en-US" sz="2000" dirty="0" err="1" smtClean="0">
                <a:solidFill>
                  <a:srgbClr val="D60093"/>
                </a:solidFill>
              </a:rPr>
              <a:t>năng</a:t>
            </a:r>
            <a:r>
              <a:rPr lang="en-US" altLang="en-US" sz="2000" dirty="0" smtClean="0">
                <a:solidFill>
                  <a:srgbClr val="D60093"/>
                </a:solidFill>
              </a:rPr>
              <a:t> (</a:t>
            </a:r>
            <a:r>
              <a:rPr lang="en-US" altLang="en-US" sz="2000" dirty="0" err="1" smtClean="0">
                <a:solidFill>
                  <a:srgbClr val="D60093"/>
                </a:solidFill>
              </a:rPr>
              <a:t>hàm</a:t>
            </a:r>
            <a:r>
              <a:rPr lang="en-US" altLang="en-US" sz="2000" dirty="0" smtClean="0">
                <a:solidFill>
                  <a:srgbClr val="D60093"/>
                </a:solidFill>
              </a:rPr>
              <a:t>) KPDL</a:t>
            </a:r>
          </a:p>
          <a:p>
            <a:pPr lvl="1" eaLnBrk="1" hangingPunct="1">
              <a:buSzPct val="110000"/>
              <a:buFont typeface="Wingdings" panose="05000000000000000000" pitchFamily="2" charset="2"/>
              <a:buChar char="§"/>
            </a:pPr>
            <a:r>
              <a:rPr lang="en-US" altLang="en-US" sz="1800" dirty="0" err="1" smtClean="0"/>
              <a:t>Tóm</a:t>
            </a:r>
            <a:r>
              <a:rPr lang="en-US" altLang="en-US" sz="1800" dirty="0" smtClean="0"/>
              <a:t> </a:t>
            </a:r>
            <a:r>
              <a:rPr lang="en-US" altLang="en-US" sz="1800" dirty="0" err="1" smtClean="0"/>
              <a:t>tắt</a:t>
            </a:r>
            <a:r>
              <a:rPr lang="en-US" altLang="en-US" sz="1800" dirty="0" smtClean="0"/>
              <a:t>, </a:t>
            </a:r>
            <a:r>
              <a:rPr lang="en-US" altLang="en-US" sz="1800" dirty="0" err="1" smtClean="0"/>
              <a:t>phân</a:t>
            </a:r>
            <a:r>
              <a:rPr lang="en-US" altLang="en-US" sz="1800" dirty="0" smtClean="0"/>
              <a:t> </a:t>
            </a:r>
            <a:r>
              <a:rPr lang="en-US" altLang="en-US" sz="1800" dirty="0" err="1" smtClean="0"/>
              <a:t>lớp</a:t>
            </a:r>
            <a:r>
              <a:rPr lang="en-US" altLang="en-US" sz="1800" dirty="0" smtClean="0"/>
              <a:t>, </a:t>
            </a:r>
            <a:r>
              <a:rPr lang="en-US" altLang="en-US" sz="1800" dirty="0" err="1" smtClean="0"/>
              <a:t>hồi</a:t>
            </a:r>
            <a:r>
              <a:rPr lang="en-US" altLang="en-US" sz="1800" dirty="0" smtClean="0"/>
              <a:t> </a:t>
            </a:r>
            <a:r>
              <a:rPr lang="en-US" altLang="en-US" sz="1800" dirty="0" err="1" smtClean="0"/>
              <a:t>quy</a:t>
            </a:r>
            <a:r>
              <a:rPr lang="en-US" altLang="en-US" sz="1800" dirty="0" smtClean="0"/>
              <a:t>, </a:t>
            </a:r>
            <a:r>
              <a:rPr lang="en-US" altLang="en-US" sz="1800" dirty="0" err="1" smtClean="0"/>
              <a:t>kết</a:t>
            </a:r>
            <a:r>
              <a:rPr lang="en-US" altLang="en-US" sz="1800" dirty="0" smtClean="0"/>
              <a:t> </a:t>
            </a:r>
            <a:r>
              <a:rPr lang="en-US" altLang="en-US" sz="1800" dirty="0" err="1" smtClean="0"/>
              <a:t>hợp</a:t>
            </a:r>
            <a:r>
              <a:rPr lang="en-US" altLang="en-US" sz="1800" dirty="0" smtClean="0"/>
              <a:t>, </a:t>
            </a:r>
            <a:r>
              <a:rPr lang="en-US" altLang="en-US" sz="1800" dirty="0" err="1" smtClean="0"/>
              <a:t>phân</a:t>
            </a:r>
            <a:r>
              <a:rPr lang="en-US" altLang="en-US" sz="1800" dirty="0" smtClean="0"/>
              <a:t> </a:t>
            </a:r>
            <a:r>
              <a:rPr lang="en-US" altLang="en-US" sz="1800" dirty="0" err="1" smtClean="0"/>
              <a:t>cụm</a:t>
            </a:r>
            <a:r>
              <a:rPr lang="en-US" altLang="en-US" sz="1800" dirty="0" smtClean="0"/>
              <a:t>.</a:t>
            </a:r>
          </a:p>
          <a:p>
            <a:pPr eaLnBrk="1" hangingPunct="1"/>
            <a:r>
              <a:rPr lang="en-US" altLang="en-US" sz="2000" dirty="0" err="1" smtClean="0">
                <a:solidFill>
                  <a:srgbClr val="D60093"/>
                </a:solidFill>
              </a:rPr>
              <a:t>Chọn</a:t>
            </a:r>
            <a:r>
              <a:rPr lang="en-US" altLang="en-US" sz="2000" dirty="0" smtClean="0">
                <a:solidFill>
                  <a:srgbClr val="D60093"/>
                </a:solidFill>
              </a:rPr>
              <a:t> (</a:t>
            </a:r>
            <a:r>
              <a:rPr lang="en-US" altLang="en-US" sz="2000" dirty="0" err="1" smtClean="0">
                <a:solidFill>
                  <a:srgbClr val="D60093"/>
                </a:solidFill>
              </a:rPr>
              <a:t>các</a:t>
            </a:r>
            <a:r>
              <a:rPr lang="en-US" altLang="en-US" sz="2000" dirty="0" smtClean="0">
                <a:solidFill>
                  <a:srgbClr val="D60093"/>
                </a:solidFill>
              </a:rPr>
              <a:t>) </a:t>
            </a:r>
            <a:r>
              <a:rPr lang="en-US" altLang="en-US" sz="2000" dirty="0" err="1" smtClean="0">
                <a:solidFill>
                  <a:srgbClr val="D60093"/>
                </a:solidFill>
              </a:rPr>
              <a:t>thuật</a:t>
            </a:r>
            <a:r>
              <a:rPr lang="en-US" altLang="en-US" sz="2000" dirty="0" smtClean="0">
                <a:solidFill>
                  <a:srgbClr val="D60093"/>
                </a:solidFill>
              </a:rPr>
              <a:t> </a:t>
            </a:r>
            <a:r>
              <a:rPr lang="en-US" altLang="en-US" sz="2000" dirty="0" err="1" smtClean="0">
                <a:solidFill>
                  <a:srgbClr val="D60093"/>
                </a:solidFill>
              </a:rPr>
              <a:t>toán</a:t>
            </a:r>
            <a:r>
              <a:rPr lang="en-US" altLang="en-US" sz="2000" dirty="0" smtClean="0">
                <a:solidFill>
                  <a:srgbClr val="D60093"/>
                </a:solidFill>
              </a:rPr>
              <a:t> KPDL</a:t>
            </a:r>
          </a:p>
          <a:p>
            <a:pPr eaLnBrk="1" hangingPunct="1"/>
            <a:r>
              <a:rPr lang="en-US" altLang="en-US" sz="2000" dirty="0" err="1" smtClean="0">
                <a:solidFill>
                  <a:srgbClr val="000099"/>
                </a:solidFill>
              </a:rPr>
              <a:t>Bước</a:t>
            </a:r>
            <a:r>
              <a:rPr lang="en-US" altLang="en-US" sz="2000" dirty="0" smtClean="0">
                <a:solidFill>
                  <a:srgbClr val="000099"/>
                </a:solidFill>
              </a:rPr>
              <a:t> KPDL</a:t>
            </a:r>
            <a:r>
              <a:rPr lang="en-US" altLang="en-US" sz="2000" dirty="0" smtClean="0"/>
              <a:t>: </a:t>
            </a:r>
            <a:r>
              <a:rPr lang="en-US" altLang="en-US" sz="2000" dirty="0" err="1" smtClean="0"/>
              <a:t>tìm</a:t>
            </a:r>
            <a:r>
              <a:rPr lang="en-US" altLang="en-US" sz="2000" dirty="0" smtClean="0"/>
              <a:t> </a:t>
            </a:r>
            <a:r>
              <a:rPr lang="en-US" altLang="en-US" sz="2000" dirty="0" err="1" smtClean="0"/>
              <a:t>mẫu</a:t>
            </a:r>
            <a:r>
              <a:rPr lang="en-US" altLang="en-US" sz="2000" dirty="0" smtClean="0"/>
              <a:t> </a:t>
            </a:r>
            <a:r>
              <a:rPr lang="en-US" altLang="en-US" sz="2000" dirty="0" err="1" smtClean="0"/>
              <a:t>hấp</a:t>
            </a:r>
            <a:r>
              <a:rPr lang="en-US" altLang="en-US" sz="2000" dirty="0" smtClean="0"/>
              <a:t> </a:t>
            </a:r>
            <a:r>
              <a:rPr lang="en-US" altLang="en-US" sz="2000" dirty="0" err="1" smtClean="0"/>
              <a:t>dẫn</a:t>
            </a:r>
            <a:endParaRPr lang="en-US" altLang="en-US" sz="2000" dirty="0" smtClean="0"/>
          </a:p>
          <a:p>
            <a:pPr eaLnBrk="1" hangingPunct="1"/>
            <a:r>
              <a:rPr lang="en-US" altLang="en-US" sz="2000" dirty="0" err="1" smtClean="0">
                <a:solidFill>
                  <a:srgbClr val="000099"/>
                </a:solidFill>
              </a:rPr>
              <a:t>Đánh</a:t>
            </a:r>
            <a:r>
              <a:rPr lang="en-US" altLang="en-US" sz="2000" dirty="0" smtClean="0">
                <a:solidFill>
                  <a:srgbClr val="000099"/>
                </a:solidFill>
              </a:rPr>
              <a:t> </a:t>
            </a:r>
            <a:r>
              <a:rPr lang="en-US" altLang="en-US" sz="2000" dirty="0" err="1" smtClean="0">
                <a:solidFill>
                  <a:srgbClr val="000099"/>
                </a:solidFill>
              </a:rPr>
              <a:t>giá</a:t>
            </a:r>
            <a:r>
              <a:rPr lang="en-US" altLang="en-US" sz="2000" dirty="0" smtClean="0">
                <a:solidFill>
                  <a:srgbClr val="000099"/>
                </a:solidFill>
              </a:rPr>
              <a:t> </a:t>
            </a:r>
            <a:r>
              <a:rPr lang="en-US" altLang="en-US" sz="2000" dirty="0" err="1" smtClean="0">
                <a:solidFill>
                  <a:srgbClr val="000099"/>
                </a:solidFill>
              </a:rPr>
              <a:t>mẫu</a:t>
            </a:r>
            <a:r>
              <a:rPr lang="en-US" altLang="en-US" sz="2000" dirty="0" smtClean="0">
                <a:solidFill>
                  <a:srgbClr val="000099"/>
                </a:solidFill>
              </a:rPr>
              <a:t> </a:t>
            </a:r>
            <a:r>
              <a:rPr lang="en-US" altLang="en-US" sz="2000" dirty="0" err="1" smtClean="0">
                <a:solidFill>
                  <a:srgbClr val="000099"/>
                </a:solidFill>
              </a:rPr>
              <a:t>và</a:t>
            </a:r>
            <a:r>
              <a:rPr lang="en-US" altLang="en-US" sz="2000" dirty="0" smtClean="0">
                <a:solidFill>
                  <a:srgbClr val="000099"/>
                </a:solidFill>
              </a:rPr>
              <a:t> </a:t>
            </a:r>
            <a:r>
              <a:rPr lang="en-US" altLang="en-US" sz="2000" dirty="0" err="1" smtClean="0">
                <a:solidFill>
                  <a:srgbClr val="000099"/>
                </a:solidFill>
              </a:rPr>
              <a:t>trình</a:t>
            </a:r>
            <a:r>
              <a:rPr lang="en-US" altLang="en-US" sz="2000" dirty="0" smtClean="0">
                <a:solidFill>
                  <a:srgbClr val="000099"/>
                </a:solidFill>
              </a:rPr>
              <a:t> </a:t>
            </a:r>
            <a:r>
              <a:rPr lang="en-US" altLang="en-US" sz="2000" dirty="0" err="1" smtClean="0">
                <a:solidFill>
                  <a:srgbClr val="000099"/>
                </a:solidFill>
              </a:rPr>
              <a:t>diễn</a:t>
            </a:r>
            <a:r>
              <a:rPr lang="en-US" altLang="en-US" sz="2000" dirty="0" smtClean="0">
                <a:solidFill>
                  <a:srgbClr val="000099"/>
                </a:solidFill>
              </a:rPr>
              <a:t> tri </a:t>
            </a:r>
            <a:r>
              <a:rPr lang="en-US" altLang="en-US" sz="2000" dirty="0" err="1" smtClean="0">
                <a:solidFill>
                  <a:srgbClr val="000099"/>
                </a:solidFill>
              </a:rPr>
              <a:t>thức</a:t>
            </a:r>
            <a:endParaRPr lang="en-US" altLang="en-US" sz="2000" dirty="0" smtClean="0">
              <a:solidFill>
                <a:srgbClr val="000099"/>
              </a:solidFill>
            </a:endParaRPr>
          </a:p>
          <a:p>
            <a:pPr lvl="1" eaLnBrk="1" hangingPunct="1">
              <a:buSzPct val="110000"/>
              <a:buFont typeface="Wingdings" panose="05000000000000000000" pitchFamily="2" charset="2"/>
              <a:buChar char="§"/>
            </a:pPr>
            <a:r>
              <a:rPr lang="en-US" altLang="en-US" sz="1800" dirty="0" err="1" smtClean="0"/>
              <a:t>Trực</a:t>
            </a:r>
            <a:r>
              <a:rPr lang="en-US" altLang="en-US" sz="1800" dirty="0" smtClean="0"/>
              <a:t> </a:t>
            </a:r>
            <a:r>
              <a:rPr lang="en-US" altLang="en-US" sz="1800" dirty="0" err="1" smtClean="0"/>
              <a:t>quan</a:t>
            </a:r>
            <a:r>
              <a:rPr lang="en-US" altLang="en-US" sz="1800" dirty="0" smtClean="0"/>
              <a:t> </a:t>
            </a:r>
            <a:r>
              <a:rPr lang="en-US" altLang="en-US" sz="1800" dirty="0" err="1" smtClean="0"/>
              <a:t>hóa</a:t>
            </a:r>
            <a:r>
              <a:rPr lang="en-US" altLang="en-US" sz="1800" dirty="0" smtClean="0"/>
              <a:t>, </a:t>
            </a:r>
            <a:r>
              <a:rPr lang="en-US" altLang="en-US" sz="1800" dirty="0" err="1" smtClean="0"/>
              <a:t>chuyển</a:t>
            </a:r>
            <a:r>
              <a:rPr lang="en-US" altLang="en-US" sz="1800" dirty="0" smtClean="0"/>
              <a:t> </a:t>
            </a:r>
            <a:r>
              <a:rPr lang="en-US" altLang="en-US" sz="1800" dirty="0" err="1" smtClean="0"/>
              <a:t>dạng</a:t>
            </a:r>
            <a:r>
              <a:rPr lang="en-US" altLang="en-US" sz="1800" dirty="0" smtClean="0"/>
              <a:t>, </a:t>
            </a:r>
            <a:r>
              <a:rPr lang="en-US" altLang="en-US" sz="1800" dirty="0" err="1" smtClean="0"/>
              <a:t>loại</a:t>
            </a:r>
            <a:r>
              <a:rPr lang="en-US" altLang="en-US" sz="1800" dirty="0" smtClean="0"/>
              <a:t> </a:t>
            </a:r>
            <a:r>
              <a:rPr lang="en-US" altLang="en-US" sz="1800" dirty="0" err="1" smtClean="0"/>
              <a:t>bỏ</a:t>
            </a:r>
            <a:r>
              <a:rPr lang="en-US" altLang="en-US" sz="1800" dirty="0" smtClean="0"/>
              <a:t> </a:t>
            </a:r>
            <a:r>
              <a:rPr lang="en-US" altLang="en-US" sz="1800" dirty="0" err="1" smtClean="0"/>
              <a:t>các</a:t>
            </a:r>
            <a:r>
              <a:rPr lang="en-US" altLang="en-US" sz="1800" dirty="0" smtClean="0"/>
              <a:t> </a:t>
            </a:r>
            <a:r>
              <a:rPr lang="en-US" altLang="en-US" sz="1800" dirty="0" err="1" smtClean="0"/>
              <a:t>mẫu</a:t>
            </a:r>
            <a:r>
              <a:rPr lang="en-US" altLang="en-US" sz="1800" dirty="0" smtClean="0"/>
              <a:t> </a:t>
            </a:r>
            <a:r>
              <a:rPr lang="en-US" altLang="en-US" sz="1800" dirty="0" err="1" smtClean="0"/>
              <a:t>dư</a:t>
            </a:r>
            <a:r>
              <a:rPr lang="en-US" altLang="en-US" sz="1800" dirty="0" smtClean="0"/>
              <a:t> </a:t>
            </a:r>
            <a:r>
              <a:rPr lang="en-US" altLang="en-US" sz="1800" dirty="0" err="1" smtClean="0"/>
              <a:t>thừa</a:t>
            </a:r>
            <a:r>
              <a:rPr lang="en-US" altLang="en-US" sz="1800" dirty="0" smtClean="0"/>
              <a:t>, v.v.</a:t>
            </a:r>
          </a:p>
          <a:p>
            <a:pPr eaLnBrk="1" hangingPunct="1"/>
            <a:r>
              <a:rPr lang="en-US" altLang="en-US" sz="2000" dirty="0" err="1" smtClean="0">
                <a:solidFill>
                  <a:srgbClr val="D60093"/>
                </a:solidFill>
              </a:rPr>
              <a:t>Sử</a:t>
            </a:r>
            <a:r>
              <a:rPr lang="en-US" altLang="en-US" sz="2000" dirty="0" smtClean="0">
                <a:solidFill>
                  <a:srgbClr val="D60093"/>
                </a:solidFill>
              </a:rPr>
              <a:t> </a:t>
            </a:r>
            <a:r>
              <a:rPr lang="en-US" altLang="en-US" sz="2000" dirty="0" err="1" smtClean="0">
                <a:solidFill>
                  <a:srgbClr val="D60093"/>
                </a:solidFill>
              </a:rPr>
              <a:t>dụng</a:t>
            </a:r>
            <a:r>
              <a:rPr lang="en-US" altLang="en-US" sz="2000" dirty="0" smtClean="0">
                <a:solidFill>
                  <a:srgbClr val="D60093"/>
                </a:solidFill>
              </a:rPr>
              <a:t> tri </a:t>
            </a:r>
            <a:r>
              <a:rPr lang="en-US" altLang="en-US" sz="2000" dirty="0" err="1" smtClean="0">
                <a:solidFill>
                  <a:srgbClr val="D60093"/>
                </a:solidFill>
              </a:rPr>
              <a:t>thức</a:t>
            </a:r>
            <a:r>
              <a:rPr lang="en-US" altLang="en-US" sz="2000" dirty="0" smtClean="0">
                <a:solidFill>
                  <a:srgbClr val="D60093"/>
                </a:solidFill>
              </a:rPr>
              <a:t> </a:t>
            </a:r>
            <a:r>
              <a:rPr lang="en-US" altLang="en-US" sz="2000" dirty="0" err="1" smtClean="0">
                <a:solidFill>
                  <a:srgbClr val="D60093"/>
                </a:solidFill>
              </a:rPr>
              <a:t>phát</a:t>
            </a:r>
            <a:r>
              <a:rPr lang="en-US" altLang="en-US" sz="2000" dirty="0" smtClean="0">
                <a:solidFill>
                  <a:srgbClr val="D60093"/>
                </a:solidFill>
              </a:rPr>
              <a:t> </a:t>
            </a:r>
            <a:r>
              <a:rPr lang="en-US" altLang="en-US" sz="2000" dirty="0" err="1" smtClean="0">
                <a:solidFill>
                  <a:srgbClr val="D60093"/>
                </a:solidFill>
              </a:rPr>
              <a:t>hiện</a:t>
            </a:r>
            <a:r>
              <a:rPr lang="en-US" altLang="en-US" sz="2000" dirty="0" smtClean="0">
                <a:solidFill>
                  <a:srgbClr val="D60093"/>
                </a:solidFill>
              </a:rPr>
              <a:t> </a:t>
            </a:r>
            <a:r>
              <a:rPr lang="en-US" altLang="en-US" sz="2000" dirty="0" err="1" smtClean="0">
                <a:solidFill>
                  <a:srgbClr val="D60093"/>
                </a:solidFill>
              </a:rPr>
              <a:t>được</a:t>
            </a:r>
            <a:endParaRPr lang="en-US" altLang="en-US" sz="2000" dirty="0" smtClean="0">
              <a:solidFill>
                <a:srgbClr val="D60093"/>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CF3D1B3-7C8A-4EAA-9760-A8BE1FE01963}" type="datetime4">
              <a:rPr lang="en-US" altLang="en-US" sz="1000" smtClean="0"/>
              <a:pPr>
                <a:spcBef>
                  <a:spcPct val="0"/>
                </a:spcBef>
                <a:buClrTx/>
                <a:buSzTx/>
                <a:buFontTx/>
                <a:buNone/>
              </a:pPr>
              <a:t>February 3, 2023</a:t>
            </a:fld>
            <a:endParaRPr lang="en-US" altLang="en-US" sz="1000" smtClean="0"/>
          </a:p>
        </p:txBody>
      </p:sp>
      <p:sp>
        <p:nvSpPr>
          <p:cNvPr id="399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9196C50-B9AB-4227-9E0D-C651D65FCDA8}" type="slidenum">
              <a:rPr lang="en-US" altLang="en-US" sz="1000" smtClean="0"/>
              <a:pPr>
                <a:spcBef>
                  <a:spcPct val="0"/>
                </a:spcBef>
                <a:buClrTx/>
                <a:buSzTx/>
                <a:buFontTx/>
                <a:buNone/>
              </a:pPr>
              <a:t>18</a:t>
            </a:fld>
            <a:endParaRPr lang="en-US" altLang="en-US" sz="1000" smtClean="0"/>
          </a:p>
        </p:txBody>
      </p:sp>
      <p:sp>
        <p:nvSpPr>
          <p:cNvPr id="39940" name="Rectangle 2050"/>
          <p:cNvSpPr>
            <a:spLocks noGrp="1" noChangeArrowheads="1"/>
          </p:cNvSpPr>
          <p:nvPr>
            <p:ph type="title"/>
          </p:nvPr>
        </p:nvSpPr>
        <p:spPr>
          <a:xfrm>
            <a:off x="3200400" y="0"/>
            <a:ext cx="5867400" cy="685800"/>
          </a:xfrm>
          <a:noFill/>
        </p:spPr>
        <p:txBody>
          <a:bodyPr lIns="92075" tIns="46038" rIns="92075" bIns="46038"/>
          <a:lstStyle/>
          <a:p>
            <a:pPr eaLnBrk="1" hangingPunct="1"/>
            <a:r>
              <a:rPr lang="en-US" altLang="en-US" sz="3200" smtClean="0">
                <a:solidFill>
                  <a:srgbClr val="C00000"/>
                </a:solidFill>
              </a:rPr>
              <a:t>Các khái niệm liên quan </a:t>
            </a:r>
          </a:p>
        </p:txBody>
      </p:sp>
      <p:sp>
        <p:nvSpPr>
          <p:cNvPr id="39941" name="Rectangle 2051"/>
          <p:cNvSpPr>
            <a:spLocks noGrp="1" noChangeArrowheads="1"/>
          </p:cNvSpPr>
          <p:nvPr>
            <p:ph type="body" idx="1"/>
          </p:nvPr>
        </p:nvSpPr>
        <p:spPr>
          <a:xfrm>
            <a:off x="381000" y="1447800"/>
            <a:ext cx="8382000" cy="4648200"/>
          </a:xfrm>
          <a:noFill/>
        </p:spPr>
        <p:txBody>
          <a:bodyPr lIns="92075" tIns="46038" rIns="92075" bIns="46038"/>
          <a:lstStyle/>
          <a:p>
            <a:pPr eaLnBrk="1" hangingPunct="1">
              <a:lnSpc>
                <a:spcPct val="110000"/>
              </a:lnSpc>
            </a:pPr>
            <a:r>
              <a:rPr lang="en-US" altLang="en-US" sz="2400" dirty="0" err="1" smtClean="0">
                <a:solidFill>
                  <a:srgbClr val="D60093"/>
                </a:solidFill>
              </a:rPr>
              <a:t>Các</a:t>
            </a:r>
            <a:r>
              <a:rPr lang="en-US" altLang="en-US" sz="2400" dirty="0" smtClean="0">
                <a:solidFill>
                  <a:srgbClr val="D60093"/>
                </a:solidFill>
              </a:rPr>
              <a:t> </a:t>
            </a:r>
            <a:r>
              <a:rPr lang="en-US" altLang="en-US" sz="2400" dirty="0" err="1" smtClean="0">
                <a:solidFill>
                  <a:srgbClr val="D60093"/>
                </a:solidFill>
              </a:rPr>
              <a:t>tên</a:t>
            </a:r>
            <a:r>
              <a:rPr lang="en-US" altLang="en-US" sz="2400" dirty="0" smtClean="0">
                <a:solidFill>
                  <a:srgbClr val="D60093"/>
                </a:solidFill>
              </a:rPr>
              <a:t> </a:t>
            </a:r>
            <a:r>
              <a:rPr lang="en-US" altLang="en-US" sz="2400" dirty="0" err="1" smtClean="0">
                <a:solidFill>
                  <a:srgbClr val="D60093"/>
                </a:solidFill>
              </a:rPr>
              <a:t>thay</a:t>
            </a:r>
            <a:r>
              <a:rPr lang="en-US" altLang="en-US" sz="2400" dirty="0" smtClean="0">
                <a:solidFill>
                  <a:srgbClr val="D60093"/>
                </a:solidFill>
              </a:rPr>
              <a:t> </a:t>
            </a:r>
            <a:r>
              <a:rPr lang="en-US" altLang="en-US" sz="2400" dirty="0" err="1" smtClean="0">
                <a:solidFill>
                  <a:srgbClr val="D60093"/>
                </a:solidFill>
              </a:rPr>
              <a:t>thế</a:t>
            </a:r>
            <a:endParaRPr lang="en-US" altLang="en-US" sz="2400" dirty="0" smtClean="0">
              <a:solidFill>
                <a:srgbClr val="D60093"/>
              </a:solidFill>
            </a:endParaRPr>
          </a:p>
          <a:p>
            <a:pPr lvl="1" eaLnBrk="1" hangingPunct="1">
              <a:lnSpc>
                <a:spcPct val="110000"/>
              </a:lnSpc>
              <a:buSzPct val="110000"/>
              <a:buFont typeface="Wingdings" panose="05000000000000000000" pitchFamily="2" charset="2"/>
              <a:buChar char="§"/>
            </a:pPr>
            <a:r>
              <a:rPr lang="en-US" altLang="en-US" sz="2000" dirty="0" err="1" smtClean="0"/>
              <a:t>chiết</a:t>
            </a:r>
            <a:r>
              <a:rPr lang="en-US" altLang="en-US" sz="2000" dirty="0" smtClean="0"/>
              <a:t> </a:t>
            </a:r>
            <a:r>
              <a:rPr lang="en-US" altLang="en-US" sz="2000" dirty="0" err="1" smtClean="0"/>
              <a:t>lọc</a:t>
            </a:r>
            <a:r>
              <a:rPr lang="en-US" altLang="en-US" sz="2000" dirty="0" smtClean="0"/>
              <a:t> tri </a:t>
            </a:r>
            <a:r>
              <a:rPr lang="en-US" altLang="en-US" sz="2000" dirty="0" err="1" smtClean="0"/>
              <a:t>thức</a:t>
            </a:r>
            <a:r>
              <a:rPr lang="en-US" altLang="en-US" sz="2000" dirty="0" smtClean="0"/>
              <a:t> (knowledge extraction), </a:t>
            </a:r>
          </a:p>
          <a:p>
            <a:pPr lvl="1" eaLnBrk="1" hangingPunct="1">
              <a:lnSpc>
                <a:spcPct val="110000"/>
              </a:lnSpc>
              <a:buSzPct val="110000"/>
              <a:buFont typeface="Wingdings" panose="05000000000000000000" pitchFamily="2" charset="2"/>
              <a:buChar char="§"/>
            </a:pPr>
            <a:r>
              <a:rPr lang="en-US" altLang="en-US" sz="2000" dirty="0" err="1" smtClean="0"/>
              <a:t>phát</a:t>
            </a:r>
            <a:r>
              <a:rPr lang="en-US" altLang="en-US" sz="2000" dirty="0" smtClean="0"/>
              <a:t> </a:t>
            </a:r>
            <a:r>
              <a:rPr lang="en-US" altLang="en-US" sz="2000" dirty="0" err="1" smtClean="0"/>
              <a:t>hiện</a:t>
            </a:r>
            <a:r>
              <a:rPr lang="en-US" altLang="en-US" sz="2000" dirty="0" smtClean="0"/>
              <a:t> </a:t>
            </a:r>
            <a:r>
              <a:rPr lang="en-US" altLang="en-US" sz="2000" dirty="0" err="1" smtClean="0"/>
              <a:t>thông</a:t>
            </a:r>
            <a:r>
              <a:rPr lang="en-US" altLang="en-US" sz="2000" dirty="0" smtClean="0"/>
              <a:t> tin (information discovery), </a:t>
            </a:r>
          </a:p>
          <a:p>
            <a:pPr lvl="1" eaLnBrk="1" hangingPunct="1">
              <a:lnSpc>
                <a:spcPct val="110000"/>
              </a:lnSpc>
              <a:buSzPct val="110000"/>
              <a:buFont typeface="Wingdings" panose="05000000000000000000" pitchFamily="2" charset="2"/>
              <a:buChar char="§"/>
            </a:pPr>
            <a:r>
              <a:rPr lang="en-US" altLang="en-US" sz="2000" dirty="0" err="1" smtClean="0"/>
              <a:t>thu</a:t>
            </a:r>
            <a:r>
              <a:rPr lang="en-US" altLang="en-US" sz="2000" dirty="0" smtClean="0"/>
              <a:t> </a:t>
            </a:r>
            <a:r>
              <a:rPr lang="en-US" altLang="en-US" sz="2000" dirty="0" err="1" smtClean="0"/>
              <a:t>hoạch</a:t>
            </a:r>
            <a:r>
              <a:rPr lang="en-US" altLang="en-US" sz="2000" dirty="0" smtClean="0"/>
              <a:t> </a:t>
            </a:r>
            <a:r>
              <a:rPr lang="en-US" altLang="en-US" sz="2000" dirty="0" err="1" smtClean="0"/>
              <a:t>thông</a:t>
            </a:r>
            <a:r>
              <a:rPr lang="en-US" altLang="en-US" sz="2000" dirty="0" smtClean="0"/>
              <a:t> tin (information harvesting),</a:t>
            </a:r>
          </a:p>
          <a:p>
            <a:pPr lvl="1" eaLnBrk="1" hangingPunct="1">
              <a:lnSpc>
                <a:spcPct val="110000"/>
              </a:lnSpc>
              <a:buSzPct val="110000"/>
              <a:buFont typeface="Wingdings" panose="05000000000000000000" pitchFamily="2" charset="2"/>
              <a:buChar char="§"/>
            </a:pPr>
            <a:r>
              <a:rPr lang="en-US" altLang="en-US" sz="2000" dirty="0" err="1" smtClean="0"/>
              <a:t>khai</a:t>
            </a:r>
            <a:r>
              <a:rPr lang="en-US" altLang="en-US" sz="2000" dirty="0" smtClean="0"/>
              <a:t> </a:t>
            </a:r>
            <a:r>
              <a:rPr lang="en-US" altLang="en-US" sz="2000" dirty="0" err="1" smtClean="0"/>
              <a:t>quật</a:t>
            </a:r>
            <a:r>
              <a:rPr lang="en-US" altLang="en-US" sz="2000" dirty="0" smtClean="0"/>
              <a:t>/</a:t>
            </a:r>
            <a:r>
              <a:rPr lang="en-US" altLang="en-US" sz="2000" dirty="0" err="1" smtClean="0"/>
              <a:t>nạo</a:t>
            </a:r>
            <a:r>
              <a:rPr lang="en-US" altLang="en-US" sz="2000" dirty="0" smtClean="0"/>
              <a:t> </a:t>
            </a:r>
            <a:r>
              <a:rPr lang="en-US" altLang="en-US" sz="2000" dirty="0" err="1" smtClean="0"/>
              <a:t>vét</a:t>
            </a:r>
            <a:r>
              <a:rPr lang="en-US" altLang="en-US" sz="2000" dirty="0" smtClean="0"/>
              <a:t> </a:t>
            </a:r>
            <a:r>
              <a:rPr lang="en-US" altLang="en-US" sz="2000" dirty="0" err="1" smtClean="0"/>
              <a:t>dữ</a:t>
            </a:r>
            <a:r>
              <a:rPr lang="en-US" altLang="en-US" sz="2000" dirty="0" smtClean="0"/>
              <a:t> </a:t>
            </a:r>
            <a:r>
              <a:rPr lang="en-US" altLang="en-US" sz="2000" dirty="0" err="1" smtClean="0"/>
              <a:t>liệu</a:t>
            </a:r>
            <a:r>
              <a:rPr lang="en-US" altLang="en-US" sz="2000" dirty="0" smtClean="0"/>
              <a:t> (data archaeology/ dredging),</a:t>
            </a:r>
          </a:p>
          <a:p>
            <a:pPr lvl="1" eaLnBrk="1" hangingPunct="1">
              <a:lnSpc>
                <a:spcPct val="110000"/>
              </a:lnSpc>
              <a:buSzPct val="110000"/>
              <a:buFont typeface="Wingdings" panose="05000000000000000000" pitchFamily="2" charset="2"/>
              <a:buChar char="§"/>
            </a:pPr>
            <a:r>
              <a:rPr lang="en-US" altLang="en-US" sz="2000" dirty="0" err="1" smtClean="0"/>
              <a:t>Phân</a:t>
            </a:r>
            <a:r>
              <a:rPr lang="en-US" altLang="en-US" sz="2000" dirty="0" smtClean="0"/>
              <a:t> </a:t>
            </a:r>
            <a:r>
              <a:rPr lang="en-US" altLang="en-US" sz="2000" dirty="0" err="1" smtClean="0"/>
              <a:t>tích</a:t>
            </a:r>
            <a:r>
              <a:rPr lang="en-US" altLang="en-US" sz="2000" dirty="0" smtClean="0"/>
              <a:t>/</a:t>
            </a:r>
            <a:r>
              <a:rPr lang="en-US" altLang="en-US" sz="2000" dirty="0" err="1" smtClean="0"/>
              <a:t>xử</a:t>
            </a:r>
            <a:r>
              <a:rPr lang="en-US" altLang="en-US" sz="2000" dirty="0" smtClean="0"/>
              <a:t> </a:t>
            </a:r>
            <a:r>
              <a:rPr lang="en-US" altLang="en-US" sz="2000" dirty="0" err="1" smtClean="0"/>
              <a:t>lý</a:t>
            </a:r>
            <a:r>
              <a:rPr lang="en-US" altLang="en-US" sz="2000" dirty="0" smtClean="0"/>
              <a:t> </a:t>
            </a:r>
            <a:r>
              <a:rPr lang="en-US" altLang="en-US" sz="2000" dirty="0" err="1" smtClean="0"/>
              <a:t>mẫu</a:t>
            </a:r>
            <a:r>
              <a:rPr lang="en-US" altLang="en-US" sz="2000" dirty="0" smtClean="0"/>
              <a:t>/</a:t>
            </a:r>
            <a:r>
              <a:rPr lang="en-US" altLang="en-US" sz="2000" dirty="0" err="1" smtClean="0"/>
              <a:t>dữ</a:t>
            </a:r>
            <a:r>
              <a:rPr lang="en-US" altLang="en-US" sz="2000" dirty="0" smtClean="0"/>
              <a:t> </a:t>
            </a:r>
            <a:r>
              <a:rPr lang="en-US" altLang="en-US" sz="2000" dirty="0" err="1" smtClean="0"/>
              <a:t>liệu</a:t>
            </a:r>
            <a:r>
              <a:rPr lang="en-US" altLang="en-US" sz="2000" dirty="0" smtClean="0"/>
              <a:t> (data/pattern analysis/processing)</a:t>
            </a:r>
          </a:p>
          <a:p>
            <a:pPr lvl="1" eaLnBrk="1" hangingPunct="1">
              <a:lnSpc>
                <a:spcPct val="110000"/>
              </a:lnSpc>
              <a:buSzPct val="110000"/>
              <a:buFont typeface="Wingdings" panose="05000000000000000000" pitchFamily="2" charset="2"/>
              <a:buChar char="§"/>
            </a:pPr>
            <a:r>
              <a:rPr lang="en-US" altLang="en-US" sz="2000" dirty="0" err="1" smtClean="0"/>
              <a:t>Thông</a:t>
            </a:r>
            <a:r>
              <a:rPr lang="en-US" altLang="en-US" sz="2000" dirty="0" smtClean="0"/>
              <a:t> minh </a:t>
            </a:r>
            <a:r>
              <a:rPr lang="en-US" altLang="en-US" sz="2000" dirty="0" err="1" smtClean="0"/>
              <a:t>doanh</a:t>
            </a:r>
            <a:r>
              <a:rPr lang="en-US" altLang="en-US" sz="2000" dirty="0" smtClean="0"/>
              <a:t> </a:t>
            </a:r>
            <a:r>
              <a:rPr lang="en-US" altLang="en-US" sz="2000" dirty="0" err="1" smtClean="0"/>
              <a:t>nghiệp</a:t>
            </a:r>
            <a:r>
              <a:rPr lang="en-US" altLang="en-US" sz="2000" dirty="0" smtClean="0"/>
              <a:t> (business intelligence -BI)</a:t>
            </a:r>
          </a:p>
          <a:p>
            <a:pPr lvl="1" eaLnBrk="1" hangingPunct="1">
              <a:lnSpc>
                <a:spcPct val="110000"/>
              </a:lnSpc>
              <a:buSzPct val="110000"/>
              <a:buFont typeface="Wingdings" panose="05000000000000000000" pitchFamily="2" charset="2"/>
              <a:buChar char="§"/>
            </a:pPr>
            <a:r>
              <a:rPr lang="en-US" altLang="en-US" sz="2000" dirty="0" smtClean="0"/>
              <a:t>…</a:t>
            </a:r>
          </a:p>
          <a:p>
            <a:pPr eaLnBrk="1" hangingPunct="1">
              <a:lnSpc>
                <a:spcPct val="110000"/>
              </a:lnSpc>
            </a:pPr>
            <a:r>
              <a:rPr lang="en-US" altLang="en-US" sz="2400" dirty="0" err="1" smtClean="0">
                <a:solidFill>
                  <a:srgbClr val="D60093"/>
                </a:solidFill>
              </a:rPr>
              <a:t>Phân</a:t>
            </a:r>
            <a:r>
              <a:rPr lang="en-US" altLang="en-US" sz="2400" dirty="0" smtClean="0">
                <a:solidFill>
                  <a:srgbClr val="D60093"/>
                </a:solidFill>
              </a:rPr>
              <a:t> </a:t>
            </a:r>
            <a:r>
              <a:rPr lang="en-US" altLang="en-US" sz="2400" dirty="0" err="1" smtClean="0">
                <a:solidFill>
                  <a:srgbClr val="D60093"/>
                </a:solidFill>
              </a:rPr>
              <a:t>biệt</a:t>
            </a:r>
            <a:r>
              <a:rPr lang="en-US" altLang="en-US" sz="2400" dirty="0" smtClean="0">
                <a:solidFill>
                  <a:srgbClr val="D60093"/>
                </a:solidFill>
              </a:rPr>
              <a:t>: </a:t>
            </a:r>
            <a:r>
              <a:rPr lang="en-US" altLang="en-US" sz="2400" dirty="0" err="1" smtClean="0">
                <a:solidFill>
                  <a:srgbClr val="D60093"/>
                </a:solidFill>
              </a:rPr>
              <a:t>Phải</a:t>
            </a:r>
            <a:r>
              <a:rPr lang="en-US" altLang="en-US" sz="2400" dirty="0" smtClean="0">
                <a:solidFill>
                  <a:srgbClr val="D60093"/>
                </a:solidFill>
              </a:rPr>
              <a:t> </a:t>
            </a:r>
            <a:r>
              <a:rPr lang="en-US" altLang="en-US" sz="2400" dirty="0" err="1" smtClean="0">
                <a:solidFill>
                  <a:srgbClr val="D60093"/>
                </a:solidFill>
              </a:rPr>
              <a:t>chăng</a:t>
            </a:r>
            <a:r>
              <a:rPr lang="en-US" altLang="en-US" sz="2400" dirty="0" smtClean="0">
                <a:solidFill>
                  <a:srgbClr val="D60093"/>
                </a:solidFill>
              </a:rPr>
              <a:t> </a:t>
            </a:r>
            <a:r>
              <a:rPr lang="en-US" altLang="en-US" sz="2400" dirty="0" err="1" smtClean="0">
                <a:solidFill>
                  <a:srgbClr val="D60093"/>
                </a:solidFill>
              </a:rPr>
              <a:t>mọi</a:t>
            </a:r>
            <a:r>
              <a:rPr lang="en-US" altLang="en-US" sz="2400" dirty="0" smtClean="0">
                <a:solidFill>
                  <a:srgbClr val="D60093"/>
                </a:solidFill>
              </a:rPr>
              <a:t> </a:t>
            </a:r>
            <a:r>
              <a:rPr lang="en-US" altLang="en-US" sz="2400" dirty="0" err="1" smtClean="0">
                <a:solidFill>
                  <a:srgbClr val="D60093"/>
                </a:solidFill>
              </a:rPr>
              <a:t>thứ</a:t>
            </a:r>
            <a:r>
              <a:rPr lang="en-US" altLang="en-US" sz="2400" dirty="0" smtClean="0">
                <a:solidFill>
                  <a:srgbClr val="D60093"/>
                </a:solidFill>
              </a:rPr>
              <a:t> </a:t>
            </a:r>
            <a:r>
              <a:rPr lang="en-US" altLang="en-US" sz="2400" dirty="0" err="1" smtClean="0">
                <a:solidFill>
                  <a:srgbClr val="D60093"/>
                </a:solidFill>
              </a:rPr>
              <a:t>là</a:t>
            </a:r>
            <a:r>
              <a:rPr lang="en-US" altLang="en-US" sz="2400" dirty="0" smtClean="0">
                <a:solidFill>
                  <a:srgbClr val="D60093"/>
                </a:solidFill>
              </a:rPr>
              <a:t> DM?</a:t>
            </a:r>
          </a:p>
          <a:p>
            <a:pPr lvl="1" eaLnBrk="1" hangingPunct="1">
              <a:lnSpc>
                <a:spcPct val="110000"/>
              </a:lnSpc>
              <a:buSzPct val="110000"/>
              <a:buFont typeface="Wingdings" panose="05000000000000000000" pitchFamily="2" charset="2"/>
              <a:buChar char="§"/>
            </a:pPr>
            <a:r>
              <a:rPr lang="en-US" altLang="en-US" sz="2000" dirty="0" err="1" smtClean="0"/>
              <a:t>Xử</a:t>
            </a:r>
            <a:r>
              <a:rPr lang="en-US" altLang="en-US" sz="2000" dirty="0" smtClean="0"/>
              <a:t> </a:t>
            </a:r>
            <a:r>
              <a:rPr lang="en-US" altLang="en-US" sz="2000" dirty="0" err="1" smtClean="0"/>
              <a:t>lý</a:t>
            </a:r>
            <a:r>
              <a:rPr lang="en-US" altLang="en-US" sz="2000" dirty="0" smtClean="0"/>
              <a:t> </a:t>
            </a:r>
            <a:r>
              <a:rPr lang="en-US" altLang="en-US" sz="2000" dirty="0" err="1" smtClean="0"/>
              <a:t>truy</a:t>
            </a:r>
            <a:r>
              <a:rPr lang="en-US" altLang="en-US" sz="2000" dirty="0" smtClean="0"/>
              <a:t> </a:t>
            </a:r>
            <a:r>
              <a:rPr lang="en-US" altLang="en-US" sz="2000" dirty="0" err="1" smtClean="0"/>
              <a:t>vấn</a:t>
            </a:r>
            <a:r>
              <a:rPr lang="en-US" altLang="en-US" sz="2000" dirty="0" smtClean="0"/>
              <a:t> </a:t>
            </a:r>
            <a:r>
              <a:rPr lang="en-US" altLang="en-US" sz="2000" dirty="0" err="1" smtClean="0"/>
              <a:t>suy</a:t>
            </a:r>
            <a:r>
              <a:rPr lang="en-US" altLang="en-US" sz="2000" dirty="0" smtClean="0"/>
              <a:t> </a:t>
            </a:r>
            <a:r>
              <a:rPr lang="en-US" altLang="en-US" sz="2000" dirty="0" err="1" smtClean="0"/>
              <a:t>diễn</a:t>
            </a:r>
            <a:r>
              <a:rPr lang="en-US" altLang="en-US" sz="2000" dirty="0" smtClean="0"/>
              <a:t>.  </a:t>
            </a:r>
          </a:p>
          <a:p>
            <a:pPr lvl="1" eaLnBrk="1" hangingPunct="1">
              <a:lnSpc>
                <a:spcPct val="110000"/>
              </a:lnSpc>
              <a:buSzPct val="110000"/>
              <a:buFont typeface="Wingdings" panose="05000000000000000000" pitchFamily="2" charset="2"/>
              <a:buChar char="§"/>
            </a:pPr>
            <a:r>
              <a:rPr lang="en-US" altLang="en-US" sz="2000" dirty="0" err="1" smtClean="0"/>
              <a:t>Hệ</a:t>
            </a:r>
            <a:r>
              <a:rPr lang="en-US" altLang="en-US" sz="2000" dirty="0" smtClean="0"/>
              <a:t> </a:t>
            </a:r>
            <a:r>
              <a:rPr lang="en-US" altLang="en-US" sz="2000" dirty="0" err="1" smtClean="0"/>
              <a:t>chuyên</a:t>
            </a:r>
            <a:r>
              <a:rPr lang="en-US" altLang="en-US" sz="2000" dirty="0" smtClean="0"/>
              <a:t> </a:t>
            </a:r>
            <a:r>
              <a:rPr lang="en-US" altLang="en-US" sz="2000" dirty="0" err="1" smtClean="0"/>
              <a:t>gia</a:t>
            </a:r>
            <a:r>
              <a:rPr lang="en-US" altLang="en-US" sz="2000" dirty="0" smtClean="0"/>
              <a:t> </a:t>
            </a:r>
            <a:r>
              <a:rPr lang="en-US" altLang="en-US" sz="2000" dirty="0" err="1" smtClean="0"/>
              <a:t>hoặc</a:t>
            </a:r>
            <a:r>
              <a:rPr lang="en-US" altLang="en-US" sz="2000" dirty="0" smtClean="0"/>
              <a:t> </a:t>
            </a:r>
            <a:r>
              <a:rPr lang="en-US" altLang="en-US" sz="2000" dirty="0" err="1" smtClean="0"/>
              <a:t>chương</a:t>
            </a:r>
            <a:r>
              <a:rPr lang="en-US" altLang="en-US" sz="2000" dirty="0" smtClean="0"/>
              <a:t> </a:t>
            </a:r>
            <a:r>
              <a:rPr lang="en-US" altLang="en-US" sz="2000" dirty="0" err="1" smtClean="0"/>
              <a:t>trình</a:t>
            </a:r>
            <a:r>
              <a:rPr lang="en-US" altLang="en-US" sz="2000" dirty="0" smtClean="0"/>
              <a:t> </a:t>
            </a:r>
            <a:r>
              <a:rPr lang="en-US" altLang="en-US" sz="2000" dirty="0" err="1" smtClean="0"/>
              <a:t>học</a:t>
            </a:r>
            <a:r>
              <a:rPr lang="en-US" altLang="en-US" sz="2000" dirty="0" smtClean="0"/>
              <a:t> </a:t>
            </a:r>
            <a:r>
              <a:rPr lang="en-US" altLang="en-US" sz="2000" dirty="0" err="1" smtClean="0"/>
              <a:t>máy</a:t>
            </a:r>
            <a:r>
              <a:rPr lang="en-US" altLang="en-US" sz="2000" dirty="0" smtClean="0"/>
              <a:t>/</a:t>
            </a:r>
            <a:r>
              <a:rPr lang="en-US" altLang="en-US" sz="2000" dirty="0" err="1" smtClean="0"/>
              <a:t>thống</a:t>
            </a:r>
            <a:r>
              <a:rPr lang="en-US" altLang="en-US" sz="2000" dirty="0" smtClean="0"/>
              <a:t> </a:t>
            </a:r>
            <a:r>
              <a:rPr lang="en-US" altLang="en-US" sz="2000" dirty="0" err="1" smtClean="0"/>
              <a:t>kê</a:t>
            </a:r>
            <a:r>
              <a:rPr lang="en-US" altLang="en-US" sz="2000" dirty="0" smtClean="0"/>
              <a:t> </a:t>
            </a:r>
            <a:r>
              <a:rPr lang="en-US" altLang="en-US" sz="2000" dirty="0" err="1" smtClean="0"/>
              <a:t>nhỏ</a:t>
            </a:r>
            <a:endParaRPr lang="en-US" altLang="en-US" sz="2000" dirty="0" smtClean="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p:cNvSpPr>
            <a:spLocks noGrp="1"/>
          </p:cNvSpPr>
          <p:nvPr>
            <p:ph type="dt" sz="quarter" idx="10"/>
          </p:nvPr>
        </p:nvSpPr>
        <p:spPr>
          <a:xfrm>
            <a:off x="457200" y="6400800"/>
            <a:ext cx="2133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3A8F425-256A-4252-BBD0-7D31877BAF2C}" type="datetime4">
              <a:rPr lang="en-US" altLang="en-US" sz="1000" smtClean="0"/>
              <a:pPr>
                <a:spcBef>
                  <a:spcPct val="0"/>
                </a:spcBef>
                <a:buClrTx/>
                <a:buSzTx/>
                <a:buFontTx/>
                <a:buNone/>
              </a:pPr>
              <a:t>February 3, 2023</a:t>
            </a:fld>
            <a:endParaRPr lang="en-US" altLang="en-US" sz="1000" smtClean="0"/>
          </a:p>
        </p:txBody>
      </p:sp>
      <p:sp>
        <p:nvSpPr>
          <p:cNvPr id="4096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A1E9F74-8635-41EC-A9F1-E7FB40275429}" type="slidenum">
              <a:rPr lang="en-US" altLang="en-US" sz="1000" smtClean="0"/>
              <a:pPr>
                <a:spcBef>
                  <a:spcPct val="0"/>
                </a:spcBef>
                <a:buClrTx/>
                <a:buSzTx/>
                <a:buFontTx/>
                <a:buNone/>
              </a:pPr>
              <a:t>19</a:t>
            </a:fld>
            <a:endParaRPr lang="en-US" altLang="en-US" sz="1000" smtClean="0"/>
          </a:p>
        </p:txBody>
      </p:sp>
      <p:sp>
        <p:nvSpPr>
          <p:cNvPr id="40965" name="Rectangle 2"/>
          <p:cNvSpPr>
            <a:spLocks noGrp="1" noChangeArrowheads="1"/>
          </p:cNvSpPr>
          <p:nvPr>
            <p:ph type="title"/>
          </p:nvPr>
        </p:nvSpPr>
        <p:spPr>
          <a:xfrm>
            <a:off x="1143000" y="0"/>
            <a:ext cx="8001000" cy="619125"/>
          </a:xfrm>
          <a:noFill/>
        </p:spPr>
        <p:txBody>
          <a:bodyPr lIns="92075" tIns="46038" rIns="92075" bIns="46038"/>
          <a:lstStyle/>
          <a:p>
            <a:pPr eaLnBrk="1" hangingPunct="1"/>
            <a:r>
              <a:rPr lang="en-US" altLang="en-US" sz="3200" smtClean="0">
                <a:solidFill>
                  <a:srgbClr val="C00000"/>
                </a:solidFill>
              </a:rPr>
              <a:t>Mô hình quá trình KDD lặp [CCG98]</a:t>
            </a:r>
          </a:p>
        </p:txBody>
      </p:sp>
      <p:sp>
        <p:nvSpPr>
          <p:cNvPr id="9" name="Rectangle 3"/>
          <p:cNvSpPr txBox="1">
            <a:spLocks noChangeArrowheads="1"/>
          </p:cNvSpPr>
          <p:nvPr/>
        </p:nvSpPr>
        <p:spPr bwMode="auto">
          <a:xfrm>
            <a:off x="0" y="4267200"/>
            <a:ext cx="8991600" cy="2057400"/>
          </a:xfrm>
          <a:prstGeom prst="rect">
            <a:avLst/>
          </a:prstGeom>
          <a:noFill/>
          <a:ln w="9525">
            <a:noFill/>
            <a:miter lim="800000"/>
            <a:headEnd/>
            <a:tailEnd/>
          </a:ln>
        </p:spPr>
        <p:txBody>
          <a:bodyPr/>
          <a:lstStyle/>
          <a:p>
            <a:pPr marL="342900" indent="-342900" eaLnBrk="1" hangingPunct="1">
              <a:lnSpc>
                <a:spcPct val="120000"/>
              </a:lnSpc>
              <a:spcBef>
                <a:spcPts val="0"/>
              </a:spcBef>
              <a:buClr>
                <a:schemeClr val="tx2"/>
              </a:buClr>
              <a:buSzPct val="70000"/>
              <a:buFont typeface="Wingdings" panose="05000000000000000000" pitchFamily="2" charset="2"/>
              <a:buChar char="l"/>
              <a:defRPr/>
            </a:pPr>
            <a:r>
              <a:rPr lang="en-US" sz="2400" kern="0">
                <a:solidFill>
                  <a:srgbClr val="D60093"/>
                </a:solidFill>
                <a:latin typeface="+mn-lt"/>
              </a:rPr>
              <a:t>Một mô hình cải tiến quá trình KDD</a:t>
            </a:r>
          </a:p>
          <a:p>
            <a:pPr marL="742950" lvl="1" indent="-285750" algn="just" eaLnBrk="1" hangingPunct="1">
              <a:spcBef>
                <a:spcPts val="0"/>
              </a:spcBef>
              <a:buClr>
                <a:schemeClr val="accent2"/>
              </a:buClr>
              <a:buSzPct val="110000"/>
              <a:buFont typeface="Wingdings" panose="05000000000000000000" pitchFamily="2" charset="2"/>
              <a:buChar char="§"/>
              <a:defRPr/>
            </a:pPr>
            <a:r>
              <a:rPr lang="en-US">
                <a:cs typeface="Arial" pitchFamily="34" charset="0"/>
              </a:rPr>
              <a:t>Định hướng kinh doanh: Xác định 1-3 câu hỏi hoặc mục </a:t>
            </a:r>
            <a:r>
              <a:rPr lang="en-US" smtClean="0">
                <a:cs typeface="Arial" pitchFamily="34" charset="0"/>
              </a:rPr>
              <a:t>tiêu KDD</a:t>
            </a:r>
            <a:endParaRPr lang="en-US" kern="0">
              <a:cs typeface="Arial" pitchFamily="34" charset="0"/>
            </a:endParaRPr>
          </a:p>
          <a:p>
            <a:pPr marL="742950" lvl="1" indent="-285750" algn="just" eaLnBrk="1" hangingPunct="1">
              <a:spcBef>
                <a:spcPts val="0"/>
              </a:spcBef>
              <a:buClr>
                <a:schemeClr val="accent2"/>
              </a:buClr>
              <a:buSzPct val="110000"/>
              <a:buFont typeface="Wingdings" panose="05000000000000000000" pitchFamily="2" charset="2"/>
              <a:buChar char="§"/>
              <a:defRPr/>
            </a:pPr>
            <a:r>
              <a:rPr lang="en-US">
                <a:cs typeface="Arial" pitchFamily="34" charset="0"/>
              </a:rPr>
              <a:t>Kết quả thi hành được: xác định tập kết quả thi hành được dựa trên các mô hình được đánh giá</a:t>
            </a:r>
            <a:endParaRPr lang="en-US" kern="0">
              <a:solidFill>
                <a:srgbClr val="D60093"/>
              </a:solidFill>
              <a:cs typeface="Arial" pitchFamily="34" charset="0"/>
            </a:endParaRPr>
          </a:p>
          <a:p>
            <a:pPr marL="742950" lvl="1" indent="-285750" algn="just" eaLnBrk="1" hangingPunct="1">
              <a:spcBef>
                <a:spcPts val="0"/>
              </a:spcBef>
              <a:buClr>
                <a:schemeClr val="accent2"/>
              </a:buClr>
              <a:buSzPct val="110000"/>
              <a:buFont typeface="Wingdings" panose="05000000000000000000" pitchFamily="2" charset="2"/>
              <a:buChar char="§"/>
              <a:defRPr/>
            </a:pPr>
            <a:r>
              <a:rPr lang="en-US">
                <a:cs typeface="Arial" pitchFamily="34" charset="0"/>
              </a:rPr>
              <a:t>Lặp kiểu vòng đời phát triển phần mềm</a:t>
            </a:r>
          </a:p>
          <a:p>
            <a:pPr marL="742950" lvl="1" indent="-285750" algn="just" eaLnBrk="1" hangingPunct="1">
              <a:spcBef>
                <a:spcPct val="20000"/>
              </a:spcBef>
              <a:buClr>
                <a:schemeClr val="accent2"/>
              </a:buClr>
              <a:buSzPct val="110000"/>
              <a:buFont typeface="Wingdings" panose="05000000000000000000" pitchFamily="2" charset="2"/>
              <a:buChar char="§"/>
              <a:defRPr/>
            </a:pPr>
            <a:r>
              <a:rPr lang="en-US" sz="1600">
                <a:solidFill>
                  <a:srgbClr val="002060"/>
                </a:solidFill>
                <a:latin typeface="Arial" charset="0"/>
              </a:rPr>
              <a:t>[CCG98] Kenneth Collier, Bernard Carey, Ellen Grusy, Curt Marjaniemi, Donald Sautter (1998). A Perspective on Data Mining, </a:t>
            </a:r>
            <a:r>
              <a:rPr lang="en-US" sz="1600" i="1">
                <a:solidFill>
                  <a:srgbClr val="002060"/>
                </a:solidFill>
                <a:latin typeface="Arial" charset="0"/>
              </a:rPr>
              <a:t>Technical Reporrt</a:t>
            </a:r>
            <a:r>
              <a:rPr lang="en-US" sz="1600">
                <a:solidFill>
                  <a:srgbClr val="002060"/>
                </a:solidFill>
                <a:latin typeface="Arial" charset="0"/>
              </a:rPr>
              <a:t>, Northern Arizona University.</a:t>
            </a:r>
            <a:endParaRPr lang="en-US" sz="1600">
              <a:latin typeface="Arial" charset="0"/>
            </a:endParaRPr>
          </a:p>
          <a:p>
            <a:pPr marL="742950" lvl="1" indent="-285750" algn="just" eaLnBrk="1" hangingPunct="1">
              <a:spcBef>
                <a:spcPct val="20000"/>
              </a:spcBef>
              <a:buClr>
                <a:schemeClr val="accent2"/>
              </a:buClr>
              <a:buSzPct val="110000"/>
              <a:buFont typeface="Wingdings" panose="05000000000000000000" pitchFamily="2" charset="2"/>
              <a:buChar char="§"/>
              <a:defRPr/>
            </a:pPr>
            <a:endParaRPr lang="en-US" sz="1600" kern="0">
              <a:latin typeface="+mn-lt"/>
            </a:endParaRPr>
          </a:p>
        </p:txBody>
      </p:sp>
      <p:pic>
        <p:nvPicPr>
          <p:cNvPr id="2" name="Picture 1"/>
          <p:cNvPicPr>
            <a:picLocks noChangeAspect="1"/>
          </p:cNvPicPr>
          <p:nvPr/>
        </p:nvPicPr>
        <p:blipFill>
          <a:blip r:embed="rId2"/>
          <a:stretch>
            <a:fillRect/>
          </a:stretch>
        </p:blipFill>
        <p:spPr>
          <a:xfrm>
            <a:off x="1828800" y="619125"/>
            <a:ext cx="4800600" cy="3724275"/>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pPr eaLnBrk="1" hangingPunct="1"/>
            <a:r>
              <a:rPr lang="en-US" altLang="en-US" smtClean="0"/>
              <a:t>Nội dung</a:t>
            </a:r>
          </a:p>
        </p:txBody>
      </p:sp>
      <p:sp>
        <p:nvSpPr>
          <p:cNvPr id="6147" name="Rectangle 3"/>
          <p:cNvSpPr>
            <a:spLocks noGrp="1" noChangeArrowheads="1"/>
          </p:cNvSpPr>
          <p:nvPr>
            <p:ph type="subTitle" idx="1"/>
          </p:nvPr>
        </p:nvSpPr>
        <p:spPr>
          <a:xfrm>
            <a:off x="304800" y="3049588"/>
            <a:ext cx="6792913" cy="2665412"/>
          </a:xfrm>
        </p:spPr>
        <p:txBody>
          <a:bodyPr/>
          <a:lstStyle/>
          <a:p>
            <a:pPr marL="609600" indent="-609600" eaLnBrk="1" hangingPunct="1">
              <a:lnSpc>
                <a:spcPct val="90000"/>
              </a:lnSpc>
              <a:buFont typeface="Wingdings" panose="05000000000000000000" pitchFamily="2" charset="2"/>
              <a:buAutoNum type="arabicPeriod"/>
            </a:pPr>
            <a:r>
              <a:rPr lang="en-US" altLang="en-US" sz="2000" dirty="0" err="1" smtClean="0"/>
              <a:t>Tại</a:t>
            </a:r>
            <a:r>
              <a:rPr lang="en-US" altLang="en-US" sz="2000" dirty="0" smtClean="0"/>
              <a:t> </a:t>
            </a:r>
            <a:r>
              <a:rPr lang="en-US" altLang="en-US" sz="2000" dirty="0" err="1" smtClean="0"/>
              <a:t>sao</a:t>
            </a:r>
            <a:r>
              <a:rPr lang="en-US" altLang="en-US" sz="2000" dirty="0" smtClean="0"/>
              <a:t> </a:t>
            </a:r>
            <a:r>
              <a:rPr lang="en-US" altLang="en-US" sz="2000" dirty="0" err="1" smtClean="0"/>
              <a:t>khai</a:t>
            </a:r>
            <a:r>
              <a:rPr lang="en-US" altLang="en-US" sz="2000" dirty="0" smtClean="0"/>
              <a:t> </a:t>
            </a:r>
            <a:r>
              <a:rPr lang="en-US" altLang="en-US" sz="2000" dirty="0" err="1" smtClean="0"/>
              <a:t>phá</a:t>
            </a:r>
            <a:r>
              <a:rPr lang="en-US" altLang="en-US" sz="2000" dirty="0" smtClean="0"/>
              <a:t> </a:t>
            </a:r>
            <a:r>
              <a:rPr lang="en-US" altLang="en-US" sz="2000" dirty="0" err="1" smtClean="0"/>
              <a:t>dữ</a:t>
            </a:r>
            <a:r>
              <a:rPr lang="en-US" altLang="en-US" sz="2000" dirty="0" smtClean="0"/>
              <a:t> </a:t>
            </a:r>
            <a:r>
              <a:rPr lang="en-US" altLang="en-US" sz="2000" dirty="0" err="1" smtClean="0"/>
              <a:t>liệu</a:t>
            </a:r>
            <a:r>
              <a:rPr lang="en-US" altLang="en-US" sz="2000" dirty="0" smtClean="0"/>
              <a:t> (KPDL)?</a:t>
            </a:r>
          </a:p>
          <a:p>
            <a:pPr marL="609600" indent="-609600" eaLnBrk="1" hangingPunct="1">
              <a:lnSpc>
                <a:spcPct val="90000"/>
              </a:lnSpc>
              <a:buFont typeface="Wingdings" panose="05000000000000000000" pitchFamily="2" charset="2"/>
              <a:buAutoNum type="arabicPeriod"/>
            </a:pPr>
            <a:r>
              <a:rPr lang="en-US" altLang="en-US" sz="2000" dirty="0" err="1" smtClean="0"/>
              <a:t>Khái</a:t>
            </a:r>
            <a:r>
              <a:rPr lang="en-US" altLang="en-US" sz="2000" dirty="0" smtClean="0"/>
              <a:t> </a:t>
            </a:r>
            <a:r>
              <a:rPr lang="en-US" altLang="en-US" sz="2000" dirty="0" err="1" smtClean="0"/>
              <a:t>niệm</a:t>
            </a:r>
            <a:r>
              <a:rPr lang="en-US" altLang="en-US" sz="2000" dirty="0" smtClean="0"/>
              <a:t> KPDL </a:t>
            </a:r>
            <a:r>
              <a:rPr lang="en-US" altLang="en-US" sz="2000" dirty="0" err="1" smtClean="0"/>
              <a:t>và</a:t>
            </a:r>
            <a:r>
              <a:rPr lang="en-US" altLang="en-US" sz="2000" dirty="0" smtClean="0"/>
              <a:t> </a:t>
            </a:r>
            <a:r>
              <a:rPr lang="en-US" altLang="en-US" sz="2000" dirty="0" err="1" smtClean="0"/>
              <a:t>phát</a:t>
            </a:r>
            <a:r>
              <a:rPr lang="en-US" altLang="en-US" sz="2000" dirty="0" smtClean="0"/>
              <a:t> </a:t>
            </a:r>
            <a:r>
              <a:rPr lang="en-US" altLang="en-US" sz="2000" dirty="0" err="1" smtClean="0"/>
              <a:t>hiện</a:t>
            </a:r>
            <a:r>
              <a:rPr lang="en-US" altLang="en-US" sz="2000" dirty="0" smtClean="0"/>
              <a:t> tri </a:t>
            </a:r>
            <a:r>
              <a:rPr lang="en-US" altLang="en-US" sz="2000" dirty="0" err="1" smtClean="0"/>
              <a:t>thức</a:t>
            </a:r>
            <a:r>
              <a:rPr lang="en-US" altLang="en-US" sz="2000" dirty="0" smtClean="0"/>
              <a:t> </a:t>
            </a:r>
            <a:r>
              <a:rPr lang="en-US" altLang="en-US" sz="2000" dirty="0" err="1" smtClean="0"/>
              <a:t>trong</a:t>
            </a:r>
            <a:r>
              <a:rPr lang="en-US" altLang="en-US" sz="2000" dirty="0" smtClean="0"/>
              <a:t> CSDL</a:t>
            </a:r>
          </a:p>
          <a:p>
            <a:pPr marL="609600" indent="-609600" eaLnBrk="1" hangingPunct="1">
              <a:lnSpc>
                <a:spcPct val="90000"/>
              </a:lnSpc>
              <a:buFont typeface="Wingdings" panose="05000000000000000000" pitchFamily="2" charset="2"/>
              <a:buAutoNum type="arabicPeriod"/>
            </a:pPr>
            <a:r>
              <a:rPr lang="en-US" altLang="en-US" sz="2000" dirty="0" smtClean="0"/>
              <a:t>KPDL </a:t>
            </a:r>
            <a:r>
              <a:rPr lang="en-US" altLang="en-US" sz="2000" dirty="0" err="1" smtClean="0"/>
              <a:t>và</a:t>
            </a:r>
            <a:r>
              <a:rPr lang="en-US" altLang="en-US" sz="2000" dirty="0" smtClean="0"/>
              <a:t> </a:t>
            </a:r>
            <a:r>
              <a:rPr lang="en-US" altLang="en-US" sz="2000" dirty="0" err="1" smtClean="0"/>
              <a:t>xử</a:t>
            </a:r>
            <a:r>
              <a:rPr lang="en-US" altLang="en-US" sz="2000" dirty="0" smtClean="0"/>
              <a:t> </a:t>
            </a:r>
            <a:r>
              <a:rPr lang="en-US" altLang="en-US" sz="2000" dirty="0" err="1" smtClean="0"/>
              <a:t>lý</a:t>
            </a:r>
            <a:r>
              <a:rPr lang="en-US" altLang="en-US" sz="2000" dirty="0" smtClean="0"/>
              <a:t> CSDL </a:t>
            </a:r>
            <a:r>
              <a:rPr lang="en-US" altLang="en-US" sz="2000" dirty="0" err="1" smtClean="0"/>
              <a:t>truyền</a:t>
            </a:r>
            <a:r>
              <a:rPr lang="en-US" altLang="en-US" sz="2000" dirty="0" smtClean="0"/>
              <a:t> </a:t>
            </a:r>
            <a:r>
              <a:rPr lang="en-US" altLang="en-US" sz="2000" dirty="0" err="1" smtClean="0"/>
              <a:t>thống</a:t>
            </a:r>
            <a:endParaRPr lang="en-US" altLang="en-US" sz="2000" dirty="0" smtClean="0"/>
          </a:p>
          <a:p>
            <a:pPr marL="609600" indent="-609600" eaLnBrk="1" hangingPunct="1">
              <a:lnSpc>
                <a:spcPct val="90000"/>
              </a:lnSpc>
              <a:buFont typeface="Wingdings" panose="05000000000000000000" pitchFamily="2" charset="2"/>
              <a:buAutoNum type="arabicPeriod"/>
            </a:pPr>
            <a:r>
              <a:rPr lang="en-US" altLang="en-US" sz="2000" dirty="0" err="1" smtClean="0"/>
              <a:t>Kiểu</a:t>
            </a:r>
            <a:r>
              <a:rPr lang="en-US" altLang="en-US" sz="2000" dirty="0" smtClean="0"/>
              <a:t> </a:t>
            </a:r>
            <a:r>
              <a:rPr lang="en-US" altLang="en-US" sz="2000" dirty="0" err="1" smtClean="0"/>
              <a:t>dữ</a:t>
            </a:r>
            <a:r>
              <a:rPr lang="en-US" altLang="en-US" sz="2000" dirty="0" smtClean="0"/>
              <a:t> </a:t>
            </a:r>
            <a:r>
              <a:rPr lang="en-US" altLang="en-US" sz="2000" dirty="0" err="1" smtClean="0"/>
              <a:t>liệu</a:t>
            </a:r>
            <a:r>
              <a:rPr lang="en-US" altLang="en-US" sz="2000" dirty="0" smtClean="0"/>
              <a:t> </a:t>
            </a:r>
            <a:r>
              <a:rPr lang="en-US" altLang="en-US" sz="2000" dirty="0" err="1" smtClean="0"/>
              <a:t>trong</a:t>
            </a:r>
            <a:r>
              <a:rPr lang="en-US" altLang="en-US" sz="2000" dirty="0" smtClean="0"/>
              <a:t> KPDL</a:t>
            </a:r>
          </a:p>
          <a:p>
            <a:pPr marL="609600" indent="-609600" eaLnBrk="1" hangingPunct="1">
              <a:lnSpc>
                <a:spcPct val="90000"/>
              </a:lnSpc>
              <a:buFont typeface="Wingdings" panose="05000000000000000000" pitchFamily="2" charset="2"/>
              <a:buAutoNum type="arabicPeriod"/>
            </a:pPr>
            <a:r>
              <a:rPr lang="en-US" altLang="en-US" sz="2000" dirty="0" err="1" smtClean="0"/>
              <a:t>Kiểu</a:t>
            </a:r>
            <a:r>
              <a:rPr lang="en-US" altLang="en-US" sz="2000" dirty="0" smtClean="0"/>
              <a:t> </a:t>
            </a:r>
            <a:r>
              <a:rPr lang="en-US" altLang="en-US" sz="2000" dirty="0" err="1" smtClean="0"/>
              <a:t>mẫu</a:t>
            </a:r>
            <a:r>
              <a:rPr lang="en-US" altLang="en-US" sz="2000" dirty="0" smtClean="0"/>
              <a:t> </a:t>
            </a:r>
            <a:r>
              <a:rPr lang="en-US" altLang="en-US" sz="2000" dirty="0" err="1" smtClean="0"/>
              <a:t>được</a:t>
            </a:r>
            <a:r>
              <a:rPr lang="en-US" altLang="en-US" sz="2000" dirty="0" smtClean="0"/>
              <a:t> </a:t>
            </a:r>
            <a:r>
              <a:rPr lang="en-US" altLang="en-US" sz="2000" dirty="0" err="1" smtClean="0"/>
              <a:t>khai</a:t>
            </a:r>
            <a:r>
              <a:rPr lang="en-US" altLang="en-US" sz="2000" dirty="0" smtClean="0"/>
              <a:t> </a:t>
            </a:r>
            <a:r>
              <a:rPr lang="en-US" altLang="en-US" sz="2000" dirty="0" err="1" smtClean="0"/>
              <a:t>phá</a:t>
            </a:r>
            <a:endParaRPr lang="en-US" altLang="en-US" sz="2000" dirty="0" smtClean="0"/>
          </a:p>
          <a:p>
            <a:pPr marL="609600" indent="-609600" eaLnBrk="1" hangingPunct="1">
              <a:lnSpc>
                <a:spcPct val="90000"/>
              </a:lnSpc>
              <a:buFont typeface="Wingdings" panose="05000000000000000000" pitchFamily="2" charset="2"/>
              <a:buAutoNum type="arabicPeriod"/>
            </a:pPr>
            <a:r>
              <a:rPr lang="en-US" altLang="en-US" sz="2000" dirty="0" err="1" smtClean="0"/>
              <a:t>Công</a:t>
            </a:r>
            <a:r>
              <a:rPr lang="en-US" altLang="en-US" sz="2000" dirty="0" smtClean="0"/>
              <a:t> </a:t>
            </a:r>
            <a:r>
              <a:rPr lang="en-US" altLang="en-US" sz="2000" dirty="0" err="1" smtClean="0"/>
              <a:t>nghệ</a:t>
            </a:r>
            <a:r>
              <a:rPr lang="en-US" altLang="en-US" sz="2000" dirty="0" smtClean="0"/>
              <a:t> KPDL </a:t>
            </a:r>
            <a:r>
              <a:rPr lang="en-US" altLang="en-US" sz="2000" dirty="0" err="1" smtClean="0"/>
              <a:t>điển</a:t>
            </a:r>
            <a:r>
              <a:rPr lang="en-US" altLang="en-US" sz="2000" dirty="0" smtClean="0"/>
              <a:t> </a:t>
            </a:r>
            <a:r>
              <a:rPr lang="en-US" altLang="en-US" sz="2000" dirty="0" err="1" smtClean="0"/>
              <a:t>hình</a:t>
            </a:r>
            <a:endParaRPr lang="en-US" altLang="en-US" sz="2000" dirty="0" smtClean="0"/>
          </a:p>
          <a:p>
            <a:pPr marL="609600" indent="-609600" eaLnBrk="1" hangingPunct="1">
              <a:lnSpc>
                <a:spcPct val="90000"/>
              </a:lnSpc>
              <a:buFont typeface="Wingdings" panose="05000000000000000000" pitchFamily="2" charset="2"/>
              <a:buAutoNum type="arabicPeriod"/>
            </a:pPr>
            <a:r>
              <a:rPr lang="en-US" altLang="en-US" sz="2000" dirty="0" err="1" smtClean="0"/>
              <a:t>Một</a:t>
            </a:r>
            <a:r>
              <a:rPr lang="en-US" altLang="en-US" sz="2000" dirty="0" smtClean="0"/>
              <a:t> </a:t>
            </a:r>
            <a:r>
              <a:rPr lang="en-US" altLang="en-US" sz="2000" dirty="0" err="1" smtClean="0"/>
              <a:t>số</a:t>
            </a:r>
            <a:r>
              <a:rPr lang="en-US" altLang="en-US" sz="2000" dirty="0" smtClean="0"/>
              <a:t> </a:t>
            </a:r>
            <a:r>
              <a:rPr lang="en-US" altLang="en-US" sz="2000" dirty="0" err="1" smtClean="0"/>
              <a:t>ứng</a:t>
            </a:r>
            <a:r>
              <a:rPr lang="en-US" altLang="en-US" sz="2000" dirty="0" smtClean="0"/>
              <a:t> </a:t>
            </a:r>
            <a:r>
              <a:rPr lang="en-US" altLang="en-US" sz="2000" dirty="0" err="1" smtClean="0"/>
              <a:t>dụng</a:t>
            </a:r>
            <a:r>
              <a:rPr lang="en-US" altLang="en-US" sz="2000" dirty="0" smtClean="0"/>
              <a:t> </a:t>
            </a:r>
            <a:r>
              <a:rPr lang="en-US" altLang="en-US" sz="2000" dirty="0" err="1" smtClean="0"/>
              <a:t>điển</a:t>
            </a:r>
            <a:r>
              <a:rPr lang="en-US" altLang="en-US" sz="2000" dirty="0" smtClean="0"/>
              <a:t> </a:t>
            </a:r>
            <a:r>
              <a:rPr lang="en-US" altLang="en-US" sz="2000" dirty="0" err="1" smtClean="0"/>
              <a:t>hình</a:t>
            </a:r>
            <a:endParaRPr lang="en-US" altLang="en-US" sz="2000" dirty="0" smtClean="0"/>
          </a:p>
          <a:p>
            <a:pPr marL="609600" indent="-609600" eaLnBrk="1" hangingPunct="1">
              <a:lnSpc>
                <a:spcPct val="90000"/>
              </a:lnSpc>
              <a:buFont typeface="Wingdings" panose="05000000000000000000" pitchFamily="2" charset="2"/>
              <a:buAutoNum type="arabicPeriod"/>
            </a:pPr>
            <a:r>
              <a:rPr lang="en-US" altLang="en-US" sz="2000" dirty="0" err="1" smtClean="0"/>
              <a:t>Các</a:t>
            </a:r>
            <a:r>
              <a:rPr lang="en-US" altLang="en-US" sz="2000" dirty="0" smtClean="0"/>
              <a:t> </a:t>
            </a:r>
            <a:r>
              <a:rPr lang="en-US" altLang="en-US" sz="2000" dirty="0" err="1" smtClean="0"/>
              <a:t>vấn</a:t>
            </a:r>
            <a:r>
              <a:rPr lang="en-US" altLang="en-US" sz="2000" dirty="0" smtClean="0"/>
              <a:t> </a:t>
            </a:r>
            <a:r>
              <a:rPr lang="en-US" altLang="en-US" sz="2000" dirty="0" err="1" smtClean="0"/>
              <a:t>đề</a:t>
            </a:r>
            <a:r>
              <a:rPr lang="en-US" altLang="en-US" sz="2000" dirty="0" smtClean="0"/>
              <a:t> </a:t>
            </a:r>
            <a:r>
              <a:rPr lang="en-US" altLang="en-US" sz="2000" dirty="0" err="1" smtClean="0"/>
              <a:t>chính</a:t>
            </a:r>
            <a:r>
              <a:rPr lang="en-US" altLang="en-US" sz="2000" dirty="0" smtClean="0"/>
              <a:t> </a:t>
            </a:r>
            <a:r>
              <a:rPr lang="en-US" altLang="en-US" sz="2000" dirty="0" err="1" smtClean="0"/>
              <a:t>trong</a:t>
            </a:r>
            <a:r>
              <a:rPr lang="en-US" altLang="en-US" sz="2000" dirty="0" smtClean="0"/>
              <a:t> KPDL</a:t>
            </a:r>
          </a:p>
        </p:txBody>
      </p:sp>
      <p:sp>
        <p:nvSpPr>
          <p:cNvPr id="61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2B623D2-461E-44E1-A386-069D92F23743}" type="slidenum">
              <a:rPr lang="en-US" altLang="en-US" sz="1000" smtClean="0"/>
              <a:pPr>
                <a:spcBef>
                  <a:spcPct val="0"/>
                </a:spcBef>
                <a:buClrTx/>
                <a:buSzTx/>
                <a:buFontTx/>
                <a:buNone/>
              </a:pPr>
              <a:t>2</a:t>
            </a:fld>
            <a:endParaRPr lang="en-US" altLang="en-US" sz="1000" dirty="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p:cNvSpPr>
            <a:spLocks noGrp="1"/>
          </p:cNvSpPr>
          <p:nvPr>
            <p:ph type="dt" sz="quarter" idx="10"/>
          </p:nvPr>
        </p:nvSpPr>
        <p:spPr>
          <a:xfrm>
            <a:off x="457200" y="6400800"/>
            <a:ext cx="2133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69F2F26-2028-4091-BB8F-E67C9C6FB56D}" type="datetime4">
              <a:rPr lang="en-US" altLang="en-US" sz="1000" smtClean="0"/>
              <a:pPr>
                <a:spcBef>
                  <a:spcPct val="0"/>
                </a:spcBef>
                <a:buClrTx/>
                <a:buSzTx/>
                <a:buFontTx/>
                <a:buNone/>
              </a:pPr>
              <a:t>February 3, 2023</a:t>
            </a:fld>
            <a:endParaRPr lang="en-US" altLang="en-US" sz="1000" smtClean="0"/>
          </a:p>
        </p:txBody>
      </p:sp>
      <p:sp>
        <p:nvSpPr>
          <p:cNvPr id="41987" name="Slide Number Placeholder 5"/>
          <p:cNvSpPr>
            <a:spLocks noGrp="1"/>
          </p:cNvSpPr>
          <p:nvPr>
            <p:ph type="sldNum" sz="quarter" idx="12"/>
          </p:nvPr>
        </p:nvSpPr>
        <p:spPr>
          <a:xfrm>
            <a:off x="6553200" y="6400800"/>
            <a:ext cx="2133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9FBABB8-871F-42B2-BAF6-29A788FC9CE4}" type="slidenum">
              <a:rPr lang="en-US" altLang="en-US" sz="1000" smtClean="0"/>
              <a:pPr>
                <a:spcBef>
                  <a:spcPct val="0"/>
                </a:spcBef>
                <a:buClrTx/>
                <a:buSzTx/>
                <a:buFontTx/>
                <a:buNone/>
              </a:pPr>
              <a:t>20</a:t>
            </a:fld>
            <a:endParaRPr lang="en-US" altLang="en-US" sz="1000" smtClean="0"/>
          </a:p>
        </p:txBody>
      </p:sp>
      <p:sp>
        <p:nvSpPr>
          <p:cNvPr id="41990" name="Rectangle 2"/>
          <p:cNvSpPr>
            <a:spLocks noGrp="1" noChangeArrowheads="1"/>
          </p:cNvSpPr>
          <p:nvPr>
            <p:ph type="title"/>
          </p:nvPr>
        </p:nvSpPr>
        <p:spPr>
          <a:xfrm>
            <a:off x="1143000" y="0"/>
            <a:ext cx="8001000" cy="619125"/>
          </a:xfrm>
          <a:noFill/>
        </p:spPr>
        <p:txBody>
          <a:bodyPr lIns="92075" tIns="46038" rIns="92075" bIns="46038"/>
          <a:lstStyle/>
          <a:p>
            <a:pPr eaLnBrk="1" hangingPunct="1"/>
            <a:r>
              <a:rPr lang="en-US" altLang="en-US" sz="3200" smtClean="0">
                <a:solidFill>
                  <a:srgbClr val="C00000"/>
                </a:solidFill>
              </a:rPr>
              <a:t>Mô hình CRISP-DM 2000</a:t>
            </a:r>
          </a:p>
        </p:txBody>
      </p:sp>
      <p:sp>
        <p:nvSpPr>
          <p:cNvPr id="8" name="Rectangle 3"/>
          <p:cNvSpPr txBox="1">
            <a:spLocks noChangeArrowheads="1"/>
          </p:cNvSpPr>
          <p:nvPr/>
        </p:nvSpPr>
        <p:spPr bwMode="auto">
          <a:xfrm>
            <a:off x="0" y="4572000"/>
            <a:ext cx="8991600" cy="2057400"/>
          </a:xfrm>
          <a:prstGeom prst="rect">
            <a:avLst/>
          </a:prstGeom>
          <a:noFill/>
          <a:ln w="9525">
            <a:noFill/>
            <a:miter lim="800000"/>
            <a:headEnd/>
            <a:tailEnd/>
          </a:ln>
        </p:spPr>
        <p:txBody>
          <a:bodyPr/>
          <a:lstStyle/>
          <a:p>
            <a:pPr marL="342900" indent="-342900" eaLnBrk="1" hangingPunct="1">
              <a:lnSpc>
                <a:spcPct val="120000"/>
              </a:lnSpc>
              <a:spcBef>
                <a:spcPts val="0"/>
              </a:spcBef>
              <a:buClr>
                <a:schemeClr val="tx2"/>
              </a:buClr>
              <a:buSzPct val="70000"/>
              <a:buFont typeface="Wingdings" panose="05000000000000000000" pitchFamily="2" charset="2"/>
              <a:buChar char="l"/>
              <a:defRPr/>
            </a:pPr>
            <a:r>
              <a:rPr lang="en-US" sz="2400" kern="0" dirty="0" err="1">
                <a:solidFill>
                  <a:srgbClr val="D60093"/>
                </a:solidFill>
                <a:latin typeface="+mn-lt"/>
              </a:rPr>
              <a:t>Quy</a:t>
            </a:r>
            <a:r>
              <a:rPr lang="en-US" sz="2400" kern="0" dirty="0">
                <a:solidFill>
                  <a:srgbClr val="D60093"/>
                </a:solidFill>
                <a:latin typeface="+mn-lt"/>
              </a:rPr>
              <a:t> </a:t>
            </a:r>
            <a:r>
              <a:rPr lang="en-US" sz="2400" kern="0" dirty="0" err="1">
                <a:solidFill>
                  <a:srgbClr val="D60093"/>
                </a:solidFill>
                <a:latin typeface="+mn-lt"/>
              </a:rPr>
              <a:t>trình</a:t>
            </a:r>
            <a:r>
              <a:rPr lang="en-US" sz="2400" kern="0" dirty="0">
                <a:solidFill>
                  <a:srgbClr val="D60093"/>
                </a:solidFill>
                <a:latin typeface="+mn-lt"/>
              </a:rPr>
              <a:t> </a:t>
            </a:r>
            <a:r>
              <a:rPr lang="en-US" sz="2400" kern="0" dirty="0" err="1">
                <a:solidFill>
                  <a:srgbClr val="D60093"/>
                </a:solidFill>
                <a:latin typeface="+mn-lt"/>
              </a:rPr>
              <a:t>chuẩn</a:t>
            </a:r>
            <a:r>
              <a:rPr lang="en-US" sz="2400" kern="0" dirty="0">
                <a:solidFill>
                  <a:srgbClr val="D60093"/>
                </a:solidFill>
                <a:latin typeface="+mn-lt"/>
              </a:rPr>
              <a:t> </a:t>
            </a:r>
            <a:r>
              <a:rPr lang="en-US" sz="2400" kern="0" dirty="0" err="1">
                <a:solidFill>
                  <a:srgbClr val="D60093"/>
                </a:solidFill>
                <a:latin typeface="+mn-lt"/>
              </a:rPr>
              <a:t>tham</a:t>
            </a:r>
            <a:r>
              <a:rPr lang="en-US" sz="2400" kern="0" dirty="0">
                <a:solidFill>
                  <a:srgbClr val="D60093"/>
                </a:solidFill>
                <a:latin typeface="+mn-lt"/>
              </a:rPr>
              <a:t> </a:t>
            </a:r>
            <a:r>
              <a:rPr lang="en-US" sz="2400" kern="0" dirty="0" err="1">
                <a:solidFill>
                  <a:srgbClr val="D60093"/>
                </a:solidFill>
                <a:latin typeface="+mn-lt"/>
              </a:rPr>
              <a:t>chiếu</a:t>
            </a:r>
            <a:r>
              <a:rPr lang="en-US" sz="2400" kern="0" dirty="0">
                <a:solidFill>
                  <a:srgbClr val="D60093"/>
                </a:solidFill>
                <a:latin typeface="+mn-lt"/>
              </a:rPr>
              <a:t> </a:t>
            </a:r>
            <a:r>
              <a:rPr lang="en-US" sz="2400" kern="0" dirty="0" err="1">
                <a:solidFill>
                  <a:srgbClr val="D60093"/>
                </a:solidFill>
                <a:latin typeface="+mn-lt"/>
              </a:rPr>
              <a:t>công</a:t>
            </a:r>
            <a:r>
              <a:rPr lang="en-US" sz="2400" kern="0" dirty="0">
                <a:solidFill>
                  <a:srgbClr val="D60093"/>
                </a:solidFill>
                <a:latin typeface="+mn-lt"/>
              </a:rPr>
              <a:t> </a:t>
            </a:r>
            <a:r>
              <a:rPr lang="en-US" sz="2400" kern="0" dirty="0" err="1">
                <a:solidFill>
                  <a:srgbClr val="D60093"/>
                </a:solidFill>
                <a:latin typeface="+mn-lt"/>
              </a:rPr>
              <a:t>nghiệp</a:t>
            </a:r>
            <a:r>
              <a:rPr lang="en-US" sz="2400" kern="0" dirty="0">
                <a:solidFill>
                  <a:srgbClr val="D60093"/>
                </a:solidFill>
                <a:latin typeface="Arial" charset="0"/>
              </a:rPr>
              <a:t> KPDL</a:t>
            </a:r>
            <a:endParaRPr lang="en-US" sz="2400" kern="0" dirty="0">
              <a:solidFill>
                <a:srgbClr val="D60093"/>
              </a:solidFill>
              <a:latin typeface="+mn-lt"/>
            </a:endParaRPr>
          </a:p>
          <a:p>
            <a:pPr marL="742950" lvl="1" indent="-285750" algn="just" eaLnBrk="1" hangingPunct="1">
              <a:spcBef>
                <a:spcPts val="0"/>
              </a:spcBef>
              <a:buClr>
                <a:schemeClr val="accent2"/>
              </a:buClr>
              <a:buSzPct val="110000"/>
              <a:buFont typeface="Wingdings" panose="05000000000000000000" pitchFamily="2" charset="2"/>
              <a:buChar char="§"/>
              <a:defRPr/>
            </a:pPr>
            <a:r>
              <a:rPr lang="en-US" dirty="0" err="1">
                <a:latin typeface="Arial" charset="0"/>
              </a:rPr>
              <a:t>Các</a:t>
            </a:r>
            <a:r>
              <a:rPr lang="en-US" dirty="0">
                <a:latin typeface="Arial" charset="0"/>
              </a:rPr>
              <a:t> </a:t>
            </a:r>
            <a:r>
              <a:rPr lang="en-US" dirty="0" err="1">
                <a:latin typeface="Arial" charset="0"/>
              </a:rPr>
              <a:t>pha</a:t>
            </a:r>
            <a:r>
              <a:rPr lang="en-US" dirty="0">
                <a:latin typeface="Arial" charset="0"/>
              </a:rPr>
              <a:t> </a:t>
            </a:r>
            <a:r>
              <a:rPr lang="en-US" dirty="0" err="1">
                <a:latin typeface="Arial" charset="0"/>
              </a:rPr>
              <a:t>trong</a:t>
            </a:r>
            <a:r>
              <a:rPr lang="en-US" dirty="0">
                <a:latin typeface="Arial" charset="0"/>
              </a:rPr>
              <a:t> </a:t>
            </a:r>
            <a:r>
              <a:rPr lang="en-US" dirty="0" err="1">
                <a:latin typeface="Arial" charset="0"/>
              </a:rPr>
              <a:t>mô</a:t>
            </a:r>
            <a:r>
              <a:rPr lang="en-US" dirty="0">
                <a:latin typeface="Arial" charset="0"/>
              </a:rPr>
              <a:t> </a:t>
            </a:r>
            <a:r>
              <a:rPr lang="en-US" dirty="0" err="1">
                <a:latin typeface="Arial" charset="0"/>
              </a:rPr>
              <a:t>hình</a:t>
            </a:r>
            <a:r>
              <a:rPr lang="en-US" dirty="0">
                <a:latin typeface="Arial" charset="0"/>
              </a:rPr>
              <a:t> </a:t>
            </a:r>
            <a:r>
              <a:rPr lang="en-US" dirty="0" err="1">
                <a:latin typeface="Arial" charset="0"/>
              </a:rPr>
              <a:t>quy</a:t>
            </a:r>
            <a:r>
              <a:rPr lang="en-US" dirty="0">
                <a:latin typeface="Arial" charset="0"/>
              </a:rPr>
              <a:t> </a:t>
            </a:r>
            <a:r>
              <a:rPr lang="en-US" dirty="0" err="1">
                <a:latin typeface="Arial" charset="0"/>
              </a:rPr>
              <a:t>trình</a:t>
            </a:r>
            <a:r>
              <a:rPr lang="en-US" dirty="0">
                <a:latin typeface="Arial" charset="0"/>
              </a:rPr>
              <a:t> CRISP-DM (Cross-Industry Standard Process for Data Mining). </a:t>
            </a:r>
            <a:r>
              <a:rPr lang="en-US" kern="0" dirty="0">
                <a:cs typeface="Arial" pitchFamily="34" charset="0"/>
              </a:rPr>
              <a:t>“</a:t>
            </a:r>
            <a:r>
              <a:rPr lang="en-US" kern="0" dirty="0" err="1">
                <a:cs typeface="Arial" pitchFamily="34" charset="0"/>
              </a:rPr>
              <a:t>Hiểu</a:t>
            </a:r>
            <a:r>
              <a:rPr lang="en-US" kern="0" dirty="0">
                <a:cs typeface="Arial" pitchFamily="34" charset="0"/>
              </a:rPr>
              <a:t> </a:t>
            </a:r>
            <a:r>
              <a:rPr lang="en-US" kern="0" dirty="0" err="1">
                <a:cs typeface="Arial" pitchFamily="34" charset="0"/>
              </a:rPr>
              <a:t>kinh</a:t>
            </a:r>
            <a:r>
              <a:rPr lang="en-US" kern="0" dirty="0">
                <a:cs typeface="Arial" pitchFamily="34" charset="0"/>
              </a:rPr>
              <a:t> </a:t>
            </a:r>
            <a:r>
              <a:rPr lang="en-US" kern="0" dirty="0" err="1">
                <a:cs typeface="Arial" pitchFamily="34" charset="0"/>
              </a:rPr>
              <a:t>doanh</a:t>
            </a:r>
            <a:r>
              <a:rPr lang="en-US" kern="0" dirty="0">
                <a:cs typeface="Arial" pitchFamily="34" charset="0"/>
              </a:rPr>
              <a:t>”: </a:t>
            </a:r>
            <a:r>
              <a:rPr lang="en-US" kern="0" dirty="0" err="1">
                <a:cs typeface="Arial" pitchFamily="34" charset="0"/>
              </a:rPr>
              <a:t>hiểu</a:t>
            </a:r>
            <a:r>
              <a:rPr lang="en-US" kern="0" dirty="0">
                <a:cs typeface="Arial" pitchFamily="34" charset="0"/>
              </a:rPr>
              <a:t> </a:t>
            </a:r>
            <a:r>
              <a:rPr lang="en-US" kern="0" dirty="0" err="1">
                <a:cs typeface="Arial" pitchFamily="34" charset="0"/>
              </a:rPr>
              <a:t>bài</a:t>
            </a:r>
            <a:r>
              <a:rPr lang="en-US" kern="0" dirty="0">
                <a:cs typeface="Arial" pitchFamily="34" charset="0"/>
              </a:rPr>
              <a:t> </a:t>
            </a:r>
            <a:r>
              <a:rPr lang="en-US" kern="0" dirty="0" err="1">
                <a:cs typeface="Arial" pitchFamily="34" charset="0"/>
              </a:rPr>
              <a:t>toán</a:t>
            </a:r>
            <a:r>
              <a:rPr lang="en-US" kern="0" dirty="0">
                <a:cs typeface="Arial" pitchFamily="34" charset="0"/>
              </a:rPr>
              <a:t> </a:t>
            </a:r>
            <a:r>
              <a:rPr lang="en-US" kern="0" dirty="0" err="1">
                <a:cs typeface="Arial" pitchFamily="34" charset="0"/>
              </a:rPr>
              <a:t>và</a:t>
            </a:r>
            <a:r>
              <a:rPr lang="en-US" kern="0" dirty="0">
                <a:cs typeface="Arial" pitchFamily="34" charset="0"/>
              </a:rPr>
              <a:t> </a:t>
            </a:r>
            <a:r>
              <a:rPr lang="en-US" kern="0" dirty="0" err="1">
                <a:cs typeface="Arial" pitchFamily="34" charset="0"/>
              </a:rPr>
              <a:t>đánh</a:t>
            </a:r>
            <a:r>
              <a:rPr lang="en-US" kern="0" dirty="0">
                <a:cs typeface="Arial" pitchFamily="34" charset="0"/>
              </a:rPr>
              <a:t> </a:t>
            </a:r>
            <a:r>
              <a:rPr lang="en-US" kern="0" dirty="0" err="1">
                <a:cs typeface="Arial" pitchFamily="34" charset="0"/>
              </a:rPr>
              <a:t>giá</a:t>
            </a:r>
            <a:endParaRPr lang="en-US" kern="0" dirty="0">
              <a:cs typeface="Arial" pitchFamily="34" charset="0"/>
            </a:endParaRPr>
          </a:p>
          <a:p>
            <a:pPr marL="742950" lvl="1" indent="-285750" algn="just" eaLnBrk="1" hangingPunct="1">
              <a:spcBef>
                <a:spcPts val="0"/>
              </a:spcBef>
              <a:buClr>
                <a:schemeClr val="accent2"/>
              </a:buClr>
              <a:buSzPct val="110000"/>
              <a:buFont typeface="Wingdings" panose="05000000000000000000" pitchFamily="2" charset="2"/>
              <a:buChar char="§"/>
              <a:defRPr/>
            </a:pPr>
            <a:r>
              <a:rPr lang="en-US" smtClean="0">
                <a:latin typeface="Arial" charset="0"/>
              </a:rPr>
              <a:t>CRISP-DM </a:t>
            </a:r>
            <a:r>
              <a:rPr lang="en-US" dirty="0">
                <a:latin typeface="Arial" charset="0"/>
              </a:rPr>
              <a:t>2.0 SIG WORKSHOP, LONDON, 18/01/2007</a:t>
            </a:r>
            <a:endParaRPr lang="en-US" dirty="0">
              <a:cs typeface="Arial" pitchFamily="34" charset="0"/>
            </a:endParaRPr>
          </a:p>
          <a:p>
            <a:pPr marL="742950" lvl="1" indent="-285750" algn="just" eaLnBrk="1" hangingPunct="1">
              <a:spcBef>
                <a:spcPct val="20000"/>
              </a:spcBef>
              <a:buClr>
                <a:schemeClr val="accent2"/>
              </a:buClr>
              <a:buSzPct val="110000"/>
              <a:buFont typeface="Wingdings" panose="05000000000000000000" pitchFamily="2" charset="2"/>
              <a:buChar char="§"/>
              <a:defRPr/>
            </a:pPr>
            <a:r>
              <a:rPr lang="en-US" sz="1600" dirty="0" err="1">
                <a:latin typeface="Arial" charset="0"/>
              </a:rPr>
              <a:t>Nguồn</a:t>
            </a:r>
            <a:r>
              <a:rPr lang="en-US" sz="1600" dirty="0">
                <a:latin typeface="Arial" charset="0"/>
              </a:rPr>
              <a:t>: </a:t>
            </a:r>
            <a:r>
              <a:rPr lang="en-US" sz="1600" dirty="0">
                <a:hlinkClick r:id="rId2"/>
              </a:rPr>
              <a:t>http://crisp-dm.eu/</a:t>
            </a:r>
            <a:r>
              <a:rPr lang="en-US" sz="1600" dirty="0" smtClean="0">
                <a:latin typeface="Arial" charset="0"/>
              </a:rPr>
              <a:t> </a:t>
            </a:r>
            <a:r>
              <a:rPr lang="en-US" sz="1600" dirty="0">
                <a:latin typeface="Arial" charset="0"/>
              </a:rPr>
              <a:t>(13/02/2011)</a:t>
            </a:r>
          </a:p>
          <a:p>
            <a:pPr marL="742950" lvl="1" indent="-285750" algn="just" eaLnBrk="1" hangingPunct="1">
              <a:spcBef>
                <a:spcPct val="20000"/>
              </a:spcBef>
              <a:buClr>
                <a:schemeClr val="accent2"/>
              </a:buClr>
              <a:buSzPct val="110000"/>
              <a:buFont typeface="Wingdings" panose="05000000000000000000" pitchFamily="2" charset="2"/>
              <a:buChar char="§"/>
              <a:defRPr/>
            </a:pPr>
            <a:endParaRPr lang="en-US" sz="1600" kern="0" dirty="0">
              <a:latin typeface="+mn-lt"/>
            </a:endParaRPr>
          </a:p>
        </p:txBody>
      </p:sp>
      <p:pic>
        <p:nvPicPr>
          <p:cNvPr id="3" name="Picture 2"/>
          <p:cNvPicPr>
            <a:picLocks noChangeAspect="1"/>
          </p:cNvPicPr>
          <p:nvPr/>
        </p:nvPicPr>
        <p:blipFill>
          <a:blip r:embed="rId3"/>
          <a:stretch>
            <a:fillRect/>
          </a:stretch>
        </p:blipFill>
        <p:spPr>
          <a:xfrm>
            <a:off x="1266381" y="609601"/>
            <a:ext cx="5927317" cy="3962400"/>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p:cNvSpPr>
          <p:nvPr>
            <p:ph type="dt" sz="quarter" idx="10"/>
          </p:nvPr>
        </p:nvSpPr>
        <p:spPr>
          <a:xfrm>
            <a:off x="381000" y="6477000"/>
            <a:ext cx="21336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07D714A-F9A8-4265-B6E4-BCB0A9AD93BB}" type="datetime4">
              <a:rPr lang="en-US" altLang="en-US" sz="1000" smtClean="0"/>
              <a:pPr>
                <a:spcBef>
                  <a:spcPct val="0"/>
                </a:spcBef>
                <a:buClrTx/>
                <a:buSzTx/>
                <a:buFontTx/>
                <a:buNone/>
              </a:pPr>
              <a:t>February 3, 2023</a:t>
            </a:fld>
            <a:endParaRPr lang="en-US" altLang="en-US" sz="1000" smtClean="0"/>
          </a:p>
        </p:txBody>
      </p:sp>
      <p:sp>
        <p:nvSpPr>
          <p:cNvPr id="45059" name="Slide Number Placeholder 5"/>
          <p:cNvSpPr>
            <a:spLocks noGrp="1"/>
          </p:cNvSpPr>
          <p:nvPr>
            <p:ph type="sldNum" sz="quarter" idx="12"/>
          </p:nvPr>
        </p:nvSpPr>
        <p:spPr>
          <a:xfrm>
            <a:off x="6553200" y="6400800"/>
            <a:ext cx="2133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C896F7A-CAFC-41F5-AB57-4A1B4EF2A57B}" type="slidenum">
              <a:rPr lang="en-US" altLang="en-US" sz="1000" smtClean="0"/>
              <a:pPr>
                <a:spcBef>
                  <a:spcPct val="0"/>
                </a:spcBef>
                <a:buClrTx/>
                <a:buSzTx/>
                <a:buFontTx/>
                <a:buNone/>
              </a:pPr>
              <a:t>21</a:t>
            </a:fld>
            <a:endParaRPr lang="en-US" altLang="en-US" sz="1000" smtClean="0"/>
          </a:p>
        </p:txBody>
      </p:sp>
      <p:sp>
        <p:nvSpPr>
          <p:cNvPr id="45060" name="Rectangle 2"/>
          <p:cNvSpPr>
            <a:spLocks noGrp="1" noChangeArrowheads="1"/>
          </p:cNvSpPr>
          <p:nvPr>
            <p:ph type="title"/>
          </p:nvPr>
        </p:nvSpPr>
        <p:spPr>
          <a:xfrm>
            <a:off x="3200400" y="0"/>
            <a:ext cx="4800600" cy="619125"/>
          </a:xfrm>
          <a:noFill/>
        </p:spPr>
        <p:txBody>
          <a:bodyPr lIns="92075" tIns="46038" rIns="92075" bIns="46038"/>
          <a:lstStyle/>
          <a:p>
            <a:pPr eaLnBrk="1" hangingPunct="1"/>
            <a:r>
              <a:rPr lang="en-US" altLang="en-US" sz="3200" smtClean="0">
                <a:solidFill>
                  <a:srgbClr val="C00000"/>
                </a:solidFill>
              </a:rPr>
              <a:t>Khoa học dữ liệu</a:t>
            </a:r>
          </a:p>
        </p:txBody>
      </p:sp>
      <p:pic>
        <p:nvPicPr>
          <p:cNvPr id="45061" name="Picture 5" descr="http://www.cursor.tue.nl/uploads/pics/datasciencecen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85800"/>
            <a:ext cx="38100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5" descr="http://static.tue.nl/typo3temp/pics/2546c3e68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704850"/>
            <a:ext cx="4114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Rectangle 3"/>
          <p:cNvSpPr txBox="1">
            <a:spLocks noChangeArrowheads="1"/>
          </p:cNvSpPr>
          <p:nvPr/>
        </p:nvSpPr>
        <p:spPr bwMode="auto">
          <a:xfrm>
            <a:off x="457200" y="3733800"/>
            <a:ext cx="7924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2286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639763" indent="-22860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buClr>
                <a:schemeClr val="accent1"/>
              </a:buClr>
              <a:buSzTx/>
              <a:buFont typeface="Arial" panose="020B0604020202020204" pitchFamily="34" charset="0"/>
              <a:buChar char="•"/>
            </a:pPr>
            <a:r>
              <a:rPr lang="en-US" altLang="en-US" sz="2400" dirty="0" smtClean="0">
                <a:latin typeface="Calibri" panose="020F0502020204030204" pitchFamily="34" charset="0"/>
              </a:rPr>
              <a:t>“Data </a:t>
            </a:r>
            <a:r>
              <a:rPr lang="en-US" altLang="en-US" sz="2400" dirty="0">
                <a:latin typeface="Calibri" panose="020F0502020204030204" pitchFamily="34" charset="0"/>
              </a:rPr>
              <a:t>science is an emerging field in industry, and as yet, it is not </a:t>
            </a:r>
            <a:r>
              <a:rPr lang="en-US" altLang="en-US" sz="2400" dirty="0" err="1">
                <a:latin typeface="Calibri" panose="020F0502020204030204" pitchFamily="34" charset="0"/>
              </a:rPr>
              <a:t>welldefined</a:t>
            </a:r>
            <a:r>
              <a:rPr lang="en-US" altLang="en-US" sz="2400" dirty="0">
                <a:latin typeface="Calibri" panose="020F0502020204030204" pitchFamily="34" charset="0"/>
              </a:rPr>
              <a:t> as an academic </a:t>
            </a:r>
            <a:r>
              <a:rPr lang="en-US" altLang="en-US" sz="2400" dirty="0" smtClean="0">
                <a:latin typeface="Calibri" panose="020F0502020204030204" pitchFamily="34" charset="0"/>
              </a:rPr>
              <a:t>subject”.</a:t>
            </a:r>
            <a:endParaRPr lang="en-US" altLang="en-US" sz="2400" dirty="0">
              <a:solidFill>
                <a:srgbClr val="7030A0"/>
              </a:solidFill>
            </a:endParaRPr>
          </a:p>
          <a:p>
            <a:pPr>
              <a:buClr>
                <a:schemeClr val="accent1"/>
              </a:buClr>
              <a:buSzTx/>
              <a:buFont typeface="Arial" panose="020B0604020202020204" pitchFamily="34" charset="0"/>
              <a:buChar char="•"/>
            </a:pPr>
            <a:r>
              <a:rPr lang="vi-VN" altLang="en-US" sz="2400" dirty="0">
                <a:solidFill>
                  <a:srgbClr val="7030A0"/>
                </a:solidFill>
              </a:rPr>
              <a:t>Van </a:t>
            </a:r>
            <a:r>
              <a:rPr lang="vi-VN" altLang="en-US" sz="2400" dirty="0" err="1">
                <a:solidFill>
                  <a:srgbClr val="7030A0"/>
                </a:solidFill>
              </a:rPr>
              <a:t>der</a:t>
            </a:r>
            <a:r>
              <a:rPr lang="vi-VN" altLang="en-US" sz="2400" dirty="0">
                <a:solidFill>
                  <a:srgbClr val="7030A0"/>
                </a:solidFill>
              </a:rPr>
              <a:t> </a:t>
            </a:r>
            <a:r>
              <a:rPr lang="vi-VN" altLang="en-US" sz="2400" dirty="0" err="1">
                <a:solidFill>
                  <a:srgbClr val="7030A0"/>
                </a:solidFill>
              </a:rPr>
              <a:t>Aalst</a:t>
            </a:r>
            <a:endParaRPr lang="en-US" altLang="en-US" sz="2400" dirty="0">
              <a:solidFill>
                <a:srgbClr val="7030A0"/>
              </a:solidFill>
            </a:endParaRPr>
          </a:p>
          <a:p>
            <a:pPr lvl="1" algn="just">
              <a:buSzTx/>
              <a:buFont typeface="Arial" panose="020B0604020202020204" pitchFamily="34" charset="0"/>
              <a:buChar char="•"/>
            </a:pPr>
            <a:r>
              <a:rPr lang="vi-VN" altLang="en-US" sz="1800" dirty="0"/>
              <a:t>Làm </a:t>
            </a:r>
            <a:r>
              <a:rPr lang="en-US" altLang="en-US" sz="1800" dirty="0" smtClean="0"/>
              <a:t>cách </a:t>
            </a:r>
            <a:r>
              <a:rPr lang="vi-VN" altLang="en-US" sz="1800" dirty="0" smtClean="0"/>
              <a:t>nào </a:t>
            </a:r>
            <a:r>
              <a:rPr lang="en-US" altLang="en-US" sz="1800" dirty="0" smtClean="0"/>
              <a:t>dùng toàn </a:t>
            </a:r>
            <a:r>
              <a:rPr lang="en-US" altLang="en-US" sz="1800" dirty="0"/>
              <a:t>bộ </a:t>
            </a:r>
            <a:r>
              <a:rPr lang="vi-VN" altLang="en-US" sz="1800" dirty="0"/>
              <a:t>thông tin đó để cải thiện quy trình và máy móc, nâng cao hiệu quả </a:t>
            </a:r>
            <a:r>
              <a:rPr lang="en-US" altLang="en-US" sz="1800" dirty="0"/>
              <a:t>chúng</a:t>
            </a:r>
            <a:r>
              <a:rPr lang="vi-VN" altLang="en-US" sz="1800" dirty="0"/>
              <a:t>, và ngăn chặn trục trặc</a:t>
            </a:r>
            <a:r>
              <a:rPr lang="en-US" altLang="en-US" sz="1800" dirty="0"/>
              <a:t> ?</a:t>
            </a:r>
            <a:r>
              <a:rPr lang="vi-VN" altLang="en-US" sz="1800" dirty="0"/>
              <a:t>“ </a:t>
            </a:r>
            <a:endParaRPr lang="en-US" altLang="en-US" sz="1800" dirty="0"/>
          </a:p>
          <a:p>
            <a:pPr lvl="1" algn="just">
              <a:buSzTx/>
              <a:buFont typeface="Arial" panose="020B0604020202020204" pitchFamily="34" charset="0"/>
              <a:buChar char="•"/>
            </a:pPr>
            <a:r>
              <a:rPr lang="vi-VN" altLang="en-US" sz="1800" dirty="0"/>
              <a:t>"Làm </a:t>
            </a:r>
            <a:r>
              <a:rPr lang="en-US" altLang="en-US" sz="1800" dirty="0" smtClean="0"/>
              <a:t>cách </a:t>
            </a:r>
            <a:r>
              <a:rPr lang="vi-VN" altLang="en-US" sz="1800" dirty="0" smtClean="0"/>
              <a:t>có </a:t>
            </a:r>
            <a:r>
              <a:rPr lang="vi-VN" altLang="en-US" sz="1800" dirty="0"/>
              <a:t>thể sử dụng thông tin để </a:t>
            </a:r>
            <a:r>
              <a:rPr lang="en-US" altLang="en-US" sz="1800" dirty="0"/>
              <a:t>tác động tới các </a:t>
            </a:r>
            <a:r>
              <a:rPr lang="vi-VN" altLang="en-US" sz="1800" dirty="0"/>
              <a:t>hành vi không mong muốn? Có cách nào để cho mọi người phản hồi về lối sống của họ</a:t>
            </a:r>
            <a:r>
              <a:rPr lang="en-US" altLang="en-US" sz="1800" dirty="0"/>
              <a:t>…</a:t>
            </a:r>
            <a:r>
              <a:rPr lang="vi-VN" altLang="en-US" sz="1800" dirty="0"/>
              <a:t>? "</a:t>
            </a:r>
            <a:endParaRPr lang="en-US" altLang="en-US" sz="1800"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3"/>
          <p:cNvSpPr>
            <a:spLocks noGrp="1"/>
          </p:cNvSpPr>
          <p:nvPr>
            <p:ph type="dt" sz="quarter" idx="10"/>
          </p:nvPr>
        </p:nvSpPr>
        <p:spPr>
          <a:xfrm>
            <a:off x="381000" y="6477000"/>
            <a:ext cx="21336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06B46A2-03B2-4D58-871E-5C87595A89F7}" type="datetime4">
              <a:rPr lang="en-US" altLang="en-US" sz="1000" smtClean="0"/>
              <a:pPr>
                <a:spcBef>
                  <a:spcPct val="0"/>
                </a:spcBef>
                <a:buClrTx/>
                <a:buSzTx/>
                <a:buFontTx/>
                <a:buNone/>
              </a:pPr>
              <a:t>February 3, 2023</a:t>
            </a:fld>
            <a:endParaRPr lang="en-US" altLang="en-US" sz="1000" smtClean="0"/>
          </a:p>
        </p:txBody>
      </p:sp>
      <p:sp>
        <p:nvSpPr>
          <p:cNvPr id="47107" name="Slide Number Placeholder 5"/>
          <p:cNvSpPr>
            <a:spLocks noGrp="1"/>
          </p:cNvSpPr>
          <p:nvPr>
            <p:ph type="sldNum" sz="quarter" idx="12"/>
          </p:nvPr>
        </p:nvSpPr>
        <p:spPr>
          <a:xfrm>
            <a:off x="6553200" y="6400800"/>
            <a:ext cx="2133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60E9C3A-62E6-4E62-AD52-061BB1977DD3}" type="slidenum">
              <a:rPr lang="en-US" altLang="en-US" sz="1000" smtClean="0"/>
              <a:pPr>
                <a:spcBef>
                  <a:spcPct val="0"/>
                </a:spcBef>
                <a:buClrTx/>
                <a:buSzTx/>
                <a:buFontTx/>
                <a:buNone/>
              </a:pPr>
              <a:t>22</a:t>
            </a:fld>
            <a:endParaRPr lang="en-US" altLang="en-US" sz="1000" smtClean="0"/>
          </a:p>
        </p:txBody>
      </p:sp>
      <p:sp>
        <p:nvSpPr>
          <p:cNvPr id="47108" name="Rectangle 2"/>
          <p:cNvSpPr>
            <a:spLocks noGrp="1" noChangeArrowheads="1"/>
          </p:cNvSpPr>
          <p:nvPr>
            <p:ph type="title"/>
          </p:nvPr>
        </p:nvSpPr>
        <p:spPr>
          <a:xfrm>
            <a:off x="876300" y="-42863"/>
            <a:ext cx="4648200" cy="619126"/>
          </a:xfrm>
          <a:noFill/>
        </p:spPr>
        <p:txBody>
          <a:bodyPr lIns="92075" tIns="46038" rIns="92075" bIns="46038"/>
          <a:lstStyle/>
          <a:p>
            <a:pPr eaLnBrk="1" hangingPunct="1"/>
            <a:r>
              <a:rPr lang="en-US" altLang="en-US" sz="3200" smtClean="0">
                <a:solidFill>
                  <a:srgbClr val="C00000"/>
                </a:solidFill>
              </a:rPr>
              <a:t>Khoa học dữ liệu</a:t>
            </a:r>
          </a:p>
        </p:txBody>
      </p:sp>
      <p:sp>
        <p:nvSpPr>
          <p:cNvPr id="47109" name="Rectangle 9"/>
          <p:cNvSpPr>
            <a:spLocks noChangeArrowheads="1"/>
          </p:cNvSpPr>
          <p:nvPr/>
        </p:nvSpPr>
        <p:spPr bwMode="auto">
          <a:xfrm>
            <a:off x="8382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aphicFrame>
        <p:nvGraphicFramePr>
          <p:cNvPr id="47110" name="Object 5"/>
          <p:cNvGraphicFramePr>
            <a:graphicFrameLocks noChangeAspect="1"/>
          </p:cNvGraphicFramePr>
          <p:nvPr/>
        </p:nvGraphicFramePr>
        <p:xfrm>
          <a:off x="228600" y="966788"/>
          <a:ext cx="4038600" cy="3605212"/>
        </p:xfrm>
        <a:graphic>
          <a:graphicData uri="http://schemas.openxmlformats.org/presentationml/2006/ole">
            <mc:AlternateContent xmlns:mc="http://schemas.openxmlformats.org/markup-compatibility/2006">
              <mc:Choice xmlns:v="urn:schemas-microsoft-com:vml" Requires="v">
                <p:oleObj spid="_x0000_s47207" name="Bitmap Image" r:id="rId4" imgW="3866667" imgH="3104762" progId="Paint.Picture">
                  <p:embed/>
                </p:oleObj>
              </mc:Choice>
              <mc:Fallback>
                <p:oleObj name="Bitmap Image" r:id="rId4" imgW="3866667" imgH="3104762"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966788"/>
                        <a:ext cx="4038600" cy="36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711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762000"/>
            <a:ext cx="4419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381000" y="4876800"/>
            <a:ext cx="8229600"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buClr>
                <a:schemeClr val="bg1"/>
              </a:buClr>
              <a:buFont typeface="Wingdings" panose="05000000000000000000" pitchFamily="2" charset="2"/>
              <a:buNone/>
              <a:defRPr/>
            </a:pPr>
            <a:r>
              <a:rPr lang="en-US" altLang="en-US" sz="1800" b="1" dirty="0" err="1" smtClean="0">
                <a:solidFill>
                  <a:srgbClr val="D60093"/>
                </a:solidFill>
              </a:rPr>
              <a:t>Quá</a:t>
            </a:r>
            <a:r>
              <a:rPr lang="en-US" altLang="en-US" sz="1800" b="1" dirty="0" smtClean="0">
                <a:solidFill>
                  <a:srgbClr val="D60093"/>
                </a:solidFill>
              </a:rPr>
              <a:t> </a:t>
            </a:r>
            <a:r>
              <a:rPr lang="en-US" altLang="en-US" sz="1800" b="1" dirty="0" err="1" smtClean="0">
                <a:solidFill>
                  <a:srgbClr val="D60093"/>
                </a:solidFill>
              </a:rPr>
              <a:t>trình</a:t>
            </a:r>
            <a:r>
              <a:rPr lang="en-US" altLang="en-US" sz="1800" b="1" dirty="0" smtClean="0">
                <a:solidFill>
                  <a:srgbClr val="D60093"/>
                </a:solidFill>
              </a:rPr>
              <a:t> </a:t>
            </a:r>
            <a:r>
              <a:rPr lang="en-US" altLang="en-US" sz="1800" b="1" dirty="0" err="1" smtClean="0">
                <a:solidFill>
                  <a:srgbClr val="D60093"/>
                </a:solidFill>
              </a:rPr>
              <a:t>khoa</a:t>
            </a:r>
            <a:r>
              <a:rPr lang="en-US" altLang="en-US" sz="1800" b="1" dirty="0" smtClean="0">
                <a:solidFill>
                  <a:srgbClr val="D60093"/>
                </a:solidFill>
              </a:rPr>
              <a:t> </a:t>
            </a:r>
            <a:r>
              <a:rPr lang="en-US" altLang="en-US" sz="1800" b="1" dirty="0" err="1" smtClean="0">
                <a:solidFill>
                  <a:srgbClr val="D60093"/>
                </a:solidFill>
              </a:rPr>
              <a:t>học</a:t>
            </a:r>
            <a:r>
              <a:rPr lang="en-US" altLang="en-US" sz="1800" b="1" dirty="0" smtClean="0">
                <a:solidFill>
                  <a:srgbClr val="D60093"/>
                </a:solidFill>
              </a:rPr>
              <a:t> </a:t>
            </a:r>
            <a:r>
              <a:rPr lang="en-US" altLang="en-US" sz="1800" b="1" dirty="0" err="1" smtClean="0">
                <a:solidFill>
                  <a:srgbClr val="D60093"/>
                </a:solidFill>
              </a:rPr>
              <a:t>dữ</a:t>
            </a:r>
            <a:r>
              <a:rPr lang="en-US" altLang="en-US" sz="1800" b="1" dirty="0" smtClean="0">
                <a:solidFill>
                  <a:srgbClr val="D60093"/>
                </a:solidFill>
              </a:rPr>
              <a:t> </a:t>
            </a:r>
            <a:r>
              <a:rPr lang="en-US" altLang="en-US" sz="1800" b="1" dirty="0" err="1" smtClean="0">
                <a:solidFill>
                  <a:srgbClr val="D60093"/>
                </a:solidFill>
              </a:rPr>
              <a:t>liệu</a:t>
            </a:r>
            <a:r>
              <a:rPr lang="en-US" altLang="en-US" sz="1800" b="1" dirty="0" smtClean="0">
                <a:solidFill>
                  <a:srgbClr val="D60093"/>
                </a:solidFill>
              </a:rPr>
              <a:t> (</a:t>
            </a:r>
            <a:r>
              <a:rPr lang="en-US" altLang="en-US" sz="1800" b="1" dirty="0" err="1" smtClean="0">
                <a:solidFill>
                  <a:srgbClr val="D60093"/>
                </a:solidFill>
              </a:rPr>
              <a:t>trái</a:t>
            </a:r>
            <a:r>
              <a:rPr lang="en-US" altLang="en-US" sz="1800" b="1" dirty="0" smtClean="0">
                <a:solidFill>
                  <a:srgbClr val="D60093"/>
                </a:solidFill>
              </a:rPr>
              <a:t>) </a:t>
            </a:r>
            <a:r>
              <a:rPr lang="en-US" altLang="en-US" sz="1800" b="1" dirty="0" err="1" smtClean="0">
                <a:solidFill>
                  <a:srgbClr val="D60093"/>
                </a:solidFill>
              </a:rPr>
              <a:t>và</a:t>
            </a:r>
            <a:r>
              <a:rPr lang="en-US" altLang="en-US" sz="1800" b="1" dirty="0" smtClean="0">
                <a:solidFill>
                  <a:srgbClr val="D60093"/>
                </a:solidFill>
              </a:rPr>
              <a:t> </a:t>
            </a:r>
            <a:r>
              <a:rPr lang="en-US" altLang="en-US" sz="1800" b="1" dirty="0" err="1" smtClean="0">
                <a:solidFill>
                  <a:srgbClr val="D60093"/>
                </a:solidFill>
              </a:rPr>
              <a:t>các</a:t>
            </a:r>
            <a:r>
              <a:rPr lang="en-US" altLang="en-US" sz="1800" b="1" dirty="0" smtClean="0">
                <a:solidFill>
                  <a:srgbClr val="D60093"/>
                </a:solidFill>
              </a:rPr>
              <a:t> </a:t>
            </a:r>
            <a:r>
              <a:rPr lang="en-US" altLang="en-US" sz="1800" b="1" dirty="0" err="1" smtClean="0">
                <a:solidFill>
                  <a:srgbClr val="D60093"/>
                </a:solidFill>
              </a:rPr>
              <a:t>chuyên</a:t>
            </a:r>
            <a:r>
              <a:rPr lang="en-US" altLang="en-US" sz="1800" b="1" dirty="0" smtClean="0">
                <a:solidFill>
                  <a:srgbClr val="D60093"/>
                </a:solidFill>
              </a:rPr>
              <a:t> </a:t>
            </a:r>
            <a:r>
              <a:rPr lang="en-US" altLang="en-US" sz="1800" b="1" dirty="0" err="1" smtClean="0">
                <a:solidFill>
                  <a:srgbClr val="D60093"/>
                </a:solidFill>
              </a:rPr>
              <a:t>ngành</a:t>
            </a:r>
            <a:r>
              <a:rPr lang="en-US" altLang="en-US" sz="1800" b="1" dirty="0" smtClean="0">
                <a:solidFill>
                  <a:srgbClr val="D60093"/>
                </a:solidFill>
              </a:rPr>
              <a:t> </a:t>
            </a:r>
            <a:r>
              <a:rPr lang="en-US" altLang="en-US" sz="1800" b="1" dirty="0" err="1" smtClean="0">
                <a:solidFill>
                  <a:srgbClr val="D60093"/>
                </a:solidFill>
              </a:rPr>
              <a:t>liên</a:t>
            </a:r>
            <a:r>
              <a:rPr lang="en-US" altLang="en-US" sz="1800" b="1" dirty="0" smtClean="0">
                <a:solidFill>
                  <a:srgbClr val="D60093"/>
                </a:solidFill>
              </a:rPr>
              <a:t> </a:t>
            </a:r>
            <a:r>
              <a:rPr lang="en-US" altLang="en-US" sz="1800" b="1" dirty="0" err="1" smtClean="0">
                <a:solidFill>
                  <a:srgbClr val="D60093"/>
                </a:solidFill>
              </a:rPr>
              <a:t>quan</a:t>
            </a:r>
            <a:r>
              <a:rPr lang="en-US" altLang="en-US" sz="1800" b="1" dirty="0" smtClean="0">
                <a:solidFill>
                  <a:srgbClr val="D60093"/>
                </a:solidFill>
              </a:rPr>
              <a:t> (</a:t>
            </a:r>
            <a:r>
              <a:rPr lang="en-US" altLang="en-US" sz="1800" b="1" dirty="0" err="1" smtClean="0">
                <a:solidFill>
                  <a:srgbClr val="D60093"/>
                </a:solidFill>
              </a:rPr>
              <a:t>phải</a:t>
            </a:r>
            <a:r>
              <a:rPr lang="en-US" altLang="en-US" sz="1800" b="1" dirty="0" smtClean="0">
                <a:solidFill>
                  <a:srgbClr val="D60093"/>
                </a:solidFill>
              </a:rPr>
              <a:t>)</a:t>
            </a:r>
          </a:p>
          <a:p>
            <a:pPr algn="just" eaLnBrk="1" hangingPunct="1">
              <a:buClr>
                <a:schemeClr val="bg1"/>
              </a:buClr>
              <a:buFont typeface="Wingdings" panose="05000000000000000000" pitchFamily="2" charset="2"/>
              <a:buNone/>
              <a:defRPr/>
            </a:pPr>
            <a:r>
              <a:rPr lang="en-US" altLang="en-US" sz="1600" b="1" dirty="0" err="1" smtClean="0">
                <a:solidFill>
                  <a:srgbClr val="002060"/>
                </a:solidFill>
              </a:rPr>
              <a:t>Lưu</a:t>
            </a:r>
            <a:r>
              <a:rPr lang="en-US" altLang="en-US" sz="1600" b="1" dirty="0" smtClean="0">
                <a:solidFill>
                  <a:srgbClr val="002060"/>
                </a:solidFill>
              </a:rPr>
              <a:t> ý: </a:t>
            </a:r>
          </a:p>
          <a:p>
            <a:pPr marL="514350" indent="-285750" algn="just" eaLnBrk="1" hangingPunct="1">
              <a:buClr>
                <a:schemeClr val="tx1"/>
              </a:buClr>
              <a:buSzPct val="110000"/>
              <a:buFont typeface="Wingdings" panose="05000000000000000000" pitchFamily="2" charset="2"/>
              <a:buChar char="§"/>
              <a:defRPr/>
            </a:pPr>
            <a:r>
              <a:rPr lang="en-US" altLang="en-US" sz="1600" dirty="0" err="1" smtClean="0">
                <a:solidFill>
                  <a:srgbClr val="002060"/>
                </a:solidFill>
              </a:rPr>
              <a:t>Khoa</a:t>
            </a:r>
            <a:r>
              <a:rPr lang="en-US" altLang="en-US" sz="1600" dirty="0" smtClean="0">
                <a:solidFill>
                  <a:srgbClr val="002060"/>
                </a:solidFill>
              </a:rPr>
              <a:t> </a:t>
            </a:r>
            <a:r>
              <a:rPr lang="en-US" altLang="en-US" sz="1600" dirty="0" err="1" smtClean="0">
                <a:solidFill>
                  <a:srgbClr val="002060"/>
                </a:solidFill>
              </a:rPr>
              <a:t>học</a:t>
            </a:r>
            <a:r>
              <a:rPr lang="en-US" altLang="en-US" sz="1600" dirty="0" smtClean="0">
                <a:solidFill>
                  <a:srgbClr val="002060"/>
                </a:solidFill>
              </a:rPr>
              <a:t> </a:t>
            </a:r>
            <a:r>
              <a:rPr lang="en-US" altLang="en-US" sz="1600" dirty="0" err="1" smtClean="0">
                <a:solidFill>
                  <a:srgbClr val="002060"/>
                </a:solidFill>
              </a:rPr>
              <a:t>hành</a:t>
            </a:r>
            <a:r>
              <a:rPr lang="en-US" altLang="en-US" sz="1600" dirty="0" smtClean="0">
                <a:solidFill>
                  <a:srgbClr val="002060"/>
                </a:solidFill>
              </a:rPr>
              <a:t> vi </a:t>
            </a:r>
            <a:r>
              <a:rPr lang="en-US" altLang="en-US" sz="1600" dirty="0" err="1" smtClean="0">
                <a:solidFill>
                  <a:srgbClr val="002060"/>
                </a:solidFill>
              </a:rPr>
              <a:t>và</a:t>
            </a:r>
            <a:r>
              <a:rPr lang="en-US" altLang="en-US" sz="1600" dirty="0" smtClean="0">
                <a:solidFill>
                  <a:srgbClr val="002060"/>
                </a:solidFill>
              </a:rPr>
              <a:t> </a:t>
            </a:r>
            <a:r>
              <a:rPr lang="en-US" altLang="en-US" sz="1600" dirty="0" err="1" smtClean="0">
                <a:solidFill>
                  <a:srgbClr val="002060"/>
                </a:solidFill>
              </a:rPr>
              <a:t>các</a:t>
            </a:r>
            <a:r>
              <a:rPr lang="en-US" altLang="en-US" sz="1600" dirty="0" smtClean="0">
                <a:solidFill>
                  <a:srgbClr val="002060"/>
                </a:solidFill>
              </a:rPr>
              <a:t> </a:t>
            </a:r>
            <a:r>
              <a:rPr lang="en-US" altLang="en-US" sz="1600" dirty="0" err="1" smtClean="0">
                <a:solidFill>
                  <a:srgbClr val="002060"/>
                </a:solidFill>
              </a:rPr>
              <a:t>khoa</a:t>
            </a:r>
            <a:r>
              <a:rPr lang="en-US" altLang="en-US" sz="1600" dirty="0" smtClean="0">
                <a:solidFill>
                  <a:srgbClr val="002060"/>
                </a:solidFill>
              </a:rPr>
              <a:t> </a:t>
            </a:r>
            <a:r>
              <a:rPr lang="en-US" altLang="en-US" sz="1600" dirty="0" err="1" smtClean="0">
                <a:solidFill>
                  <a:srgbClr val="002060"/>
                </a:solidFill>
              </a:rPr>
              <a:t>học</a:t>
            </a:r>
            <a:r>
              <a:rPr lang="en-US" altLang="en-US" sz="1600" dirty="0" smtClean="0">
                <a:solidFill>
                  <a:srgbClr val="002060"/>
                </a:solidFill>
              </a:rPr>
              <a:t> </a:t>
            </a:r>
            <a:r>
              <a:rPr lang="en-US" altLang="en-US" sz="1600" dirty="0" err="1" smtClean="0">
                <a:solidFill>
                  <a:srgbClr val="002060"/>
                </a:solidFill>
              </a:rPr>
              <a:t>xã</a:t>
            </a:r>
            <a:r>
              <a:rPr lang="en-US" altLang="en-US" sz="1600" dirty="0" smtClean="0">
                <a:solidFill>
                  <a:srgbClr val="002060"/>
                </a:solidFill>
              </a:rPr>
              <a:t> </a:t>
            </a:r>
            <a:r>
              <a:rPr lang="en-US" altLang="en-US" sz="1600" dirty="0" err="1" smtClean="0">
                <a:solidFill>
                  <a:srgbClr val="002060"/>
                </a:solidFill>
              </a:rPr>
              <a:t>hội</a:t>
            </a:r>
            <a:endParaRPr lang="en-US" altLang="en-US" sz="1600" dirty="0" smtClean="0">
              <a:solidFill>
                <a:srgbClr val="002060"/>
              </a:solidFill>
            </a:endParaRPr>
          </a:p>
          <a:p>
            <a:pPr marL="514350" indent="-285750" algn="just" eaLnBrk="1" hangingPunct="1">
              <a:buClr>
                <a:schemeClr val="tx1"/>
              </a:buClr>
              <a:buSzPct val="110000"/>
              <a:buFont typeface="Wingdings" panose="05000000000000000000" pitchFamily="2" charset="2"/>
              <a:buChar char="§"/>
              <a:defRPr/>
            </a:pPr>
            <a:r>
              <a:rPr lang="en-US" altLang="en-US" sz="1600" dirty="0" err="1" smtClean="0">
                <a:solidFill>
                  <a:srgbClr val="002060"/>
                </a:solidFill>
              </a:rPr>
              <a:t>Mô</a:t>
            </a:r>
            <a:r>
              <a:rPr lang="en-US" altLang="en-US" sz="1600" dirty="0" smtClean="0">
                <a:solidFill>
                  <a:srgbClr val="002060"/>
                </a:solidFill>
              </a:rPr>
              <a:t> </a:t>
            </a:r>
            <a:r>
              <a:rPr lang="en-US" altLang="en-US" sz="1600" dirty="0" err="1" smtClean="0">
                <a:solidFill>
                  <a:srgbClr val="002060"/>
                </a:solidFill>
              </a:rPr>
              <a:t>hình</a:t>
            </a:r>
            <a:r>
              <a:rPr lang="en-US" altLang="en-US" sz="1600" dirty="0" smtClean="0">
                <a:solidFill>
                  <a:srgbClr val="002060"/>
                </a:solidFill>
              </a:rPr>
              <a:t> </a:t>
            </a:r>
            <a:r>
              <a:rPr lang="en-US" altLang="en-US" sz="1600" dirty="0" err="1" smtClean="0">
                <a:solidFill>
                  <a:srgbClr val="002060"/>
                </a:solidFill>
              </a:rPr>
              <a:t>kinh</a:t>
            </a:r>
            <a:r>
              <a:rPr lang="en-US" altLang="en-US" sz="1600" dirty="0" smtClean="0">
                <a:solidFill>
                  <a:srgbClr val="002060"/>
                </a:solidFill>
              </a:rPr>
              <a:t> </a:t>
            </a:r>
            <a:r>
              <a:rPr lang="en-US" altLang="en-US" sz="1600" dirty="0" err="1" smtClean="0">
                <a:solidFill>
                  <a:srgbClr val="002060"/>
                </a:solidFill>
              </a:rPr>
              <a:t>doanh</a:t>
            </a:r>
            <a:r>
              <a:rPr lang="en-US" altLang="en-US" sz="1600" dirty="0" smtClean="0">
                <a:solidFill>
                  <a:srgbClr val="002060"/>
                </a:solidFill>
              </a:rPr>
              <a:t> </a:t>
            </a:r>
            <a:r>
              <a:rPr lang="en-US" altLang="en-US" sz="1600" dirty="0" err="1" smtClean="0">
                <a:solidFill>
                  <a:srgbClr val="002060"/>
                </a:solidFill>
              </a:rPr>
              <a:t>và</a:t>
            </a:r>
            <a:r>
              <a:rPr lang="en-US" altLang="en-US" sz="1600" dirty="0" smtClean="0">
                <a:solidFill>
                  <a:srgbClr val="002060"/>
                </a:solidFill>
              </a:rPr>
              <a:t> </a:t>
            </a:r>
            <a:r>
              <a:rPr lang="en-US" altLang="en-US" sz="1600" dirty="0" err="1" smtClean="0">
                <a:solidFill>
                  <a:srgbClr val="002060"/>
                </a:solidFill>
              </a:rPr>
              <a:t>tiếp</a:t>
            </a:r>
            <a:r>
              <a:rPr lang="en-US" altLang="en-US" sz="1600" dirty="0" smtClean="0">
                <a:solidFill>
                  <a:srgbClr val="002060"/>
                </a:solidFill>
              </a:rPr>
              <a:t> </a:t>
            </a:r>
            <a:r>
              <a:rPr lang="en-US" altLang="en-US" sz="1600" dirty="0" err="1" smtClean="0">
                <a:solidFill>
                  <a:srgbClr val="002060"/>
                </a:solidFill>
              </a:rPr>
              <a:t>thị</a:t>
            </a:r>
            <a:endParaRPr lang="en-US" altLang="en-US" sz="1600" dirty="0" smtClean="0">
              <a:solidFill>
                <a:srgbClr val="002060"/>
              </a:solidFill>
            </a:endParaRPr>
          </a:p>
          <a:p>
            <a:pPr marL="514350" indent="-285750" algn="just" eaLnBrk="1" hangingPunct="1">
              <a:buClr>
                <a:schemeClr val="tx1"/>
              </a:buClr>
              <a:buSzPct val="110000"/>
              <a:buFont typeface="Wingdings" panose="05000000000000000000" pitchFamily="2" charset="2"/>
              <a:buChar char="§"/>
              <a:defRPr/>
            </a:pPr>
            <a:r>
              <a:rPr lang="en-US" altLang="en-US" sz="1600" dirty="0" err="1" smtClean="0">
                <a:solidFill>
                  <a:srgbClr val="002060"/>
                </a:solidFill>
              </a:rPr>
              <a:t>Bảo</a:t>
            </a:r>
            <a:r>
              <a:rPr lang="en-US" altLang="en-US" sz="1600" dirty="0" smtClean="0">
                <a:solidFill>
                  <a:srgbClr val="002060"/>
                </a:solidFill>
              </a:rPr>
              <a:t> </a:t>
            </a:r>
            <a:r>
              <a:rPr lang="en-US" altLang="en-US" sz="1600" dirty="0" err="1" smtClean="0">
                <a:solidFill>
                  <a:srgbClr val="002060"/>
                </a:solidFill>
              </a:rPr>
              <a:t>mật</a:t>
            </a:r>
            <a:r>
              <a:rPr lang="en-US" altLang="en-US" sz="1600" dirty="0" smtClean="0">
                <a:solidFill>
                  <a:srgbClr val="002060"/>
                </a:solidFill>
              </a:rPr>
              <a:t>, an </a:t>
            </a:r>
            <a:r>
              <a:rPr lang="en-US" altLang="en-US" sz="1600" dirty="0" err="1" smtClean="0">
                <a:solidFill>
                  <a:srgbClr val="002060"/>
                </a:solidFill>
              </a:rPr>
              <a:t>ninh</a:t>
            </a:r>
            <a:r>
              <a:rPr lang="en-US" altLang="en-US" sz="1600" dirty="0" smtClean="0">
                <a:solidFill>
                  <a:srgbClr val="002060"/>
                </a:solidFill>
              </a:rPr>
              <a:t>, </a:t>
            </a:r>
            <a:r>
              <a:rPr lang="en-US" altLang="en-US" sz="1600" dirty="0" err="1" smtClean="0">
                <a:solidFill>
                  <a:srgbClr val="002060"/>
                </a:solidFill>
              </a:rPr>
              <a:t>pháp</a:t>
            </a:r>
            <a:r>
              <a:rPr lang="en-US" altLang="en-US" sz="1600" dirty="0" smtClean="0">
                <a:solidFill>
                  <a:srgbClr val="002060"/>
                </a:solidFill>
              </a:rPr>
              <a:t> </a:t>
            </a:r>
            <a:r>
              <a:rPr lang="en-US" altLang="en-US" sz="1600" dirty="0" err="1" smtClean="0">
                <a:solidFill>
                  <a:srgbClr val="002060"/>
                </a:solidFill>
              </a:rPr>
              <a:t>luật</a:t>
            </a:r>
            <a:r>
              <a:rPr lang="en-US" altLang="en-US" sz="1600" dirty="0" smtClean="0">
                <a:solidFill>
                  <a:srgbClr val="002060"/>
                </a:solidFill>
              </a:rPr>
              <a:t> </a:t>
            </a:r>
            <a:r>
              <a:rPr lang="en-US" altLang="en-US" sz="1600" dirty="0" err="1" smtClean="0">
                <a:solidFill>
                  <a:srgbClr val="002060"/>
                </a:solidFill>
              </a:rPr>
              <a:t>và</a:t>
            </a:r>
            <a:r>
              <a:rPr lang="en-US" altLang="en-US" sz="1600" dirty="0" smtClean="0">
                <a:solidFill>
                  <a:srgbClr val="002060"/>
                </a:solidFill>
              </a:rPr>
              <a:t> </a:t>
            </a:r>
            <a:r>
              <a:rPr lang="en-US" altLang="en-US" sz="1600" dirty="0" err="1" smtClean="0">
                <a:solidFill>
                  <a:srgbClr val="002060"/>
                </a:solidFill>
              </a:rPr>
              <a:t>đạo</a:t>
            </a:r>
            <a:r>
              <a:rPr lang="en-US" altLang="en-US" sz="1600" dirty="0" smtClean="0">
                <a:solidFill>
                  <a:srgbClr val="002060"/>
                </a:solidFill>
              </a:rPr>
              <a:t> </a:t>
            </a:r>
            <a:r>
              <a:rPr lang="en-US" altLang="en-US" sz="1600" dirty="0" err="1" smtClean="0">
                <a:solidFill>
                  <a:srgbClr val="002060"/>
                </a:solidFill>
              </a:rPr>
              <a:t>đức</a:t>
            </a:r>
            <a:endParaRPr lang="en-US" altLang="en-US" sz="1600" dirty="0" smtClean="0">
              <a:solidFill>
                <a:srgbClr val="002060"/>
              </a:solidFill>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3"/>
          <p:cNvSpPr>
            <a:spLocks noGrp="1"/>
          </p:cNvSpPr>
          <p:nvPr>
            <p:ph type="dt" sz="quarter" idx="10"/>
          </p:nvPr>
        </p:nvSpPr>
        <p:spPr>
          <a:xfrm>
            <a:off x="381000" y="6477000"/>
            <a:ext cx="21336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06B46A2-03B2-4D58-871E-5C87595A89F7}" type="datetime4">
              <a:rPr lang="en-US" altLang="en-US" sz="1000" smtClean="0"/>
              <a:pPr>
                <a:spcBef>
                  <a:spcPct val="0"/>
                </a:spcBef>
                <a:buClrTx/>
                <a:buSzTx/>
                <a:buFontTx/>
                <a:buNone/>
              </a:pPr>
              <a:t>February 3, 2023</a:t>
            </a:fld>
            <a:endParaRPr lang="en-US" altLang="en-US" sz="1000" smtClean="0"/>
          </a:p>
        </p:txBody>
      </p:sp>
      <p:sp>
        <p:nvSpPr>
          <p:cNvPr id="47107" name="Slide Number Placeholder 5"/>
          <p:cNvSpPr>
            <a:spLocks noGrp="1"/>
          </p:cNvSpPr>
          <p:nvPr>
            <p:ph type="sldNum" sz="quarter" idx="12"/>
          </p:nvPr>
        </p:nvSpPr>
        <p:spPr>
          <a:xfrm>
            <a:off x="6553200" y="6400800"/>
            <a:ext cx="2133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60E9C3A-62E6-4E62-AD52-061BB1977DD3}" type="slidenum">
              <a:rPr lang="en-US" altLang="en-US" sz="1000" smtClean="0"/>
              <a:pPr>
                <a:spcBef>
                  <a:spcPct val="0"/>
                </a:spcBef>
                <a:buClrTx/>
                <a:buSzTx/>
                <a:buFontTx/>
                <a:buNone/>
              </a:pPr>
              <a:t>23</a:t>
            </a:fld>
            <a:endParaRPr lang="en-US" altLang="en-US" sz="1000" smtClean="0"/>
          </a:p>
        </p:txBody>
      </p:sp>
      <p:sp>
        <p:nvSpPr>
          <p:cNvPr id="47108" name="Rectangle 2"/>
          <p:cNvSpPr>
            <a:spLocks noGrp="1" noChangeArrowheads="1"/>
          </p:cNvSpPr>
          <p:nvPr>
            <p:ph type="title"/>
          </p:nvPr>
        </p:nvSpPr>
        <p:spPr>
          <a:xfrm>
            <a:off x="876300" y="-42863"/>
            <a:ext cx="7810500" cy="619126"/>
          </a:xfrm>
          <a:noFill/>
        </p:spPr>
        <p:txBody>
          <a:bodyPr lIns="92075" tIns="46038" rIns="92075" bIns="46038"/>
          <a:lstStyle/>
          <a:p>
            <a:pPr eaLnBrk="1" hangingPunct="1"/>
            <a:r>
              <a:rPr lang="en-US" altLang="en-US" sz="3200" dirty="0" err="1" smtClean="0">
                <a:solidFill>
                  <a:srgbClr val="C00000"/>
                </a:solidFill>
              </a:rPr>
              <a:t>Khoa</a:t>
            </a:r>
            <a:r>
              <a:rPr lang="en-US" altLang="en-US" sz="3200" dirty="0" smtClean="0">
                <a:solidFill>
                  <a:srgbClr val="C00000"/>
                </a:solidFill>
              </a:rPr>
              <a:t> </a:t>
            </a:r>
            <a:r>
              <a:rPr lang="en-US" altLang="en-US" sz="3200" dirty="0" err="1" smtClean="0">
                <a:solidFill>
                  <a:srgbClr val="C00000"/>
                </a:solidFill>
              </a:rPr>
              <a:t>học</a:t>
            </a:r>
            <a:r>
              <a:rPr lang="en-US" altLang="en-US" sz="3200" dirty="0" smtClean="0">
                <a:solidFill>
                  <a:srgbClr val="C00000"/>
                </a:solidFill>
              </a:rPr>
              <a:t> </a:t>
            </a:r>
            <a:r>
              <a:rPr lang="en-US" altLang="en-US" sz="3200" dirty="0" err="1" smtClean="0">
                <a:solidFill>
                  <a:srgbClr val="C00000"/>
                </a:solidFill>
              </a:rPr>
              <a:t>dư</a:t>
            </a:r>
            <a:r>
              <a:rPr lang="en-US" altLang="en-US" sz="3200" dirty="0" smtClean="0">
                <a:solidFill>
                  <a:srgbClr val="C00000"/>
                </a:solidFill>
              </a:rPr>
              <a:t>̃ </a:t>
            </a:r>
            <a:r>
              <a:rPr lang="en-US" altLang="en-US" sz="3200" dirty="0" err="1" smtClean="0">
                <a:solidFill>
                  <a:srgbClr val="C00000"/>
                </a:solidFill>
              </a:rPr>
              <a:t>liệu</a:t>
            </a:r>
            <a:r>
              <a:rPr lang="en-US" altLang="en-US" sz="3200" dirty="0" smtClean="0">
                <a:solidFill>
                  <a:srgbClr val="C00000"/>
                </a:solidFill>
              </a:rPr>
              <a:t>: </a:t>
            </a:r>
            <a:r>
              <a:rPr lang="en-US" altLang="en-US" sz="3200" dirty="0" err="1" smtClean="0">
                <a:solidFill>
                  <a:srgbClr val="C00000"/>
                </a:solidFill>
              </a:rPr>
              <a:t>các</a:t>
            </a:r>
            <a:r>
              <a:rPr lang="en-US" altLang="en-US" sz="3200" dirty="0" smtClean="0">
                <a:solidFill>
                  <a:srgbClr val="C00000"/>
                </a:solidFill>
              </a:rPr>
              <a:t> </a:t>
            </a:r>
            <a:r>
              <a:rPr lang="en-US" altLang="en-US" sz="3200" dirty="0" err="1" smtClean="0">
                <a:solidFill>
                  <a:srgbClr val="C00000"/>
                </a:solidFill>
              </a:rPr>
              <a:t>kỹ</a:t>
            </a:r>
            <a:r>
              <a:rPr lang="en-US" altLang="en-US" sz="3200" dirty="0" smtClean="0">
                <a:solidFill>
                  <a:srgbClr val="C00000"/>
                </a:solidFill>
              </a:rPr>
              <a:t> </a:t>
            </a:r>
            <a:r>
              <a:rPr lang="en-US" altLang="en-US" sz="3200" dirty="0" err="1" smtClean="0">
                <a:solidFill>
                  <a:srgbClr val="C00000"/>
                </a:solidFill>
              </a:rPr>
              <a:t>năng</a:t>
            </a:r>
            <a:endParaRPr lang="en-US" altLang="en-US" sz="3200" dirty="0" smtClean="0">
              <a:solidFill>
                <a:srgbClr val="C00000"/>
              </a:solidFill>
            </a:endParaRPr>
          </a:p>
        </p:txBody>
      </p:sp>
      <p:sp>
        <p:nvSpPr>
          <p:cNvPr id="47109" name="Rectangle 9"/>
          <p:cNvSpPr>
            <a:spLocks noChangeArrowheads="1"/>
          </p:cNvSpPr>
          <p:nvPr/>
        </p:nvSpPr>
        <p:spPr bwMode="auto">
          <a:xfrm>
            <a:off x="8382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pic>
        <p:nvPicPr>
          <p:cNvPr id="18" name="Picture 17" descr="Skill Want Have Scatter"/>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3400"/>
            <a:ext cx="8610600" cy="5205095"/>
          </a:xfrm>
          <a:prstGeom prst="rect">
            <a:avLst/>
          </a:prstGeom>
          <a:noFill/>
          <a:ln>
            <a:noFill/>
          </a:ln>
        </p:spPr>
      </p:pic>
      <p:sp>
        <p:nvSpPr>
          <p:cNvPr id="2" name="Rectangle 1"/>
          <p:cNvSpPr/>
          <p:nvPr/>
        </p:nvSpPr>
        <p:spPr>
          <a:xfrm>
            <a:off x="609600" y="5867400"/>
            <a:ext cx="8153400" cy="338554"/>
          </a:xfrm>
          <a:prstGeom prst="rect">
            <a:avLst/>
          </a:prstGeom>
        </p:spPr>
        <p:txBody>
          <a:bodyPr wrap="square">
            <a:spAutoFit/>
          </a:bodyPr>
          <a:lstStyle/>
          <a:p>
            <a:r>
              <a:rPr lang="en-US" sz="1600" b="1" i="1" dirty="0">
                <a:solidFill>
                  <a:srgbClr val="7030A0"/>
                </a:solidFill>
              </a:rPr>
              <a:t>https://www.kdnuggets.com/2019/09/core-hot-data-science-skills.html</a:t>
            </a:r>
          </a:p>
        </p:txBody>
      </p:sp>
    </p:spTree>
    <p:extLst>
      <p:ext uri="{BB962C8B-B14F-4D97-AF65-F5344CB8AC3E}">
        <p14:creationId xmlns:p14="http://schemas.microsoft.com/office/powerpoint/2010/main" val="378116395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B6224CE-0017-4A1C-84E9-45288F2A6CCF}" type="datetime4">
              <a:rPr lang="en-US" altLang="en-US" sz="1000" smtClean="0"/>
              <a:pPr>
                <a:spcBef>
                  <a:spcPct val="0"/>
                </a:spcBef>
                <a:buClrTx/>
                <a:buSzTx/>
                <a:buFontTx/>
                <a:buNone/>
              </a:pPr>
              <a:t>February 3, 2023</a:t>
            </a:fld>
            <a:endParaRPr lang="en-US" altLang="en-US" sz="1000" smtClean="0"/>
          </a:p>
        </p:txBody>
      </p:sp>
      <p:sp>
        <p:nvSpPr>
          <p:cNvPr id="491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F717225-1602-4CAE-8726-66E124F76DE7}" type="slidenum">
              <a:rPr lang="en-US" altLang="en-US" sz="1000" smtClean="0"/>
              <a:pPr>
                <a:spcBef>
                  <a:spcPct val="0"/>
                </a:spcBef>
                <a:buClrTx/>
                <a:buSzTx/>
                <a:buFontTx/>
                <a:buNone/>
              </a:pPr>
              <a:t>24</a:t>
            </a:fld>
            <a:endParaRPr lang="en-US" altLang="en-US" sz="1000" smtClean="0"/>
          </a:p>
        </p:txBody>
      </p:sp>
      <p:sp>
        <p:nvSpPr>
          <p:cNvPr id="49156" name="Rectangle 2"/>
          <p:cNvSpPr>
            <a:spLocks noGrp="1" noChangeArrowheads="1"/>
          </p:cNvSpPr>
          <p:nvPr>
            <p:ph type="title"/>
          </p:nvPr>
        </p:nvSpPr>
        <p:spPr>
          <a:xfrm>
            <a:off x="3276600" y="0"/>
            <a:ext cx="4981575" cy="715963"/>
          </a:xfrm>
        </p:spPr>
        <p:txBody>
          <a:bodyPr/>
          <a:lstStyle/>
          <a:p>
            <a:pPr eaLnBrk="1" hangingPunct="1"/>
            <a:r>
              <a:rPr lang="en-US" altLang="en-US" sz="3200" smtClean="0">
                <a:solidFill>
                  <a:srgbClr val="C00000"/>
                </a:solidFill>
              </a:rPr>
              <a:t>Dữ liệu và Mẫu</a:t>
            </a:r>
          </a:p>
        </p:txBody>
      </p:sp>
      <p:sp>
        <p:nvSpPr>
          <p:cNvPr id="25606" name="Rectangle 3"/>
          <p:cNvSpPr>
            <a:spLocks noGrp="1" noChangeArrowheads="1"/>
          </p:cNvSpPr>
          <p:nvPr>
            <p:ph type="body" idx="1"/>
          </p:nvPr>
        </p:nvSpPr>
        <p:spPr>
          <a:xfrm>
            <a:off x="152400" y="1066800"/>
            <a:ext cx="5029200" cy="5029200"/>
          </a:xfrm>
        </p:spPr>
        <p:txBody>
          <a:bodyPr/>
          <a:lstStyle/>
          <a:p>
            <a:pPr>
              <a:buFont typeface="Symbol" pitchFamily="18" charset="2"/>
              <a:buChar char="·"/>
              <a:defRPr/>
            </a:pPr>
            <a:r>
              <a:rPr lang="en-US" i="1" u="sng" dirty="0" err="1" smtClean="0"/>
              <a:t>Dữ</a:t>
            </a:r>
            <a:r>
              <a:rPr lang="en-US" i="1" u="sng" dirty="0" smtClean="0"/>
              <a:t> </a:t>
            </a:r>
            <a:r>
              <a:rPr lang="en-US" i="1" u="sng" dirty="0" err="1" smtClean="0"/>
              <a:t>liệu</a:t>
            </a:r>
            <a:r>
              <a:rPr lang="en-US" u="sng" dirty="0" smtClean="0"/>
              <a:t> (</a:t>
            </a:r>
            <a:r>
              <a:rPr lang="en-US" i="1" u="sng" dirty="0" err="1" smtClean="0"/>
              <a:t>tập</a:t>
            </a:r>
            <a:r>
              <a:rPr lang="en-US" i="1" u="sng" dirty="0" smtClean="0"/>
              <a:t> </a:t>
            </a:r>
            <a:r>
              <a:rPr lang="en-US" i="1" u="sng" dirty="0" err="1" smtClean="0"/>
              <a:t>dữ</a:t>
            </a:r>
            <a:r>
              <a:rPr lang="en-US" i="1" u="sng" dirty="0" smtClean="0"/>
              <a:t> </a:t>
            </a:r>
            <a:r>
              <a:rPr lang="en-US" i="1" u="sng" dirty="0" err="1" smtClean="0"/>
              <a:t>liệu</a:t>
            </a:r>
            <a:r>
              <a:rPr lang="en-US" u="sng" dirty="0" smtClean="0"/>
              <a:t>)</a:t>
            </a:r>
          </a:p>
          <a:p>
            <a:pPr lvl="1">
              <a:buFont typeface="Symbol" pitchFamily="18" charset="2"/>
              <a:buChar char="·"/>
              <a:defRPr/>
            </a:pPr>
            <a:r>
              <a:rPr lang="en-US" sz="1800" dirty="0" err="1" smtClean="0">
                <a:ea typeface="+mn-ea"/>
                <a:cs typeface="Arial" pitchFamily="34" charset="0"/>
              </a:rPr>
              <a:t>tập</a:t>
            </a:r>
            <a:r>
              <a:rPr lang="en-US" sz="1800" dirty="0" smtClean="0">
                <a:ea typeface="+mn-ea"/>
                <a:cs typeface="Arial" pitchFamily="34" charset="0"/>
              </a:rPr>
              <a:t> F </a:t>
            </a:r>
            <a:r>
              <a:rPr lang="en-US" sz="1800" dirty="0" err="1" smtClean="0">
                <a:ea typeface="+mn-ea"/>
                <a:cs typeface="Arial" pitchFamily="34" charset="0"/>
              </a:rPr>
              <a:t>gồm</a:t>
            </a:r>
            <a:r>
              <a:rPr lang="en-US" sz="1800" dirty="0" smtClean="0">
                <a:ea typeface="+mn-ea"/>
                <a:cs typeface="Arial" pitchFamily="34" charset="0"/>
              </a:rPr>
              <a:t> </a:t>
            </a:r>
            <a:r>
              <a:rPr lang="en-US" sz="1800" dirty="0" err="1" smtClean="0">
                <a:ea typeface="+mn-ea"/>
                <a:cs typeface="Arial" pitchFamily="34" charset="0"/>
              </a:rPr>
              <a:t>hữu</a:t>
            </a:r>
            <a:r>
              <a:rPr lang="en-US" sz="1800" dirty="0" smtClean="0">
                <a:ea typeface="+mn-ea"/>
                <a:cs typeface="Arial" pitchFamily="34" charset="0"/>
              </a:rPr>
              <a:t> </a:t>
            </a:r>
            <a:r>
              <a:rPr lang="en-US" sz="1800" dirty="0" err="1" smtClean="0">
                <a:ea typeface="+mn-ea"/>
                <a:cs typeface="Arial" pitchFamily="34" charset="0"/>
              </a:rPr>
              <a:t>hạn</a:t>
            </a:r>
            <a:r>
              <a:rPr lang="en-US" sz="1800" dirty="0" smtClean="0">
                <a:ea typeface="+mn-ea"/>
                <a:cs typeface="Arial" pitchFamily="34" charset="0"/>
              </a:rPr>
              <a:t> </a:t>
            </a:r>
            <a:r>
              <a:rPr lang="en-US" sz="1800" dirty="0" err="1" smtClean="0">
                <a:ea typeface="+mn-ea"/>
                <a:cs typeface="Arial" pitchFamily="34" charset="0"/>
              </a:rPr>
              <a:t>các</a:t>
            </a:r>
            <a:r>
              <a:rPr lang="en-US" sz="1800" dirty="0" smtClean="0">
                <a:ea typeface="+mn-ea"/>
                <a:cs typeface="Arial" pitchFamily="34" charset="0"/>
              </a:rPr>
              <a:t> </a:t>
            </a:r>
            <a:r>
              <a:rPr lang="en-US" sz="1800" i="1" dirty="0" err="1" smtClean="0">
                <a:ea typeface="+mn-ea"/>
                <a:cs typeface="Arial" pitchFamily="34" charset="0"/>
              </a:rPr>
              <a:t>trường</a:t>
            </a:r>
            <a:r>
              <a:rPr lang="en-US" sz="1800" i="1" dirty="0" smtClean="0">
                <a:ea typeface="+mn-ea"/>
                <a:cs typeface="Arial" pitchFamily="34" charset="0"/>
              </a:rPr>
              <a:t> </a:t>
            </a:r>
            <a:r>
              <a:rPr lang="en-US" sz="1800" i="1" dirty="0" err="1" smtClean="0">
                <a:ea typeface="+mn-ea"/>
                <a:cs typeface="Arial" pitchFamily="34" charset="0"/>
              </a:rPr>
              <a:t>hợp</a:t>
            </a:r>
            <a:r>
              <a:rPr lang="en-US" sz="1800" dirty="0" smtClean="0">
                <a:ea typeface="+mn-ea"/>
                <a:cs typeface="Arial" pitchFamily="34" charset="0"/>
              </a:rPr>
              <a:t> (</a:t>
            </a:r>
            <a:r>
              <a:rPr lang="en-US" sz="1800" i="1" dirty="0" err="1" smtClean="0">
                <a:ea typeface="+mn-ea"/>
                <a:cs typeface="Arial" pitchFamily="34" charset="0"/>
              </a:rPr>
              <a:t>sự</a:t>
            </a:r>
            <a:r>
              <a:rPr lang="en-US" sz="1800" i="1" dirty="0" smtClean="0">
                <a:ea typeface="+mn-ea"/>
                <a:cs typeface="Arial" pitchFamily="34" charset="0"/>
              </a:rPr>
              <a:t> </a:t>
            </a:r>
            <a:r>
              <a:rPr lang="en-US" sz="1800" i="1" dirty="0" err="1" smtClean="0">
                <a:ea typeface="+mn-ea"/>
                <a:cs typeface="Arial" pitchFamily="34" charset="0"/>
              </a:rPr>
              <a:t>kiện</a:t>
            </a:r>
            <a:r>
              <a:rPr lang="en-US" sz="1800" dirty="0" smtClean="0">
                <a:ea typeface="+mn-ea"/>
                <a:cs typeface="Arial" pitchFamily="34" charset="0"/>
              </a:rPr>
              <a:t>). </a:t>
            </a:r>
          </a:p>
          <a:p>
            <a:pPr lvl="1">
              <a:buFont typeface="Symbol" pitchFamily="18" charset="2"/>
              <a:buChar char="·"/>
              <a:defRPr/>
            </a:pPr>
            <a:r>
              <a:rPr lang="en-US" sz="1800" err="1" smtClean="0">
                <a:ea typeface="+mn-ea"/>
                <a:cs typeface="Arial" pitchFamily="34" charset="0"/>
              </a:rPr>
              <a:t>KDD</a:t>
            </a:r>
            <a:r>
              <a:rPr lang="en-US" sz="1800" smtClean="0">
                <a:ea typeface="+mn-ea"/>
                <a:cs typeface="Arial" pitchFamily="34" charset="0"/>
              </a:rPr>
              <a:t>: phải </a:t>
            </a:r>
            <a:r>
              <a:rPr lang="en-US" sz="1800" dirty="0" err="1" smtClean="0">
                <a:ea typeface="+mn-ea"/>
                <a:cs typeface="Arial" pitchFamily="34" charset="0"/>
              </a:rPr>
              <a:t>gồm</a:t>
            </a:r>
            <a:r>
              <a:rPr lang="en-US" sz="1800" dirty="0" smtClean="0">
                <a:ea typeface="+mn-ea"/>
                <a:cs typeface="Arial" pitchFamily="34" charset="0"/>
              </a:rPr>
              <a:t> </a:t>
            </a:r>
            <a:r>
              <a:rPr lang="en-US" sz="1800" dirty="0" err="1" smtClean="0">
                <a:ea typeface="+mn-ea"/>
                <a:cs typeface="Arial" pitchFamily="34" charset="0"/>
              </a:rPr>
              <a:t>rất</a:t>
            </a:r>
            <a:r>
              <a:rPr lang="en-US" sz="1800" dirty="0" smtClean="0">
                <a:ea typeface="+mn-ea"/>
                <a:cs typeface="Arial" pitchFamily="34" charset="0"/>
              </a:rPr>
              <a:t> </a:t>
            </a:r>
            <a:r>
              <a:rPr lang="en-US" sz="1800" dirty="0" err="1" smtClean="0">
                <a:ea typeface="+mn-ea"/>
                <a:cs typeface="Arial" pitchFamily="34" charset="0"/>
              </a:rPr>
              <a:t>nhiều</a:t>
            </a:r>
            <a:r>
              <a:rPr lang="en-US" sz="1800" dirty="0" smtClean="0">
                <a:ea typeface="+mn-ea"/>
                <a:cs typeface="Arial" pitchFamily="34" charset="0"/>
              </a:rPr>
              <a:t> </a:t>
            </a:r>
            <a:r>
              <a:rPr lang="en-US" sz="1800" dirty="0" err="1" smtClean="0">
                <a:ea typeface="+mn-ea"/>
                <a:cs typeface="Arial" pitchFamily="34" charset="0"/>
              </a:rPr>
              <a:t>trường</a:t>
            </a:r>
            <a:r>
              <a:rPr lang="en-US" sz="1800" dirty="0" smtClean="0">
                <a:ea typeface="+mn-ea"/>
                <a:cs typeface="Arial" pitchFamily="34" charset="0"/>
              </a:rPr>
              <a:t> </a:t>
            </a:r>
            <a:r>
              <a:rPr lang="en-US" sz="1800" dirty="0" err="1" smtClean="0">
                <a:ea typeface="+mn-ea"/>
                <a:cs typeface="Arial" pitchFamily="34" charset="0"/>
              </a:rPr>
              <a:t>hợp</a:t>
            </a:r>
            <a:endParaRPr lang="en-US" sz="1600" dirty="0" smtClean="0">
              <a:ea typeface="+mn-ea"/>
              <a:cs typeface="+mn-cs"/>
            </a:endParaRPr>
          </a:p>
          <a:p>
            <a:pPr>
              <a:buFont typeface="Symbol" pitchFamily="18" charset="2"/>
              <a:buChar char="·"/>
              <a:defRPr/>
            </a:pPr>
            <a:r>
              <a:rPr lang="en-US" i="1" u="sng" dirty="0" err="1" smtClean="0"/>
              <a:t>Mẫu</a:t>
            </a:r>
            <a:endParaRPr lang="en-US" dirty="0" smtClean="0"/>
          </a:p>
          <a:p>
            <a:pPr lvl="1">
              <a:buFont typeface="Symbol" pitchFamily="18" charset="2"/>
              <a:buChar char="·"/>
              <a:defRPr/>
            </a:pPr>
            <a:r>
              <a:rPr lang="en-US" sz="1800" dirty="0" err="1" smtClean="0">
                <a:cs typeface="Arial" pitchFamily="34" charset="0"/>
              </a:rPr>
              <a:t>Trong</a:t>
            </a:r>
            <a:r>
              <a:rPr lang="en-US" sz="1800" dirty="0" smtClean="0">
                <a:cs typeface="Arial" pitchFamily="34" charset="0"/>
              </a:rPr>
              <a:t> KDD: </a:t>
            </a:r>
            <a:r>
              <a:rPr lang="en-US" sz="1800" dirty="0" err="1" smtClean="0">
                <a:cs typeface="Arial" pitchFamily="34" charset="0"/>
              </a:rPr>
              <a:t>ngôn</a:t>
            </a:r>
            <a:r>
              <a:rPr lang="en-US" sz="1800" dirty="0" smtClean="0">
                <a:cs typeface="Arial" pitchFamily="34" charset="0"/>
              </a:rPr>
              <a:t> </a:t>
            </a:r>
            <a:r>
              <a:rPr lang="en-US" sz="1800" dirty="0" err="1" smtClean="0">
                <a:cs typeface="Arial" pitchFamily="34" charset="0"/>
              </a:rPr>
              <a:t>ngữ</a:t>
            </a:r>
            <a:r>
              <a:rPr lang="en-US" sz="1800" dirty="0" smtClean="0">
                <a:cs typeface="Arial" pitchFamily="34" charset="0"/>
              </a:rPr>
              <a:t> L </a:t>
            </a:r>
            <a:r>
              <a:rPr lang="en-US" sz="1800" dirty="0" err="1" smtClean="0">
                <a:cs typeface="Arial" pitchFamily="34" charset="0"/>
              </a:rPr>
              <a:t>để</a:t>
            </a:r>
            <a:r>
              <a:rPr lang="en-US" sz="1800" dirty="0" smtClean="0">
                <a:cs typeface="Arial" pitchFamily="34" charset="0"/>
              </a:rPr>
              <a:t> </a:t>
            </a:r>
            <a:r>
              <a:rPr lang="en-US" sz="1800" dirty="0" err="1" smtClean="0">
                <a:cs typeface="Arial" pitchFamily="34" charset="0"/>
              </a:rPr>
              <a:t>biểu</a:t>
            </a:r>
            <a:r>
              <a:rPr lang="en-US" sz="1800" dirty="0" smtClean="0">
                <a:cs typeface="Arial" pitchFamily="34" charset="0"/>
              </a:rPr>
              <a:t> </a:t>
            </a:r>
            <a:r>
              <a:rPr lang="en-US" sz="1800" dirty="0" err="1" smtClean="0">
                <a:cs typeface="Arial" pitchFamily="34" charset="0"/>
              </a:rPr>
              <a:t>diễn</a:t>
            </a:r>
            <a:r>
              <a:rPr lang="en-US" sz="1800" dirty="0" smtClean="0">
                <a:cs typeface="Arial" pitchFamily="34" charset="0"/>
              </a:rPr>
              <a:t> </a:t>
            </a:r>
            <a:r>
              <a:rPr lang="en-US" sz="1800" dirty="0" err="1" smtClean="0">
                <a:cs typeface="Arial" pitchFamily="34" charset="0"/>
              </a:rPr>
              <a:t>các</a:t>
            </a:r>
            <a:r>
              <a:rPr lang="en-US" sz="1800" dirty="0" smtClean="0">
                <a:cs typeface="Arial" pitchFamily="34" charset="0"/>
              </a:rPr>
              <a:t> </a:t>
            </a:r>
            <a:r>
              <a:rPr lang="en-US" sz="1800" dirty="0" err="1" smtClean="0">
                <a:cs typeface="Arial" pitchFamily="34" charset="0"/>
              </a:rPr>
              <a:t>tập</a:t>
            </a:r>
            <a:r>
              <a:rPr lang="en-US" sz="1800" dirty="0" smtClean="0">
                <a:cs typeface="Arial" pitchFamily="34" charset="0"/>
              </a:rPr>
              <a:t> con </a:t>
            </a:r>
            <a:r>
              <a:rPr lang="en-US" sz="1800" dirty="0" err="1" smtClean="0">
                <a:cs typeface="Arial" pitchFamily="34" charset="0"/>
              </a:rPr>
              <a:t>các</a:t>
            </a:r>
            <a:r>
              <a:rPr lang="en-US" sz="1800" dirty="0" smtClean="0">
                <a:cs typeface="Arial" pitchFamily="34" charset="0"/>
              </a:rPr>
              <a:t> </a:t>
            </a:r>
            <a:r>
              <a:rPr lang="en-US" sz="1800" dirty="0" err="1" smtClean="0">
                <a:cs typeface="Arial" pitchFamily="34" charset="0"/>
              </a:rPr>
              <a:t>sự</a:t>
            </a:r>
            <a:r>
              <a:rPr lang="en-US" sz="1800" dirty="0" smtClean="0">
                <a:cs typeface="Arial" pitchFamily="34" charset="0"/>
              </a:rPr>
              <a:t> </a:t>
            </a:r>
            <a:r>
              <a:rPr lang="en-US" sz="1800" dirty="0" err="1" smtClean="0">
                <a:cs typeface="Arial" pitchFamily="34" charset="0"/>
              </a:rPr>
              <a:t>kiện</a:t>
            </a:r>
            <a:r>
              <a:rPr lang="en-US" sz="1800" dirty="0" smtClean="0">
                <a:cs typeface="Arial" pitchFamily="34" charset="0"/>
              </a:rPr>
              <a:t> (</a:t>
            </a:r>
            <a:r>
              <a:rPr lang="en-US" sz="1800" dirty="0" err="1" smtClean="0">
                <a:cs typeface="Arial" pitchFamily="34" charset="0"/>
              </a:rPr>
              <a:t>dữ</a:t>
            </a:r>
            <a:r>
              <a:rPr lang="en-US" sz="1800" dirty="0" smtClean="0">
                <a:cs typeface="Arial" pitchFamily="34" charset="0"/>
              </a:rPr>
              <a:t> </a:t>
            </a:r>
            <a:r>
              <a:rPr lang="en-US" sz="1800" dirty="0" err="1" smtClean="0">
                <a:cs typeface="Arial" pitchFamily="34" charset="0"/>
              </a:rPr>
              <a:t>liệu</a:t>
            </a:r>
            <a:r>
              <a:rPr lang="en-US" sz="1800" dirty="0" smtClean="0">
                <a:cs typeface="Arial" pitchFamily="34" charset="0"/>
              </a:rPr>
              <a:t>) </a:t>
            </a:r>
            <a:r>
              <a:rPr lang="en-US" sz="1800" dirty="0" err="1" smtClean="0">
                <a:cs typeface="Arial" pitchFamily="34" charset="0"/>
              </a:rPr>
              <a:t>thuộc</a:t>
            </a:r>
            <a:r>
              <a:rPr lang="en-US" sz="1800" dirty="0" smtClean="0">
                <a:cs typeface="Arial" pitchFamily="34" charset="0"/>
              </a:rPr>
              <a:t> </a:t>
            </a:r>
            <a:r>
              <a:rPr lang="en-US" sz="1800" dirty="0" err="1" smtClean="0">
                <a:cs typeface="Arial" pitchFamily="34" charset="0"/>
              </a:rPr>
              <a:t>vào</a:t>
            </a:r>
            <a:r>
              <a:rPr lang="en-US" sz="1800" dirty="0" smtClean="0">
                <a:cs typeface="Arial" pitchFamily="34" charset="0"/>
              </a:rPr>
              <a:t> </a:t>
            </a:r>
            <a:r>
              <a:rPr lang="en-US" sz="1800" dirty="0" err="1" smtClean="0">
                <a:cs typeface="Arial" pitchFamily="34" charset="0"/>
              </a:rPr>
              <a:t>tập</a:t>
            </a:r>
            <a:r>
              <a:rPr lang="en-US" sz="1800" dirty="0" smtClean="0">
                <a:cs typeface="Arial" pitchFamily="34" charset="0"/>
              </a:rPr>
              <a:t> </a:t>
            </a:r>
            <a:r>
              <a:rPr lang="en-US" sz="1800" dirty="0" err="1" smtClean="0">
                <a:cs typeface="Arial" pitchFamily="34" charset="0"/>
              </a:rPr>
              <a:t>sự</a:t>
            </a:r>
            <a:r>
              <a:rPr lang="en-US" sz="1800" dirty="0" smtClean="0">
                <a:cs typeface="Arial" pitchFamily="34" charset="0"/>
              </a:rPr>
              <a:t> </a:t>
            </a:r>
            <a:r>
              <a:rPr lang="en-US" sz="1800" dirty="0" err="1" smtClean="0">
                <a:cs typeface="Arial" pitchFamily="34" charset="0"/>
              </a:rPr>
              <a:t>kiện</a:t>
            </a:r>
            <a:r>
              <a:rPr lang="en-US" sz="1800" dirty="0" smtClean="0">
                <a:cs typeface="Arial" pitchFamily="34" charset="0"/>
              </a:rPr>
              <a:t> F, </a:t>
            </a:r>
          </a:p>
          <a:p>
            <a:pPr lvl="1">
              <a:buFont typeface="Symbol" pitchFamily="18" charset="2"/>
              <a:buChar char="·"/>
              <a:defRPr/>
            </a:pPr>
            <a:r>
              <a:rPr lang="en-US" sz="1800" dirty="0" err="1" smtClean="0">
                <a:cs typeface="Arial" pitchFamily="34" charset="0"/>
              </a:rPr>
              <a:t>Mẫu</a:t>
            </a:r>
            <a:r>
              <a:rPr lang="en-US" sz="1800" dirty="0" smtClean="0">
                <a:cs typeface="Arial" pitchFamily="34" charset="0"/>
              </a:rPr>
              <a:t>: </a:t>
            </a:r>
            <a:r>
              <a:rPr lang="en-US" sz="1800" dirty="0" err="1" smtClean="0">
                <a:cs typeface="Arial" pitchFamily="34" charset="0"/>
              </a:rPr>
              <a:t>biểu</a:t>
            </a:r>
            <a:r>
              <a:rPr lang="en-US" sz="1800" dirty="0" smtClean="0">
                <a:cs typeface="Arial" pitchFamily="34" charset="0"/>
              </a:rPr>
              <a:t> </a:t>
            </a:r>
            <a:r>
              <a:rPr lang="en-US" sz="1800" dirty="0" err="1" smtClean="0">
                <a:cs typeface="Arial" pitchFamily="34" charset="0"/>
              </a:rPr>
              <a:t>thức</a:t>
            </a:r>
            <a:r>
              <a:rPr lang="en-US" sz="1800" dirty="0" smtClean="0">
                <a:cs typeface="Arial" pitchFamily="34" charset="0"/>
              </a:rPr>
              <a:t> E </a:t>
            </a:r>
            <a:r>
              <a:rPr lang="en-US" sz="1800" dirty="0" err="1" smtClean="0">
                <a:cs typeface="Arial" pitchFamily="34" charset="0"/>
              </a:rPr>
              <a:t>trong</a:t>
            </a:r>
            <a:r>
              <a:rPr lang="en-US" sz="1800" dirty="0" smtClean="0">
                <a:cs typeface="Arial" pitchFamily="34" charset="0"/>
              </a:rPr>
              <a:t> </a:t>
            </a:r>
            <a:r>
              <a:rPr lang="en-US" sz="1800" dirty="0" err="1" smtClean="0">
                <a:cs typeface="Arial" pitchFamily="34" charset="0"/>
              </a:rPr>
              <a:t>ngôn</a:t>
            </a:r>
            <a:r>
              <a:rPr lang="en-US" sz="1800" dirty="0" smtClean="0">
                <a:cs typeface="Arial" pitchFamily="34" charset="0"/>
              </a:rPr>
              <a:t> </a:t>
            </a:r>
            <a:r>
              <a:rPr lang="en-US" sz="1800" dirty="0" err="1" smtClean="0">
                <a:cs typeface="Arial" pitchFamily="34" charset="0"/>
              </a:rPr>
              <a:t>ngữ</a:t>
            </a:r>
            <a:r>
              <a:rPr lang="en-US" sz="1800" dirty="0" smtClean="0">
                <a:cs typeface="Arial" pitchFamily="34" charset="0"/>
              </a:rPr>
              <a:t> L </a:t>
            </a:r>
            <a:r>
              <a:rPr lang="en-US" sz="1800" dirty="0" smtClean="0">
                <a:cs typeface="Arial" pitchFamily="34" charset="0"/>
                <a:sym typeface="Wingdings" pitchFamily="2" charset="2"/>
              </a:rPr>
              <a:t> </a:t>
            </a:r>
            <a:r>
              <a:rPr lang="en-US" sz="1800" dirty="0" smtClean="0">
                <a:cs typeface="Arial" pitchFamily="34" charset="0"/>
              </a:rPr>
              <a:t> </a:t>
            </a:r>
            <a:r>
              <a:rPr lang="en-US" sz="1800" dirty="0" err="1" smtClean="0">
                <a:cs typeface="Arial" pitchFamily="34" charset="0"/>
              </a:rPr>
              <a:t>tập</a:t>
            </a:r>
            <a:r>
              <a:rPr lang="en-US" sz="1800" dirty="0" smtClean="0">
                <a:cs typeface="Arial" pitchFamily="34" charset="0"/>
              </a:rPr>
              <a:t> con F</a:t>
            </a:r>
            <a:r>
              <a:rPr lang="en-US" sz="1800" baseline="-25000" dirty="0" smtClean="0">
                <a:cs typeface="Arial" pitchFamily="34" charset="0"/>
              </a:rPr>
              <a:t>E</a:t>
            </a:r>
            <a:r>
              <a:rPr lang="en-US" sz="1800" dirty="0" smtClean="0">
                <a:cs typeface="Arial" pitchFamily="34" charset="0"/>
              </a:rPr>
              <a:t> </a:t>
            </a:r>
            <a:r>
              <a:rPr lang="en-US" sz="1800" dirty="0" err="1" smtClean="0">
                <a:cs typeface="Arial" pitchFamily="34" charset="0"/>
              </a:rPr>
              <a:t>tương</a:t>
            </a:r>
            <a:r>
              <a:rPr lang="en-US" sz="1800" dirty="0" smtClean="0">
                <a:cs typeface="Arial" pitchFamily="34" charset="0"/>
              </a:rPr>
              <a:t> </a:t>
            </a:r>
            <a:r>
              <a:rPr lang="en-US" sz="1800" dirty="0" err="1" smtClean="0">
                <a:cs typeface="Arial" pitchFamily="34" charset="0"/>
              </a:rPr>
              <a:t>ứng</a:t>
            </a:r>
            <a:r>
              <a:rPr lang="en-US" sz="1800" dirty="0" smtClean="0">
                <a:cs typeface="Arial" pitchFamily="34" charset="0"/>
              </a:rPr>
              <a:t> </a:t>
            </a:r>
            <a:r>
              <a:rPr lang="en-US" sz="1800" dirty="0" err="1" smtClean="0">
                <a:cs typeface="Arial" pitchFamily="34" charset="0"/>
              </a:rPr>
              <a:t>các</a:t>
            </a:r>
            <a:r>
              <a:rPr lang="en-US" sz="1800" dirty="0" smtClean="0">
                <a:cs typeface="Arial" pitchFamily="34" charset="0"/>
              </a:rPr>
              <a:t> </a:t>
            </a:r>
            <a:r>
              <a:rPr lang="en-US" sz="1800" dirty="0" err="1" smtClean="0">
                <a:cs typeface="Arial" pitchFamily="34" charset="0"/>
              </a:rPr>
              <a:t>sự</a:t>
            </a:r>
            <a:r>
              <a:rPr lang="en-US" sz="1800" dirty="0" smtClean="0">
                <a:cs typeface="Arial" pitchFamily="34" charset="0"/>
              </a:rPr>
              <a:t> </a:t>
            </a:r>
            <a:r>
              <a:rPr lang="en-US" sz="1800" dirty="0" err="1" smtClean="0">
                <a:cs typeface="Arial" pitchFamily="34" charset="0"/>
              </a:rPr>
              <a:t>kiện</a:t>
            </a:r>
            <a:r>
              <a:rPr lang="en-US" sz="1800" dirty="0" smtClean="0">
                <a:cs typeface="Arial" pitchFamily="34" charset="0"/>
              </a:rPr>
              <a:t> </a:t>
            </a:r>
            <a:r>
              <a:rPr lang="en-US" sz="1800" dirty="0" err="1" smtClean="0">
                <a:cs typeface="Arial" pitchFamily="34" charset="0"/>
              </a:rPr>
              <a:t>trong</a:t>
            </a:r>
            <a:r>
              <a:rPr lang="en-US" sz="1800" dirty="0" smtClean="0">
                <a:cs typeface="Arial" pitchFamily="34" charset="0"/>
              </a:rPr>
              <a:t> F. E </a:t>
            </a:r>
            <a:r>
              <a:rPr lang="en-US" sz="1800" dirty="0" err="1" smtClean="0">
                <a:cs typeface="Arial" pitchFamily="34" charset="0"/>
              </a:rPr>
              <a:t>được</a:t>
            </a:r>
            <a:r>
              <a:rPr lang="en-US" sz="1800" dirty="0" smtClean="0">
                <a:cs typeface="Arial" pitchFamily="34" charset="0"/>
              </a:rPr>
              <a:t> </a:t>
            </a:r>
            <a:r>
              <a:rPr lang="en-US" sz="1800" dirty="0" err="1" smtClean="0">
                <a:cs typeface="Arial" pitchFamily="34" charset="0"/>
              </a:rPr>
              <a:t>gọi</a:t>
            </a:r>
            <a:r>
              <a:rPr lang="en-US" sz="1800" dirty="0" smtClean="0">
                <a:cs typeface="Arial" pitchFamily="34" charset="0"/>
              </a:rPr>
              <a:t> </a:t>
            </a:r>
            <a:r>
              <a:rPr lang="en-US" sz="1800" dirty="0" err="1" smtClean="0">
                <a:cs typeface="Arial" pitchFamily="34" charset="0"/>
              </a:rPr>
              <a:t>là</a:t>
            </a:r>
            <a:r>
              <a:rPr lang="en-US" sz="1800" dirty="0" smtClean="0">
                <a:cs typeface="Arial" pitchFamily="34" charset="0"/>
              </a:rPr>
              <a:t> </a:t>
            </a:r>
            <a:r>
              <a:rPr lang="en-US" sz="1800" i="1" dirty="0" err="1" smtClean="0">
                <a:cs typeface="Arial" pitchFamily="34" charset="0"/>
              </a:rPr>
              <a:t>mẫu</a:t>
            </a:r>
            <a:r>
              <a:rPr lang="en-US" sz="1800" dirty="0" smtClean="0">
                <a:cs typeface="Arial" pitchFamily="34" charset="0"/>
              </a:rPr>
              <a:t> </a:t>
            </a:r>
            <a:r>
              <a:rPr lang="en-US" sz="1800" dirty="0" err="1" smtClean="0">
                <a:cs typeface="Arial" pitchFamily="34" charset="0"/>
              </a:rPr>
              <a:t>nếu</a:t>
            </a:r>
            <a:r>
              <a:rPr lang="en-US" sz="1800" dirty="0" smtClean="0">
                <a:cs typeface="Arial" pitchFamily="34" charset="0"/>
              </a:rPr>
              <a:t> </a:t>
            </a:r>
            <a:r>
              <a:rPr lang="en-US" sz="1800" dirty="0" err="1" smtClean="0">
                <a:cs typeface="Arial" pitchFamily="34" charset="0"/>
              </a:rPr>
              <a:t>nó</a:t>
            </a:r>
            <a:r>
              <a:rPr lang="en-US" sz="1800" dirty="0" smtClean="0">
                <a:cs typeface="Arial" pitchFamily="34" charset="0"/>
              </a:rPr>
              <a:t> </a:t>
            </a:r>
            <a:r>
              <a:rPr lang="en-US" sz="1800" dirty="0" err="1" smtClean="0">
                <a:cs typeface="Arial" pitchFamily="34" charset="0"/>
              </a:rPr>
              <a:t>đơn</a:t>
            </a:r>
            <a:r>
              <a:rPr lang="en-US" sz="1800" dirty="0" smtClean="0">
                <a:cs typeface="Arial" pitchFamily="34" charset="0"/>
              </a:rPr>
              <a:t> </a:t>
            </a:r>
            <a:r>
              <a:rPr lang="en-US" sz="1800" dirty="0" err="1" smtClean="0">
                <a:cs typeface="Arial" pitchFamily="34" charset="0"/>
              </a:rPr>
              <a:t>giản</a:t>
            </a:r>
            <a:r>
              <a:rPr lang="en-US" sz="1800" dirty="0" smtClean="0">
                <a:cs typeface="Arial" pitchFamily="34" charset="0"/>
              </a:rPr>
              <a:t> </a:t>
            </a:r>
            <a:r>
              <a:rPr lang="en-US" sz="1800" dirty="0" err="1" smtClean="0">
                <a:cs typeface="Arial" pitchFamily="34" charset="0"/>
              </a:rPr>
              <a:t>hơn</a:t>
            </a:r>
            <a:r>
              <a:rPr lang="en-US" sz="1800" dirty="0" smtClean="0">
                <a:cs typeface="Arial" pitchFamily="34" charset="0"/>
              </a:rPr>
              <a:t> so </a:t>
            </a:r>
            <a:r>
              <a:rPr lang="en-US" sz="1800" dirty="0" err="1" smtClean="0">
                <a:cs typeface="Arial" pitchFamily="34" charset="0"/>
              </a:rPr>
              <a:t>với</a:t>
            </a:r>
            <a:r>
              <a:rPr lang="en-US" sz="1800" dirty="0" smtClean="0">
                <a:cs typeface="Arial" pitchFamily="34" charset="0"/>
              </a:rPr>
              <a:t> </a:t>
            </a:r>
            <a:r>
              <a:rPr lang="en-US" sz="1800" dirty="0" err="1" smtClean="0">
                <a:cs typeface="Arial" pitchFamily="34" charset="0"/>
              </a:rPr>
              <a:t>việc</a:t>
            </a:r>
            <a:r>
              <a:rPr lang="en-US" sz="1800" dirty="0" smtClean="0">
                <a:cs typeface="Arial" pitchFamily="34" charset="0"/>
              </a:rPr>
              <a:t> </a:t>
            </a:r>
            <a:r>
              <a:rPr lang="en-US" sz="1800" dirty="0" err="1" smtClean="0">
                <a:cs typeface="Arial" pitchFamily="34" charset="0"/>
              </a:rPr>
              <a:t>liệt</a:t>
            </a:r>
            <a:r>
              <a:rPr lang="en-US" sz="1800" dirty="0" smtClean="0">
                <a:cs typeface="Arial" pitchFamily="34" charset="0"/>
              </a:rPr>
              <a:t> </a:t>
            </a:r>
            <a:r>
              <a:rPr lang="en-US" sz="1800" dirty="0" err="1" smtClean="0">
                <a:cs typeface="Arial" pitchFamily="34" charset="0"/>
              </a:rPr>
              <a:t>kê</a:t>
            </a:r>
            <a:r>
              <a:rPr lang="en-US" sz="1800" dirty="0" smtClean="0">
                <a:cs typeface="Arial" pitchFamily="34" charset="0"/>
              </a:rPr>
              <a:t> </a:t>
            </a:r>
            <a:r>
              <a:rPr lang="en-US" sz="1800" dirty="0" err="1" smtClean="0">
                <a:cs typeface="Arial" pitchFamily="34" charset="0"/>
              </a:rPr>
              <a:t>các</a:t>
            </a:r>
            <a:r>
              <a:rPr lang="en-US" sz="1800" dirty="0" smtClean="0">
                <a:cs typeface="Arial" pitchFamily="34" charset="0"/>
              </a:rPr>
              <a:t> </a:t>
            </a:r>
            <a:r>
              <a:rPr lang="en-US" sz="1800" dirty="0" err="1" smtClean="0">
                <a:cs typeface="Arial" pitchFamily="34" charset="0"/>
              </a:rPr>
              <a:t>sự</a:t>
            </a:r>
            <a:r>
              <a:rPr lang="en-US" sz="1800" dirty="0" smtClean="0">
                <a:cs typeface="Arial" pitchFamily="34" charset="0"/>
              </a:rPr>
              <a:t> </a:t>
            </a:r>
            <a:r>
              <a:rPr lang="en-US" sz="1800" dirty="0" err="1" smtClean="0">
                <a:cs typeface="Arial" pitchFamily="34" charset="0"/>
              </a:rPr>
              <a:t>kiện</a:t>
            </a:r>
            <a:r>
              <a:rPr lang="en-US" sz="1800" dirty="0" smtClean="0">
                <a:cs typeface="Arial" pitchFamily="34" charset="0"/>
              </a:rPr>
              <a:t> </a:t>
            </a:r>
            <a:r>
              <a:rPr lang="en-US" sz="1800" dirty="0" err="1" smtClean="0">
                <a:cs typeface="Arial" pitchFamily="34" charset="0"/>
              </a:rPr>
              <a:t>thuộc</a:t>
            </a:r>
            <a:r>
              <a:rPr lang="en-US" sz="1800" dirty="0" smtClean="0">
                <a:cs typeface="Arial" pitchFamily="34" charset="0"/>
              </a:rPr>
              <a:t> F</a:t>
            </a:r>
            <a:r>
              <a:rPr lang="en-US" sz="1800" baseline="-25000" dirty="0" smtClean="0">
                <a:cs typeface="Arial" pitchFamily="34" charset="0"/>
              </a:rPr>
              <a:t>E</a:t>
            </a:r>
            <a:r>
              <a:rPr lang="en-US" sz="1800" dirty="0" smtClean="0">
                <a:cs typeface="Arial" pitchFamily="34" charset="0"/>
              </a:rPr>
              <a:t>. </a:t>
            </a:r>
          </a:p>
          <a:p>
            <a:pPr lvl="1">
              <a:buFont typeface="Symbol" pitchFamily="18" charset="2"/>
              <a:buChar char="·"/>
              <a:defRPr/>
            </a:pPr>
            <a:r>
              <a:rPr lang="en-US" sz="1800" dirty="0" err="1" smtClean="0">
                <a:cs typeface="Arial" pitchFamily="34" charset="0"/>
              </a:rPr>
              <a:t>Chẳng</a:t>
            </a:r>
            <a:r>
              <a:rPr lang="en-US" sz="1800" dirty="0" smtClean="0">
                <a:cs typeface="Arial" pitchFamily="34" charset="0"/>
              </a:rPr>
              <a:t> </a:t>
            </a:r>
            <a:r>
              <a:rPr lang="en-US" sz="1800" dirty="0" err="1" smtClean="0">
                <a:cs typeface="Arial" pitchFamily="34" charset="0"/>
              </a:rPr>
              <a:t>hạn</a:t>
            </a:r>
            <a:r>
              <a:rPr lang="en-US" sz="1800" dirty="0" smtClean="0">
                <a:cs typeface="Arial" pitchFamily="34" charset="0"/>
              </a:rPr>
              <a:t>, </a:t>
            </a:r>
            <a:r>
              <a:rPr lang="en-US" sz="1800" dirty="0" err="1" smtClean="0">
                <a:cs typeface="Arial" pitchFamily="34" charset="0"/>
              </a:rPr>
              <a:t>biểu</a:t>
            </a:r>
            <a:r>
              <a:rPr lang="en-US" sz="1800" dirty="0" smtClean="0">
                <a:cs typeface="Arial" pitchFamily="34" charset="0"/>
              </a:rPr>
              <a:t> </a:t>
            </a:r>
            <a:r>
              <a:rPr lang="en-US" sz="1800" dirty="0" err="1" smtClean="0">
                <a:cs typeface="Arial" pitchFamily="34" charset="0"/>
              </a:rPr>
              <a:t>thức</a:t>
            </a:r>
            <a:r>
              <a:rPr lang="en-US" sz="1800" dirty="0" smtClean="0">
                <a:cs typeface="Arial" pitchFamily="34" charset="0"/>
              </a:rPr>
              <a:t> "THUNHẬP &lt; $t" (</a:t>
            </a:r>
            <a:r>
              <a:rPr lang="en-US" sz="1800" dirty="0" err="1" smtClean="0">
                <a:cs typeface="Arial" pitchFamily="34" charset="0"/>
              </a:rPr>
              <a:t>mô</a:t>
            </a:r>
            <a:r>
              <a:rPr lang="en-US" sz="1800" dirty="0" smtClean="0">
                <a:cs typeface="Arial" pitchFamily="34" charset="0"/>
              </a:rPr>
              <a:t> </a:t>
            </a:r>
            <a:r>
              <a:rPr lang="en-US" sz="1800" dirty="0" err="1" smtClean="0">
                <a:cs typeface="Arial" pitchFamily="34" charset="0"/>
              </a:rPr>
              <a:t>hình</a:t>
            </a:r>
            <a:r>
              <a:rPr lang="en-US" sz="1800" dirty="0" smtClean="0">
                <a:cs typeface="Arial" pitchFamily="34" charset="0"/>
              </a:rPr>
              <a:t> </a:t>
            </a:r>
            <a:r>
              <a:rPr lang="en-US" sz="1800" dirty="0" err="1" smtClean="0">
                <a:cs typeface="Arial" pitchFamily="34" charset="0"/>
              </a:rPr>
              <a:t>chứa</a:t>
            </a:r>
            <a:r>
              <a:rPr lang="en-US" sz="1800" dirty="0" smtClean="0">
                <a:cs typeface="Arial" pitchFamily="34" charset="0"/>
              </a:rPr>
              <a:t> </a:t>
            </a:r>
            <a:r>
              <a:rPr lang="en-US" sz="1800" dirty="0" err="1" smtClean="0">
                <a:cs typeface="Arial" pitchFamily="34" charset="0"/>
              </a:rPr>
              <a:t>một</a:t>
            </a:r>
            <a:r>
              <a:rPr lang="en-US" sz="1800" dirty="0" smtClean="0">
                <a:cs typeface="Arial" pitchFamily="34" charset="0"/>
              </a:rPr>
              <a:t> </a:t>
            </a:r>
            <a:r>
              <a:rPr lang="en-US" sz="1800" dirty="0" err="1" smtClean="0">
                <a:cs typeface="Arial" pitchFamily="34" charset="0"/>
              </a:rPr>
              <a:t>biến</a:t>
            </a:r>
            <a:r>
              <a:rPr lang="en-US" sz="1800" dirty="0" smtClean="0">
                <a:cs typeface="Arial" pitchFamily="34" charset="0"/>
              </a:rPr>
              <a:t> THUNHẬP)</a:t>
            </a:r>
          </a:p>
          <a:p>
            <a:pPr lvl="1">
              <a:buFont typeface="Symbol" pitchFamily="18" charset="2"/>
              <a:buChar char="·"/>
              <a:defRPr/>
            </a:pPr>
            <a:endParaRPr lang="en-US" sz="1600" dirty="0" smtClean="0">
              <a:ea typeface="+mn-ea"/>
              <a:cs typeface="+mn-cs"/>
            </a:endParaRPr>
          </a:p>
        </p:txBody>
      </p:sp>
      <p:pic>
        <p:nvPicPr>
          <p:cNvPr id="491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066800"/>
            <a:ext cx="396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B8B5D32-4706-4CE3-8ADD-9DAFC6198734}" type="datetime4">
              <a:rPr lang="en-US" altLang="en-US" sz="1000" smtClean="0"/>
              <a:pPr>
                <a:spcBef>
                  <a:spcPct val="0"/>
                </a:spcBef>
                <a:buClrTx/>
                <a:buSzTx/>
                <a:buFontTx/>
                <a:buNone/>
              </a:pPr>
              <a:t>February 3, 2023</a:t>
            </a:fld>
            <a:endParaRPr lang="en-US" altLang="en-US" sz="1000" smtClean="0"/>
          </a:p>
        </p:txBody>
      </p:sp>
      <p:sp>
        <p:nvSpPr>
          <p:cNvPr id="501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F985DF11-C58E-4484-8441-9577B75A98DC}" type="slidenum">
              <a:rPr lang="en-US" altLang="en-US" sz="1000" smtClean="0"/>
              <a:pPr>
                <a:spcBef>
                  <a:spcPct val="0"/>
                </a:spcBef>
                <a:buClrTx/>
                <a:buSzTx/>
                <a:buFontTx/>
                <a:buNone/>
              </a:pPr>
              <a:t>25</a:t>
            </a:fld>
            <a:endParaRPr lang="en-US" altLang="en-US" sz="1000" smtClean="0"/>
          </a:p>
        </p:txBody>
      </p:sp>
      <p:sp>
        <p:nvSpPr>
          <p:cNvPr id="50180" name="Rectangle 2"/>
          <p:cNvSpPr>
            <a:spLocks noGrp="1" noChangeArrowheads="1"/>
          </p:cNvSpPr>
          <p:nvPr>
            <p:ph type="title"/>
          </p:nvPr>
        </p:nvSpPr>
        <p:spPr>
          <a:xfrm>
            <a:off x="2438400" y="0"/>
            <a:ext cx="5791200" cy="639763"/>
          </a:xfrm>
        </p:spPr>
        <p:txBody>
          <a:bodyPr/>
          <a:lstStyle/>
          <a:p>
            <a:pPr eaLnBrk="1" hangingPunct="1"/>
            <a:r>
              <a:rPr lang="en-US" altLang="en-US" sz="3200" smtClean="0">
                <a:solidFill>
                  <a:srgbClr val="C00000"/>
                </a:solidFill>
              </a:rPr>
              <a:t>Tính có giá trị</a:t>
            </a:r>
          </a:p>
        </p:txBody>
      </p:sp>
      <p:sp>
        <p:nvSpPr>
          <p:cNvPr id="25606" name="Rectangle 3"/>
          <p:cNvSpPr>
            <a:spLocks noGrp="1" noChangeArrowheads="1"/>
          </p:cNvSpPr>
          <p:nvPr>
            <p:ph type="body" idx="1"/>
          </p:nvPr>
        </p:nvSpPr>
        <p:spPr>
          <a:xfrm>
            <a:off x="381000" y="838200"/>
            <a:ext cx="4038600" cy="5181600"/>
          </a:xfrm>
        </p:spPr>
        <p:txBody>
          <a:bodyPr/>
          <a:lstStyle/>
          <a:p>
            <a:pPr algn="just">
              <a:buFont typeface="Symbol" pitchFamily="18" charset="2"/>
              <a:buChar char="·"/>
              <a:defRPr/>
            </a:pPr>
            <a:r>
              <a:rPr lang="en-US" sz="1800" err="1" smtClean="0">
                <a:cs typeface="Arial" pitchFamily="34" charset="0"/>
              </a:rPr>
              <a:t>Mẫu</a:t>
            </a:r>
            <a:r>
              <a:rPr lang="en-US" sz="1800" smtClean="0">
                <a:cs typeface="Arial" pitchFamily="34" charset="0"/>
              </a:rPr>
              <a:t> </a:t>
            </a:r>
            <a:r>
              <a:rPr lang="en-US" sz="1800" err="1" smtClean="0">
                <a:cs typeface="Arial" pitchFamily="34" charset="0"/>
              </a:rPr>
              <a:t>được</a:t>
            </a:r>
            <a:r>
              <a:rPr lang="en-US" sz="1800" smtClean="0">
                <a:cs typeface="Arial" pitchFamily="34" charset="0"/>
              </a:rPr>
              <a:t> </a:t>
            </a:r>
            <a:r>
              <a:rPr lang="en-US" sz="1800" err="1" smtClean="0">
                <a:cs typeface="Arial" pitchFamily="34" charset="0"/>
              </a:rPr>
              <a:t>phát</a:t>
            </a:r>
            <a:r>
              <a:rPr lang="en-US" sz="1800" smtClean="0">
                <a:cs typeface="Arial" pitchFamily="34" charset="0"/>
              </a:rPr>
              <a:t> </a:t>
            </a:r>
            <a:r>
              <a:rPr lang="en-US" sz="1800" err="1" smtClean="0">
                <a:cs typeface="Arial" pitchFamily="34" charset="0"/>
              </a:rPr>
              <a:t>hiện</a:t>
            </a:r>
            <a:r>
              <a:rPr lang="en-US" sz="1800" smtClean="0">
                <a:cs typeface="Arial" pitchFamily="34" charset="0"/>
              </a:rPr>
              <a:t>: </a:t>
            </a:r>
            <a:r>
              <a:rPr lang="en-US" sz="1800" err="1" smtClean="0">
                <a:cs typeface="Arial" pitchFamily="34" charset="0"/>
              </a:rPr>
              <a:t>phải</a:t>
            </a:r>
            <a:r>
              <a:rPr lang="en-US" sz="1800" smtClean="0">
                <a:cs typeface="Arial" pitchFamily="34" charset="0"/>
              </a:rPr>
              <a:t> </a:t>
            </a:r>
            <a:r>
              <a:rPr lang="en-US" sz="1800" err="1" smtClean="0">
                <a:cs typeface="Arial" pitchFamily="34" charset="0"/>
              </a:rPr>
              <a:t>có</a:t>
            </a:r>
            <a:r>
              <a:rPr lang="en-US" sz="1800" smtClean="0">
                <a:cs typeface="Arial" pitchFamily="34" charset="0"/>
              </a:rPr>
              <a:t> </a:t>
            </a:r>
            <a:r>
              <a:rPr lang="en-US" sz="1800" i="1" err="1" smtClean="0">
                <a:cs typeface="Arial" pitchFamily="34" charset="0"/>
              </a:rPr>
              <a:t>giá</a:t>
            </a:r>
            <a:r>
              <a:rPr lang="en-US" sz="1800" i="1" smtClean="0">
                <a:cs typeface="Arial" pitchFamily="34" charset="0"/>
              </a:rPr>
              <a:t> </a:t>
            </a:r>
            <a:r>
              <a:rPr lang="en-US" sz="1800" i="1" err="1" smtClean="0">
                <a:cs typeface="Arial" pitchFamily="34" charset="0"/>
              </a:rPr>
              <a:t>trị</a:t>
            </a:r>
            <a:r>
              <a:rPr lang="en-US" sz="1800" smtClean="0">
                <a:cs typeface="Arial" pitchFamily="34" charset="0"/>
              </a:rPr>
              <a:t> </a:t>
            </a:r>
            <a:r>
              <a:rPr lang="en-US" sz="1800" err="1" smtClean="0">
                <a:cs typeface="Arial" pitchFamily="34" charset="0"/>
              </a:rPr>
              <a:t>đối</a:t>
            </a:r>
            <a:r>
              <a:rPr lang="en-US" sz="1800" smtClean="0">
                <a:cs typeface="Arial" pitchFamily="34" charset="0"/>
              </a:rPr>
              <a:t> </a:t>
            </a:r>
            <a:r>
              <a:rPr lang="en-US" sz="1800" err="1" smtClean="0">
                <a:cs typeface="Arial" pitchFamily="34" charset="0"/>
              </a:rPr>
              <a:t>với</a:t>
            </a:r>
            <a:r>
              <a:rPr lang="en-US" sz="1800" smtClean="0">
                <a:cs typeface="Arial" pitchFamily="34" charset="0"/>
              </a:rPr>
              <a:t> </a:t>
            </a:r>
            <a:r>
              <a:rPr lang="en-US" sz="1800" err="1" smtClean="0">
                <a:cs typeface="Arial" pitchFamily="34" charset="0"/>
              </a:rPr>
              <a:t>các</a:t>
            </a:r>
            <a:r>
              <a:rPr lang="en-US" sz="1800" smtClean="0">
                <a:cs typeface="Arial" pitchFamily="34" charset="0"/>
              </a:rPr>
              <a:t> </a:t>
            </a:r>
            <a:r>
              <a:rPr lang="en-US" sz="1800" err="1" smtClean="0">
                <a:cs typeface="Arial" pitchFamily="34" charset="0"/>
              </a:rPr>
              <a:t>dữ</a:t>
            </a:r>
            <a:r>
              <a:rPr lang="en-US" sz="1800" smtClean="0">
                <a:cs typeface="Arial" pitchFamily="34" charset="0"/>
              </a:rPr>
              <a:t> </a:t>
            </a:r>
            <a:r>
              <a:rPr lang="en-US" sz="1800" err="1" smtClean="0">
                <a:cs typeface="Arial" pitchFamily="34" charset="0"/>
              </a:rPr>
              <a:t>liệu</a:t>
            </a:r>
            <a:r>
              <a:rPr lang="en-US" sz="1800" smtClean="0">
                <a:cs typeface="Arial" pitchFamily="34" charset="0"/>
              </a:rPr>
              <a:t> </a:t>
            </a:r>
            <a:r>
              <a:rPr lang="en-US" sz="1800" err="1" smtClean="0">
                <a:cs typeface="Arial" pitchFamily="34" charset="0"/>
              </a:rPr>
              <a:t>mới</a:t>
            </a:r>
            <a:r>
              <a:rPr lang="en-US" sz="1800" smtClean="0">
                <a:cs typeface="Arial" pitchFamily="34" charset="0"/>
              </a:rPr>
              <a:t> </a:t>
            </a:r>
            <a:r>
              <a:rPr lang="en-US" sz="1800" err="1" smtClean="0">
                <a:cs typeface="Arial" pitchFamily="34" charset="0"/>
              </a:rPr>
              <a:t>theo</a:t>
            </a:r>
            <a:r>
              <a:rPr lang="en-US" sz="1800" smtClean="0">
                <a:cs typeface="Arial" pitchFamily="34" charset="0"/>
              </a:rPr>
              <a:t> </a:t>
            </a:r>
            <a:r>
              <a:rPr lang="en-US" sz="1800" err="1" smtClean="0">
                <a:cs typeface="Arial" pitchFamily="34" charset="0"/>
              </a:rPr>
              <a:t>độ</a:t>
            </a:r>
            <a:r>
              <a:rPr lang="en-US" sz="1800" smtClean="0">
                <a:cs typeface="Arial" pitchFamily="34" charset="0"/>
              </a:rPr>
              <a:t> </a:t>
            </a:r>
            <a:r>
              <a:rPr lang="en-US" sz="1800" err="1" smtClean="0">
                <a:cs typeface="Arial" pitchFamily="34" charset="0"/>
              </a:rPr>
              <a:t>chân</a:t>
            </a:r>
            <a:r>
              <a:rPr lang="en-US" sz="1800" smtClean="0">
                <a:cs typeface="Arial" pitchFamily="34" charset="0"/>
              </a:rPr>
              <a:t> </a:t>
            </a:r>
            <a:r>
              <a:rPr lang="en-US" sz="1800" err="1" smtClean="0">
                <a:cs typeface="Arial" pitchFamily="34" charset="0"/>
              </a:rPr>
              <a:t>thực</a:t>
            </a:r>
            <a:r>
              <a:rPr lang="en-US" sz="1800" smtClean="0">
                <a:cs typeface="Arial" pitchFamily="34" charset="0"/>
              </a:rPr>
              <a:t> </a:t>
            </a:r>
            <a:r>
              <a:rPr lang="en-US" sz="1800" err="1" smtClean="0">
                <a:cs typeface="Arial" pitchFamily="34" charset="0"/>
              </a:rPr>
              <a:t>nào</a:t>
            </a:r>
            <a:r>
              <a:rPr lang="en-US" sz="1800" smtClean="0">
                <a:cs typeface="Arial" pitchFamily="34" charset="0"/>
              </a:rPr>
              <a:t> </a:t>
            </a:r>
            <a:r>
              <a:rPr lang="en-US" sz="1800" err="1" smtClean="0">
                <a:cs typeface="Arial" pitchFamily="34" charset="0"/>
              </a:rPr>
              <a:t>đấy</a:t>
            </a:r>
            <a:r>
              <a:rPr lang="en-US" sz="1800" smtClean="0">
                <a:cs typeface="Arial" pitchFamily="34" charset="0"/>
              </a:rPr>
              <a:t>.</a:t>
            </a:r>
          </a:p>
          <a:p>
            <a:pPr algn="just">
              <a:buFont typeface="Symbol" pitchFamily="18" charset="2"/>
              <a:buChar char="·"/>
              <a:defRPr/>
            </a:pPr>
            <a:r>
              <a:rPr lang="en-US" sz="1800" err="1" smtClean="0">
                <a:cs typeface="Arial" pitchFamily="34" charset="0"/>
              </a:rPr>
              <a:t>Tính</a:t>
            </a:r>
            <a:r>
              <a:rPr lang="en-US" sz="1800" smtClean="0">
                <a:cs typeface="Arial" pitchFamily="34" charset="0"/>
              </a:rPr>
              <a:t> "</a:t>
            </a:r>
            <a:r>
              <a:rPr lang="en-US" sz="1800" err="1" smtClean="0">
                <a:cs typeface="Arial" pitchFamily="34" charset="0"/>
              </a:rPr>
              <a:t>có</a:t>
            </a:r>
            <a:r>
              <a:rPr lang="en-US" sz="1800" smtClean="0">
                <a:cs typeface="Arial" pitchFamily="34" charset="0"/>
              </a:rPr>
              <a:t> </a:t>
            </a:r>
            <a:r>
              <a:rPr lang="en-US" sz="1800" err="1" smtClean="0">
                <a:cs typeface="Arial" pitchFamily="34" charset="0"/>
              </a:rPr>
              <a:t>giá</a:t>
            </a:r>
            <a:r>
              <a:rPr lang="en-US" sz="1800" smtClean="0">
                <a:cs typeface="Arial" pitchFamily="34" charset="0"/>
              </a:rPr>
              <a:t> </a:t>
            </a:r>
            <a:r>
              <a:rPr lang="en-US" sz="1800" err="1" smtClean="0">
                <a:cs typeface="Arial" pitchFamily="34" charset="0"/>
              </a:rPr>
              <a:t>trị</a:t>
            </a:r>
            <a:r>
              <a:rPr lang="en-US" sz="1800" smtClean="0">
                <a:cs typeface="Arial" pitchFamily="34" charset="0"/>
              </a:rPr>
              <a:t>" : </a:t>
            </a:r>
            <a:r>
              <a:rPr lang="en-US" sz="1800" err="1" smtClean="0">
                <a:cs typeface="Arial" pitchFamily="34" charset="0"/>
              </a:rPr>
              <a:t>một</a:t>
            </a:r>
            <a:r>
              <a:rPr lang="en-US" sz="1800" smtClean="0">
                <a:cs typeface="Arial" pitchFamily="34" charset="0"/>
              </a:rPr>
              <a:t> </a:t>
            </a:r>
            <a:r>
              <a:rPr lang="en-US" sz="1800" i="1" err="1" smtClean="0">
                <a:cs typeface="Arial" pitchFamily="34" charset="0"/>
              </a:rPr>
              <a:t>độ</a:t>
            </a:r>
            <a:r>
              <a:rPr lang="en-US" sz="1800" i="1" smtClean="0">
                <a:cs typeface="Arial" pitchFamily="34" charset="0"/>
              </a:rPr>
              <a:t> </a:t>
            </a:r>
            <a:r>
              <a:rPr lang="en-US" sz="1800" i="1" err="1" smtClean="0">
                <a:cs typeface="Arial" pitchFamily="34" charset="0"/>
              </a:rPr>
              <a:t>đo</a:t>
            </a:r>
            <a:r>
              <a:rPr lang="en-US" sz="1800" smtClean="0">
                <a:cs typeface="Arial" pitchFamily="34" charset="0"/>
              </a:rPr>
              <a:t> </a:t>
            </a:r>
            <a:r>
              <a:rPr lang="en-US" sz="1800" i="1" err="1" smtClean="0">
                <a:cs typeface="Arial" pitchFamily="34" charset="0"/>
              </a:rPr>
              <a:t>tính</a:t>
            </a:r>
            <a:r>
              <a:rPr lang="en-US" sz="1800" i="1" smtClean="0">
                <a:cs typeface="Arial" pitchFamily="34" charset="0"/>
              </a:rPr>
              <a:t> </a:t>
            </a:r>
            <a:r>
              <a:rPr lang="en-US" sz="1800" i="1" err="1" smtClean="0">
                <a:cs typeface="Arial" pitchFamily="34" charset="0"/>
              </a:rPr>
              <a:t>có</a:t>
            </a:r>
            <a:r>
              <a:rPr lang="en-US" sz="1800" i="1" smtClean="0">
                <a:cs typeface="Arial" pitchFamily="34" charset="0"/>
              </a:rPr>
              <a:t> </a:t>
            </a:r>
            <a:r>
              <a:rPr lang="en-US" sz="1800" i="1" err="1" smtClean="0">
                <a:cs typeface="Arial" pitchFamily="34" charset="0"/>
              </a:rPr>
              <a:t>giá</a:t>
            </a:r>
            <a:r>
              <a:rPr lang="en-US" sz="1800" i="1" smtClean="0">
                <a:cs typeface="Arial" pitchFamily="34" charset="0"/>
              </a:rPr>
              <a:t> </a:t>
            </a:r>
            <a:r>
              <a:rPr lang="en-US" sz="1800" i="1" err="1" smtClean="0">
                <a:cs typeface="Arial" pitchFamily="34" charset="0"/>
              </a:rPr>
              <a:t>trị</a:t>
            </a:r>
            <a:r>
              <a:rPr lang="en-US" sz="1800" i="1" smtClean="0">
                <a:cs typeface="Arial" pitchFamily="34" charset="0"/>
              </a:rPr>
              <a:t> (</a:t>
            </a:r>
            <a:r>
              <a:rPr lang="en-US" sz="1800" i="1" err="1" smtClean="0">
                <a:cs typeface="Arial" pitchFamily="34" charset="0"/>
              </a:rPr>
              <a:t>chân</a:t>
            </a:r>
            <a:r>
              <a:rPr lang="en-US" sz="1800" i="1" smtClean="0">
                <a:cs typeface="Arial" pitchFamily="34" charset="0"/>
              </a:rPr>
              <a:t> </a:t>
            </a:r>
            <a:r>
              <a:rPr lang="en-US" sz="1800" i="1" err="1" smtClean="0">
                <a:cs typeface="Arial" pitchFamily="34" charset="0"/>
              </a:rPr>
              <a:t>thực</a:t>
            </a:r>
            <a:r>
              <a:rPr lang="en-US" sz="1800" i="1" smtClean="0">
                <a:cs typeface="Arial" pitchFamily="34" charset="0"/>
              </a:rPr>
              <a:t>)</a:t>
            </a:r>
            <a:r>
              <a:rPr lang="en-US" sz="1800" smtClean="0">
                <a:cs typeface="Arial" pitchFamily="34" charset="0"/>
              </a:rPr>
              <a:t> </a:t>
            </a:r>
            <a:r>
              <a:rPr lang="en-US" sz="1800" err="1" smtClean="0">
                <a:cs typeface="Arial" pitchFamily="34" charset="0"/>
              </a:rPr>
              <a:t>là</a:t>
            </a:r>
            <a:r>
              <a:rPr lang="en-US" sz="1800" smtClean="0">
                <a:cs typeface="Arial" pitchFamily="34" charset="0"/>
              </a:rPr>
              <a:t> </a:t>
            </a:r>
            <a:r>
              <a:rPr lang="en-US" sz="1800" err="1" smtClean="0">
                <a:cs typeface="Arial" pitchFamily="34" charset="0"/>
              </a:rPr>
              <a:t>một</a:t>
            </a:r>
            <a:r>
              <a:rPr lang="en-US" sz="1800" smtClean="0">
                <a:cs typeface="Arial" pitchFamily="34" charset="0"/>
              </a:rPr>
              <a:t> </a:t>
            </a:r>
            <a:r>
              <a:rPr lang="en-US" sz="1800" err="1" smtClean="0">
                <a:cs typeface="Arial" pitchFamily="34" charset="0"/>
              </a:rPr>
              <a:t>hàm</a:t>
            </a:r>
            <a:r>
              <a:rPr lang="en-US" sz="1800" smtClean="0">
                <a:cs typeface="Arial" pitchFamily="34" charset="0"/>
              </a:rPr>
              <a:t> C </a:t>
            </a:r>
            <a:r>
              <a:rPr lang="en-US" sz="1800" err="1" smtClean="0">
                <a:cs typeface="Arial" pitchFamily="34" charset="0"/>
              </a:rPr>
              <a:t>ánh</a:t>
            </a:r>
            <a:r>
              <a:rPr lang="en-US" sz="1800" smtClean="0">
                <a:cs typeface="Arial" pitchFamily="34" charset="0"/>
              </a:rPr>
              <a:t> </a:t>
            </a:r>
            <a:r>
              <a:rPr lang="en-US" sz="1800" err="1" smtClean="0">
                <a:cs typeface="Arial" pitchFamily="34" charset="0"/>
              </a:rPr>
              <a:t>xạ</a:t>
            </a:r>
            <a:r>
              <a:rPr lang="en-US" sz="1800" smtClean="0">
                <a:cs typeface="Arial" pitchFamily="34" charset="0"/>
              </a:rPr>
              <a:t> </a:t>
            </a:r>
            <a:r>
              <a:rPr lang="en-US" sz="1800" err="1" smtClean="0">
                <a:cs typeface="Arial" pitchFamily="34" charset="0"/>
              </a:rPr>
              <a:t>một</a:t>
            </a:r>
            <a:r>
              <a:rPr lang="en-US" sz="1800" smtClean="0">
                <a:cs typeface="Arial" pitchFamily="34" charset="0"/>
              </a:rPr>
              <a:t> </a:t>
            </a:r>
            <a:r>
              <a:rPr lang="en-US" sz="1800" err="1" smtClean="0">
                <a:cs typeface="Arial" pitchFamily="34" charset="0"/>
              </a:rPr>
              <a:t>biểu</a:t>
            </a:r>
            <a:r>
              <a:rPr lang="en-US" sz="1800" smtClean="0">
                <a:cs typeface="Arial" pitchFamily="34" charset="0"/>
              </a:rPr>
              <a:t> </a:t>
            </a:r>
            <a:r>
              <a:rPr lang="en-US" sz="1800" err="1" smtClean="0">
                <a:cs typeface="Arial" pitchFamily="34" charset="0"/>
              </a:rPr>
              <a:t>thức</a:t>
            </a:r>
            <a:r>
              <a:rPr lang="en-US" sz="1800" smtClean="0">
                <a:cs typeface="Arial" pitchFamily="34" charset="0"/>
              </a:rPr>
              <a:t> </a:t>
            </a:r>
            <a:r>
              <a:rPr lang="en-US" sz="1800" err="1" smtClean="0">
                <a:cs typeface="Arial" pitchFamily="34" charset="0"/>
              </a:rPr>
              <a:t>thuộc</a:t>
            </a:r>
            <a:r>
              <a:rPr lang="en-US" sz="1800" smtClean="0">
                <a:cs typeface="Arial" pitchFamily="34" charset="0"/>
              </a:rPr>
              <a:t> </a:t>
            </a:r>
            <a:r>
              <a:rPr lang="en-US" sz="1800" err="1" smtClean="0">
                <a:cs typeface="Arial" pitchFamily="34" charset="0"/>
              </a:rPr>
              <a:t>ngôn</a:t>
            </a:r>
            <a:r>
              <a:rPr lang="en-US" sz="1800" smtClean="0">
                <a:cs typeface="Arial" pitchFamily="34" charset="0"/>
              </a:rPr>
              <a:t> </a:t>
            </a:r>
            <a:r>
              <a:rPr lang="en-US" sz="1800" err="1" smtClean="0">
                <a:cs typeface="Arial" pitchFamily="34" charset="0"/>
              </a:rPr>
              <a:t>ngữ</a:t>
            </a:r>
            <a:r>
              <a:rPr lang="en-US" sz="1800" smtClean="0">
                <a:cs typeface="Arial" pitchFamily="34" charset="0"/>
              </a:rPr>
              <a:t> </a:t>
            </a:r>
            <a:r>
              <a:rPr lang="en-US" sz="1800" err="1" smtClean="0">
                <a:cs typeface="Arial" pitchFamily="34" charset="0"/>
              </a:rPr>
              <a:t>biểu</a:t>
            </a:r>
            <a:r>
              <a:rPr lang="en-US" sz="1800" smtClean="0">
                <a:cs typeface="Arial" pitchFamily="34" charset="0"/>
              </a:rPr>
              <a:t> </a:t>
            </a:r>
            <a:r>
              <a:rPr lang="en-US" sz="1800" err="1" smtClean="0">
                <a:cs typeface="Arial" pitchFamily="34" charset="0"/>
              </a:rPr>
              <a:t>diễn</a:t>
            </a:r>
            <a:r>
              <a:rPr lang="en-US" sz="1800" smtClean="0">
                <a:cs typeface="Arial" pitchFamily="34" charset="0"/>
              </a:rPr>
              <a:t> </a:t>
            </a:r>
            <a:r>
              <a:rPr lang="en-US" sz="1800" err="1" smtClean="0">
                <a:cs typeface="Arial" pitchFamily="34" charset="0"/>
              </a:rPr>
              <a:t>mẫu</a:t>
            </a:r>
            <a:r>
              <a:rPr lang="en-US" sz="1800" smtClean="0">
                <a:cs typeface="Arial" pitchFamily="34" charset="0"/>
              </a:rPr>
              <a:t> L </a:t>
            </a:r>
            <a:r>
              <a:rPr lang="en-US" sz="1800" err="1" smtClean="0">
                <a:cs typeface="Arial" pitchFamily="34" charset="0"/>
              </a:rPr>
              <a:t>tới</a:t>
            </a:r>
            <a:r>
              <a:rPr lang="en-US" sz="1800" smtClean="0">
                <a:cs typeface="Arial" pitchFamily="34" charset="0"/>
              </a:rPr>
              <a:t> </a:t>
            </a:r>
            <a:r>
              <a:rPr lang="en-US" sz="1800" err="1" smtClean="0">
                <a:cs typeface="Arial" pitchFamily="34" charset="0"/>
              </a:rPr>
              <a:t>một</a:t>
            </a:r>
            <a:r>
              <a:rPr lang="en-US" sz="1800" smtClean="0">
                <a:cs typeface="Arial" pitchFamily="34" charset="0"/>
              </a:rPr>
              <a:t> </a:t>
            </a:r>
            <a:r>
              <a:rPr lang="en-US" sz="1800" err="1" smtClean="0">
                <a:cs typeface="Arial" pitchFamily="34" charset="0"/>
              </a:rPr>
              <a:t>không</a:t>
            </a:r>
            <a:r>
              <a:rPr lang="en-US" sz="1800" smtClean="0">
                <a:cs typeface="Arial" pitchFamily="34" charset="0"/>
              </a:rPr>
              <a:t> </a:t>
            </a:r>
            <a:r>
              <a:rPr lang="en-US" sz="1800" err="1" smtClean="0">
                <a:cs typeface="Arial" pitchFamily="34" charset="0"/>
              </a:rPr>
              <a:t>gian</a:t>
            </a:r>
            <a:r>
              <a:rPr lang="en-US" sz="1800" smtClean="0">
                <a:cs typeface="Arial" pitchFamily="34" charset="0"/>
              </a:rPr>
              <a:t> </a:t>
            </a:r>
            <a:r>
              <a:rPr lang="en-US" sz="1800" err="1" smtClean="0">
                <a:cs typeface="Arial" pitchFamily="34" charset="0"/>
              </a:rPr>
              <a:t>đo</a:t>
            </a:r>
            <a:r>
              <a:rPr lang="en-US" sz="1800" smtClean="0">
                <a:cs typeface="Arial" pitchFamily="34" charset="0"/>
              </a:rPr>
              <a:t> </a:t>
            </a:r>
            <a:r>
              <a:rPr lang="en-US" sz="1800" err="1" smtClean="0">
                <a:cs typeface="Arial" pitchFamily="34" charset="0"/>
              </a:rPr>
              <a:t>được</a:t>
            </a:r>
            <a:r>
              <a:rPr lang="en-US" sz="1800" smtClean="0">
                <a:cs typeface="Arial" pitchFamily="34" charset="0"/>
              </a:rPr>
              <a:t> (</a:t>
            </a:r>
            <a:r>
              <a:rPr lang="en-US" sz="1800" err="1" smtClean="0">
                <a:cs typeface="Arial" pitchFamily="34" charset="0"/>
              </a:rPr>
              <a:t>bộ</a:t>
            </a:r>
            <a:r>
              <a:rPr lang="en-US" sz="1800" smtClean="0">
                <a:cs typeface="Arial" pitchFamily="34" charset="0"/>
              </a:rPr>
              <a:t> </a:t>
            </a:r>
            <a:r>
              <a:rPr lang="en-US" sz="1800" err="1" smtClean="0">
                <a:cs typeface="Arial" pitchFamily="34" charset="0"/>
              </a:rPr>
              <a:t>phận</a:t>
            </a:r>
            <a:r>
              <a:rPr lang="en-US" sz="1800" smtClean="0">
                <a:cs typeface="Arial" pitchFamily="34" charset="0"/>
              </a:rPr>
              <a:t> </a:t>
            </a:r>
            <a:r>
              <a:rPr lang="en-US" sz="1800" err="1" smtClean="0">
                <a:cs typeface="Arial" pitchFamily="34" charset="0"/>
              </a:rPr>
              <a:t>hoặc</a:t>
            </a:r>
            <a:r>
              <a:rPr lang="en-US" sz="1800" smtClean="0">
                <a:cs typeface="Arial" pitchFamily="34" charset="0"/>
              </a:rPr>
              <a:t> </a:t>
            </a:r>
            <a:r>
              <a:rPr lang="en-US" sz="1800" err="1" smtClean="0">
                <a:cs typeface="Arial" pitchFamily="34" charset="0"/>
              </a:rPr>
              <a:t>toàn</a:t>
            </a:r>
            <a:r>
              <a:rPr lang="en-US" sz="1800" smtClean="0">
                <a:cs typeface="Arial" pitchFamily="34" charset="0"/>
              </a:rPr>
              <a:t> </a:t>
            </a:r>
            <a:r>
              <a:rPr lang="en-US" sz="1800" err="1" smtClean="0">
                <a:cs typeface="Arial" pitchFamily="34" charset="0"/>
              </a:rPr>
              <a:t>bộ</a:t>
            </a:r>
            <a:r>
              <a:rPr lang="en-US" sz="1800" smtClean="0">
                <a:cs typeface="Arial" pitchFamily="34" charset="0"/>
              </a:rPr>
              <a:t>) M</a:t>
            </a:r>
            <a:r>
              <a:rPr lang="en-US" sz="1800" baseline="-25000" smtClean="0">
                <a:cs typeface="Arial" pitchFamily="34" charset="0"/>
              </a:rPr>
              <a:t>C</a:t>
            </a:r>
            <a:r>
              <a:rPr lang="en-US" sz="1800" smtClean="0">
                <a:cs typeface="Arial" pitchFamily="34" charset="0"/>
              </a:rPr>
              <a:t>.</a:t>
            </a:r>
          </a:p>
          <a:p>
            <a:pPr algn="just">
              <a:buFont typeface="Symbol" pitchFamily="18" charset="2"/>
              <a:buChar char="·"/>
              <a:defRPr/>
            </a:pPr>
            <a:r>
              <a:rPr lang="en-US" sz="1800" err="1" smtClean="0">
                <a:cs typeface="Arial" pitchFamily="34" charset="0"/>
              </a:rPr>
              <a:t>Chẳng</a:t>
            </a:r>
            <a:r>
              <a:rPr lang="en-US" sz="1800" smtClean="0">
                <a:cs typeface="Arial" pitchFamily="34" charset="0"/>
              </a:rPr>
              <a:t> </a:t>
            </a:r>
            <a:r>
              <a:rPr lang="en-US" sz="1800" err="1" smtClean="0">
                <a:cs typeface="Arial" pitchFamily="34" charset="0"/>
              </a:rPr>
              <a:t>hạn</a:t>
            </a:r>
            <a:r>
              <a:rPr lang="en-US" sz="1800" smtClean="0">
                <a:cs typeface="Arial" pitchFamily="34" charset="0"/>
              </a:rPr>
              <a:t>, </a:t>
            </a:r>
            <a:r>
              <a:rPr lang="en-US" sz="1800" err="1" smtClean="0">
                <a:cs typeface="Arial" pitchFamily="34" charset="0"/>
              </a:rPr>
              <a:t>đường</a:t>
            </a:r>
            <a:r>
              <a:rPr lang="en-US" sz="1800" smtClean="0">
                <a:cs typeface="Arial" pitchFamily="34" charset="0"/>
              </a:rPr>
              <a:t> </a:t>
            </a:r>
            <a:r>
              <a:rPr lang="en-US" sz="1800" err="1" smtClean="0">
                <a:cs typeface="Arial" pitchFamily="34" charset="0"/>
              </a:rPr>
              <a:t>biên</a:t>
            </a:r>
            <a:r>
              <a:rPr lang="en-US" sz="1800" smtClean="0">
                <a:cs typeface="Arial" pitchFamily="34" charset="0"/>
              </a:rPr>
              <a:t> </a:t>
            </a:r>
            <a:r>
              <a:rPr lang="en-US" sz="1800" err="1" smtClean="0">
                <a:cs typeface="Arial" pitchFamily="34" charset="0"/>
              </a:rPr>
              <a:t>xác</a:t>
            </a:r>
            <a:r>
              <a:rPr lang="en-US" sz="1800" smtClean="0">
                <a:cs typeface="Arial" pitchFamily="34" charset="0"/>
              </a:rPr>
              <a:t> </a:t>
            </a:r>
            <a:r>
              <a:rPr lang="en-US" sz="1800" err="1" smtClean="0">
                <a:cs typeface="Arial" pitchFamily="34" charset="0"/>
              </a:rPr>
              <a:t>định</a:t>
            </a:r>
            <a:r>
              <a:rPr lang="en-US" sz="1800" smtClean="0">
                <a:cs typeface="Arial" pitchFamily="34" charset="0"/>
              </a:rPr>
              <a:t> </a:t>
            </a:r>
            <a:r>
              <a:rPr lang="en-US" sz="1800" err="1" smtClean="0">
                <a:cs typeface="Arial" pitchFamily="34" charset="0"/>
              </a:rPr>
              <a:t>mẫu</a:t>
            </a:r>
            <a:r>
              <a:rPr lang="en-US" sz="1800" smtClean="0">
                <a:cs typeface="Arial" pitchFamily="34" charset="0"/>
              </a:rPr>
              <a:t> "THUNHẬP &lt; $t“ </a:t>
            </a:r>
            <a:r>
              <a:rPr lang="en-US" sz="1800" err="1" smtClean="0">
                <a:cs typeface="Arial" pitchFamily="34" charset="0"/>
              </a:rPr>
              <a:t>dịch</a:t>
            </a:r>
            <a:r>
              <a:rPr lang="en-US" sz="1800" smtClean="0">
                <a:cs typeface="Arial" pitchFamily="34" charset="0"/>
              </a:rPr>
              <a:t> sang </a:t>
            </a:r>
            <a:r>
              <a:rPr lang="en-US" sz="1800" err="1" smtClean="0">
                <a:cs typeface="Arial" pitchFamily="34" charset="0"/>
              </a:rPr>
              <a:t>phải</a:t>
            </a:r>
            <a:r>
              <a:rPr lang="en-US" sz="1800" smtClean="0">
                <a:cs typeface="Arial" pitchFamily="34" charset="0"/>
              </a:rPr>
              <a:t> (</a:t>
            </a:r>
            <a:r>
              <a:rPr lang="en-US" sz="1800" err="1" smtClean="0">
                <a:cs typeface="Arial" pitchFamily="34" charset="0"/>
              </a:rPr>
              <a:t>biến</a:t>
            </a:r>
            <a:r>
              <a:rPr lang="en-US" sz="1800" smtClean="0">
                <a:cs typeface="Arial" pitchFamily="34" charset="0"/>
              </a:rPr>
              <a:t> THUNHẬP </a:t>
            </a:r>
            <a:r>
              <a:rPr lang="en-US" sz="1800" err="1" smtClean="0">
                <a:cs typeface="Arial" pitchFamily="34" charset="0"/>
              </a:rPr>
              <a:t>nhận</a:t>
            </a:r>
            <a:r>
              <a:rPr lang="en-US" sz="1800" smtClean="0">
                <a:cs typeface="Arial" pitchFamily="34" charset="0"/>
              </a:rPr>
              <a:t> </a:t>
            </a:r>
            <a:r>
              <a:rPr lang="en-US" sz="1800" err="1" smtClean="0">
                <a:cs typeface="Arial" pitchFamily="34" charset="0"/>
              </a:rPr>
              <a:t>giá</a:t>
            </a:r>
            <a:r>
              <a:rPr lang="en-US" sz="1800" smtClean="0">
                <a:cs typeface="Arial" pitchFamily="34" charset="0"/>
              </a:rPr>
              <a:t> </a:t>
            </a:r>
            <a:r>
              <a:rPr lang="en-US" sz="1800" err="1" smtClean="0">
                <a:cs typeface="Arial" pitchFamily="34" charset="0"/>
              </a:rPr>
              <a:t>trị</a:t>
            </a:r>
            <a:r>
              <a:rPr lang="en-US" sz="1800" smtClean="0">
                <a:cs typeface="Arial" pitchFamily="34" charset="0"/>
              </a:rPr>
              <a:t> </a:t>
            </a:r>
            <a:r>
              <a:rPr lang="en-US" sz="1800" err="1" smtClean="0">
                <a:cs typeface="Arial" pitchFamily="34" charset="0"/>
              </a:rPr>
              <a:t>lớn</a:t>
            </a:r>
            <a:r>
              <a:rPr lang="en-US" sz="1800" smtClean="0">
                <a:cs typeface="Arial" pitchFamily="34" charset="0"/>
              </a:rPr>
              <a:t> </a:t>
            </a:r>
            <a:r>
              <a:rPr lang="en-US" sz="1800" err="1" smtClean="0">
                <a:cs typeface="Arial" pitchFamily="34" charset="0"/>
              </a:rPr>
              <a:t>hơn</a:t>
            </a:r>
            <a:r>
              <a:rPr lang="en-US" sz="1800" smtClean="0">
                <a:cs typeface="Arial" pitchFamily="34" charset="0"/>
              </a:rPr>
              <a:t>) </a:t>
            </a:r>
            <a:r>
              <a:rPr lang="en-US" sz="1800" err="1" smtClean="0">
                <a:cs typeface="Arial" pitchFamily="34" charset="0"/>
              </a:rPr>
              <a:t>thì</a:t>
            </a:r>
            <a:r>
              <a:rPr lang="en-US" sz="1800" smtClean="0">
                <a:cs typeface="Arial" pitchFamily="34" charset="0"/>
              </a:rPr>
              <a:t> </a:t>
            </a:r>
            <a:r>
              <a:rPr lang="en-US" sz="1800" err="1" smtClean="0">
                <a:cs typeface="Arial" pitchFamily="34" charset="0"/>
              </a:rPr>
              <a:t>độ</a:t>
            </a:r>
            <a:r>
              <a:rPr lang="en-US" sz="1800" smtClean="0">
                <a:cs typeface="Arial" pitchFamily="34" charset="0"/>
              </a:rPr>
              <a:t> </a:t>
            </a:r>
            <a:r>
              <a:rPr lang="en-US" sz="1800" err="1" smtClean="0">
                <a:cs typeface="Arial" pitchFamily="34" charset="0"/>
              </a:rPr>
              <a:t>chân</a:t>
            </a:r>
            <a:r>
              <a:rPr lang="en-US" sz="1800" smtClean="0">
                <a:cs typeface="Arial" pitchFamily="34" charset="0"/>
              </a:rPr>
              <a:t> </a:t>
            </a:r>
            <a:r>
              <a:rPr lang="en-US" sz="1800" err="1" smtClean="0">
                <a:cs typeface="Arial" pitchFamily="34" charset="0"/>
              </a:rPr>
              <a:t>thực</a:t>
            </a:r>
            <a:r>
              <a:rPr lang="en-US" sz="1800" smtClean="0">
                <a:cs typeface="Arial" pitchFamily="34" charset="0"/>
              </a:rPr>
              <a:t> </a:t>
            </a:r>
            <a:r>
              <a:rPr lang="en-US" sz="1800" err="1" smtClean="0">
                <a:cs typeface="Arial" pitchFamily="34" charset="0"/>
              </a:rPr>
              <a:t>giảm</a:t>
            </a:r>
            <a:r>
              <a:rPr lang="en-US" sz="1800" smtClean="0">
                <a:cs typeface="Arial" pitchFamily="34" charset="0"/>
              </a:rPr>
              <a:t> xuống do </a:t>
            </a:r>
            <a:r>
              <a:rPr lang="en-US" sz="1800" err="1" smtClean="0">
                <a:cs typeface="Arial" pitchFamily="34" charset="0"/>
              </a:rPr>
              <a:t>bao</a:t>
            </a:r>
            <a:r>
              <a:rPr lang="en-US" sz="1800" smtClean="0">
                <a:cs typeface="Arial" pitchFamily="34" charset="0"/>
              </a:rPr>
              <a:t> </a:t>
            </a:r>
            <a:r>
              <a:rPr lang="en-US" sz="1800" err="1" smtClean="0">
                <a:cs typeface="Arial" pitchFamily="34" charset="0"/>
              </a:rPr>
              <a:t>gói</a:t>
            </a:r>
            <a:r>
              <a:rPr lang="en-US" sz="1800" smtClean="0">
                <a:cs typeface="Arial" pitchFamily="34" charset="0"/>
              </a:rPr>
              <a:t> </a:t>
            </a:r>
            <a:r>
              <a:rPr lang="en-US" sz="1800" err="1" smtClean="0">
                <a:cs typeface="Arial" pitchFamily="34" charset="0"/>
              </a:rPr>
              <a:t>thêm</a:t>
            </a:r>
            <a:r>
              <a:rPr lang="en-US" sz="1800" smtClean="0">
                <a:cs typeface="Arial" pitchFamily="34" charset="0"/>
              </a:rPr>
              <a:t> </a:t>
            </a:r>
            <a:r>
              <a:rPr lang="en-US" sz="1800" err="1" smtClean="0">
                <a:cs typeface="Arial" pitchFamily="34" charset="0"/>
              </a:rPr>
              <a:t>các</a:t>
            </a:r>
            <a:r>
              <a:rPr lang="en-US" sz="1800" smtClean="0">
                <a:cs typeface="Arial" pitchFamily="34" charset="0"/>
              </a:rPr>
              <a:t> </a:t>
            </a:r>
            <a:r>
              <a:rPr lang="en-US" sz="1800" err="1" smtClean="0">
                <a:cs typeface="Arial" pitchFamily="34" charset="0"/>
              </a:rPr>
              <a:t>tình</a:t>
            </a:r>
            <a:r>
              <a:rPr lang="en-US" sz="1800" smtClean="0">
                <a:cs typeface="Arial" pitchFamily="34" charset="0"/>
              </a:rPr>
              <a:t> </a:t>
            </a:r>
            <a:r>
              <a:rPr lang="en-US" sz="1800" err="1" smtClean="0">
                <a:cs typeface="Arial" pitchFamily="34" charset="0"/>
              </a:rPr>
              <a:t>huống</a:t>
            </a:r>
            <a:r>
              <a:rPr lang="en-US" sz="1800" smtClean="0">
                <a:cs typeface="Arial" pitchFamily="34" charset="0"/>
              </a:rPr>
              <a:t> </a:t>
            </a:r>
            <a:r>
              <a:rPr lang="en-US" sz="1800" err="1" smtClean="0">
                <a:cs typeface="Arial" pitchFamily="34" charset="0"/>
              </a:rPr>
              <a:t>vay</a:t>
            </a:r>
            <a:r>
              <a:rPr lang="en-US" sz="1800" smtClean="0">
                <a:cs typeface="Arial" pitchFamily="34" charset="0"/>
              </a:rPr>
              <a:t> </a:t>
            </a:r>
            <a:r>
              <a:rPr lang="en-US" sz="1800" err="1" smtClean="0">
                <a:cs typeface="Arial" pitchFamily="34" charset="0"/>
              </a:rPr>
              <a:t>tốt</a:t>
            </a:r>
            <a:r>
              <a:rPr lang="en-US" sz="1800" smtClean="0">
                <a:cs typeface="Arial" pitchFamily="34" charset="0"/>
              </a:rPr>
              <a:t> </a:t>
            </a:r>
            <a:r>
              <a:rPr lang="en-US" sz="1800" err="1" smtClean="0">
                <a:cs typeface="Arial" pitchFamily="34" charset="0"/>
              </a:rPr>
              <a:t>lại</a:t>
            </a:r>
            <a:r>
              <a:rPr lang="en-US" sz="1800" smtClean="0">
                <a:cs typeface="Arial" pitchFamily="34" charset="0"/>
              </a:rPr>
              <a:t> </a:t>
            </a:r>
            <a:r>
              <a:rPr lang="en-US" sz="1800" err="1" smtClean="0">
                <a:cs typeface="Arial" pitchFamily="34" charset="0"/>
              </a:rPr>
              <a:t>bị</a:t>
            </a:r>
            <a:r>
              <a:rPr lang="en-US" sz="1800" smtClean="0">
                <a:cs typeface="Arial" pitchFamily="34" charset="0"/>
              </a:rPr>
              <a:t> </a:t>
            </a:r>
            <a:r>
              <a:rPr lang="en-US" sz="1800" err="1" smtClean="0">
                <a:cs typeface="Arial" pitchFamily="34" charset="0"/>
              </a:rPr>
              <a:t>đưa</a:t>
            </a:r>
            <a:r>
              <a:rPr lang="en-US" sz="1800" smtClean="0">
                <a:cs typeface="Arial" pitchFamily="34" charset="0"/>
              </a:rPr>
              <a:t> </a:t>
            </a:r>
            <a:r>
              <a:rPr lang="en-US" sz="1800" err="1" smtClean="0">
                <a:cs typeface="Arial" pitchFamily="34" charset="0"/>
              </a:rPr>
              <a:t>vào</a:t>
            </a:r>
            <a:r>
              <a:rPr lang="en-US" sz="1800" smtClean="0">
                <a:cs typeface="Arial" pitchFamily="34" charset="0"/>
              </a:rPr>
              <a:t> </a:t>
            </a:r>
            <a:r>
              <a:rPr lang="en-US" sz="1800" err="1" smtClean="0">
                <a:cs typeface="Arial" pitchFamily="34" charset="0"/>
              </a:rPr>
              <a:t>vùng</a:t>
            </a:r>
            <a:r>
              <a:rPr lang="en-US" sz="1800" smtClean="0">
                <a:cs typeface="Arial" pitchFamily="34" charset="0"/>
              </a:rPr>
              <a:t> </a:t>
            </a:r>
            <a:r>
              <a:rPr lang="en-US" sz="1800" err="1" smtClean="0">
                <a:cs typeface="Arial" pitchFamily="34" charset="0"/>
              </a:rPr>
              <a:t>không</a:t>
            </a:r>
            <a:r>
              <a:rPr lang="en-US" sz="1800" smtClean="0">
                <a:cs typeface="Arial" pitchFamily="34" charset="0"/>
              </a:rPr>
              <a:t> </a:t>
            </a:r>
            <a:r>
              <a:rPr lang="en-US" sz="1800" err="1" smtClean="0">
                <a:cs typeface="Arial" pitchFamily="34" charset="0"/>
              </a:rPr>
              <a:t>cho</a:t>
            </a:r>
            <a:r>
              <a:rPr lang="en-US" sz="1800" smtClean="0">
                <a:cs typeface="Arial" pitchFamily="34" charset="0"/>
              </a:rPr>
              <a:t> </a:t>
            </a:r>
            <a:r>
              <a:rPr lang="en-US" sz="1800" err="1" smtClean="0">
                <a:cs typeface="Arial" pitchFamily="34" charset="0"/>
              </a:rPr>
              <a:t>vay</a:t>
            </a:r>
            <a:r>
              <a:rPr lang="en-US" sz="1800" smtClean="0">
                <a:cs typeface="Arial" pitchFamily="34" charset="0"/>
              </a:rPr>
              <a:t> </a:t>
            </a:r>
            <a:r>
              <a:rPr lang="en-US" sz="1800" err="1" smtClean="0">
                <a:cs typeface="Arial" pitchFamily="34" charset="0"/>
              </a:rPr>
              <a:t>nợ</a:t>
            </a:r>
            <a:r>
              <a:rPr lang="en-US" sz="1800" smtClean="0">
                <a:cs typeface="Arial" pitchFamily="34" charset="0"/>
              </a:rPr>
              <a:t>.</a:t>
            </a:r>
          </a:p>
          <a:p>
            <a:pPr>
              <a:buFont typeface="Symbol" pitchFamily="18" charset="2"/>
              <a:buChar char="·"/>
              <a:defRPr/>
            </a:pPr>
            <a:r>
              <a:rPr lang="en-US" sz="1800" err="1" smtClean="0">
                <a:cs typeface="Arial" pitchFamily="34" charset="0"/>
              </a:rPr>
              <a:t>Nếu</a:t>
            </a:r>
            <a:r>
              <a:rPr lang="en-US" sz="1800" smtClean="0">
                <a:cs typeface="Arial" pitchFamily="34" charset="0"/>
              </a:rPr>
              <a:t> </a:t>
            </a:r>
            <a:r>
              <a:rPr lang="en-US" sz="1800" i="1" smtClean="0">
                <a:cs typeface="Arial" pitchFamily="34" charset="0"/>
              </a:rPr>
              <a:t>a*</a:t>
            </a:r>
            <a:r>
              <a:rPr lang="en-US" sz="1800" smtClean="0">
                <a:cs typeface="Arial" pitchFamily="34" charset="0"/>
              </a:rPr>
              <a:t>THUNHẬP + </a:t>
            </a:r>
            <a:r>
              <a:rPr lang="en-US" sz="1800" i="1" smtClean="0">
                <a:cs typeface="Arial" pitchFamily="34" charset="0"/>
              </a:rPr>
              <a:t>b*</a:t>
            </a:r>
            <a:r>
              <a:rPr lang="en-US" sz="1800" smtClean="0">
                <a:cs typeface="Arial" pitchFamily="34" charset="0"/>
              </a:rPr>
              <a:t>NỢ &lt; 0 </a:t>
            </a:r>
            <a:r>
              <a:rPr lang="en-US" sz="1800" err="1" smtClean="0">
                <a:cs typeface="Arial" pitchFamily="34" charset="0"/>
              </a:rPr>
              <a:t>mẫu</a:t>
            </a:r>
            <a:r>
              <a:rPr lang="en-US" sz="1800" smtClean="0">
                <a:cs typeface="Arial" pitchFamily="34" charset="0"/>
              </a:rPr>
              <a:t> </a:t>
            </a:r>
            <a:r>
              <a:rPr lang="en-US" sz="1800" err="1" smtClean="0">
                <a:cs typeface="Arial" pitchFamily="34" charset="0"/>
              </a:rPr>
              <a:t>có</a:t>
            </a:r>
            <a:r>
              <a:rPr lang="en-US" sz="1800" smtClean="0">
                <a:cs typeface="Arial" pitchFamily="34" charset="0"/>
              </a:rPr>
              <a:t> </a:t>
            </a:r>
            <a:r>
              <a:rPr lang="en-US" sz="1800" err="1" smtClean="0">
                <a:cs typeface="Arial" pitchFamily="34" charset="0"/>
              </a:rPr>
              <a:t>giá</a:t>
            </a:r>
            <a:r>
              <a:rPr lang="en-US" sz="1800" smtClean="0">
                <a:cs typeface="Arial" pitchFamily="34" charset="0"/>
              </a:rPr>
              <a:t> </a:t>
            </a:r>
            <a:r>
              <a:rPr lang="en-US" sz="1800" err="1" smtClean="0">
                <a:cs typeface="Arial" pitchFamily="34" charset="0"/>
              </a:rPr>
              <a:t>trị</a:t>
            </a:r>
            <a:r>
              <a:rPr lang="en-US" sz="1800" smtClean="0">
                <a:cs typeface="Arial" pitchFamily="34" charset="0"/>
              </a:rPr>
              <a:t> </a:t>
            </a:r>
            <a:r>
              <a:rPr lang="en-US" sz="1800" err="1" smtClean="0">
                <a:cs typeface="Arial" pitchFamily="34" charset="0"/>
              </a:rPr>
              <a:t>hơn</a:t>
            </a:r>
            <a:r>
              <a:rPr lang="en-US" sz="1800" smtClean="0">
                <a:cs typeface="Arial" pitchFamily="34" charset="0"/>
              </a:rPr>
              <a:t>.</a:t>
            </a:r>
          </a:p>
          <a:p>
            <a:pPr lvl="1">
              <a:buFont typeface="Symbol" pitchFamily="18" charset="2"/>
              <a:buChar char="·"/>
              <a:defRPr/>
            </a:pPr>
            <a:endParaRPr lang="en-US" sz="1600" smtClean="0">
              <a:ea typeface="+mn-ea"/>
              <a:cs typeface="+mn-cs"/>
            </a:endParaRPr>
          </a:p>
        </p:txBody>
      </p:sp>
      <p:pic>
        <p:nvPicPr>
          <p:cNvPr id="501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295400"/>
            <a:ext cx="43815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04E2E8F-761E-413F-A57C-4EBEAFD3F527}" type="datetime4">
              <a:rPr lang="en-US" altLang="en-US" sz="1000" smtClean="0"/>
              <a:pPr>
                <a:spcBef>
                  <a:spcPct val="0"/>
                </a:spcBef>
                <a:buClrTx/>
                <a:buSzTx/>
                <a:buFontTx/>
                <a:buNone/>
              </a:pPr>
              <a:t>February 3, 2023</a:t>
            </a:fld>
            <a:endParaRPr lang="en-US" altLang="en-US" sz="1000" smtClean="0"/>
          </a:p>
        </p:txBody>
      </p:sp>
      <p:sp>
        <p:nvSpPr>
          <p:cNvPr id="512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20BF9E97-42AB-4733-9C6A-FC7359E23E9B}" type="slidenum">
              <a:rPr lang="en-US" altLang="en-US" sz="1000" smtClean="0"/>
              <a:pPr>
                <a:spcBef>
                  <a:spcPct val="0"/>
                </a:spcBef>
                <a:buClrTx/>
                <a:buSzTx/>
                <a:buFontTx/>
                <a:buNone/>
              </a:pPr>
              <a:t>26</a:t>
            </a:fld>
            <a:endParaRPr lang="en-US" altLang="en-US" sz="1000" smtClean="0"/>
          </a:p>
        </p:txBody>
      </p:sp>
      <p:sp>
        <p:nvSpPr>
          <p:cNvPr id="51204" name="Rectangle 2"/>
          <p:cNvSpPr>
            <a:spLocks noGrp="1" noChangeArrowheads="1"/>
          </p:cNvSpPr>
          <p:nvPr>
            <p:ph type="title"/>
          </p:nvPr>
        </p:nvSpPr>
        <p:spPr>
          <a:xfrm>
            <a:off x="1066800" y="0"/>
            <a:ext cx="7162800" cy="487363"/>
          </a:xfrm>
        </p:spPr>
        <p:txBody>
          <a:bodyPr/>
          <a:lstStyle/>
          <a:p>
            <a:pPr eaLnBrk="1" hangingPunct="1"/>
            <a:r>
              <a:rPr lang="en-US" altLang="en-US" sz="3200" smtClean="0">
                <a:solidFill>
                  <a:srgbClr val="C00000"/>
                </a:solidFill>
              </a:rPr>
              <a:t>Tính mới và hữu dụng tiềm năng</a:t>
            </a:r>
          </a:p>
        </p:txBody>
      </p:sp>
      <p:sp>
        <p:nvSpPr>
          <p:cNvPr id="25606" name="Rectangle 3"/>
          <p:cNvSpPr>
            <a:spLocks noGrp="1" noChangeArrowheads="1"/>
          </p:cNvSpPr>
          <p:nvPr>
            <p:ph type="body" idx="1"/>
          </p:nvPr>
        </p:nvSpPr>
        <p:spPr>
          <a:xfrm>
            <a:off x="381000" y="762000"/>
            <a:ext cx="8534400" cy="5410200"/>
          </a:xfrm>
        </p:spPr>
        <p:txBody>
          <a:bodyPr/>
          <a:lstStyle/>
          <a:p>
            <a:pPr algn="just">
              <a:defRPr/>
            </a:pPr>
            <a:r>
              <a:rPr lang="en-US" sz="2000" i="1" u="sng" smtClean="0">
                <a:cs typeface="Arial" pitchFamily="34" charset="0"/>
              </a:rPr>
              <a:t>Tính mới</a:t>
            </a:r>
            <a:r>
              <a:rPr lang="en-US" sz="2000" smtClean="0">
                <a:cs typeface="Arial" pitchFamily="34" charset="0"/>
              </a:rPr>
              <a:t>: Mẫu phải là mới trong một miền xem xét nào đó, </a:t>
            </a:r>
          </a:p>
          <a:p>
            <a:pPr algn="just">
              <a:buFont typeface="Wingdings" panose="05000000000000000000" pitchFamily="2" charset="2"/>
              <a:buNone/>
              <a:defRPr/>
            </a:pPr>
            <a:r>
              <a:rPr lang="en-US" sz="2000" smtClean="0">
                <a:cs typeface="Arial" pitchFamily="34" charset="0"/>
              </a:rPr>
              <a:t>	ít nhất là hệ thống đang được xem xét.</a:t>
            </a:r>
          </a:p>
          <a:p>
            <a:pPr lvl="1" algn="just">
              <a:defRPr/>
            </a:pPr>
            <a:r>
              <a:rPr lang="en-US" sz="1800" i="1" smtClean="0">
                <a:ea typeface="+mn-ea"/>
                <a:cs typeface="+mn-cs"/>
              </a:rPr>
              <a:t>Tính mới có thể đo được</a:t>
            </a:r>
            <a:r>
              <a:rPr lang="en-US" sz="1800" smtClean="0">
                <a:ea typeface="+mn-ea"/>
                <a:cs typeface="+mn-cs"/>
              </a:rPr>
              <a:t> : </a:t>
            </a:r>
          </a:p>
          <a:p>
            <a:pPr lvl="2" algn="just">
              <a:defRPr/>
            </a:pPr>
            <a:r>
              <a:rPr lang="en-US" sz="1800" smtClean="0">
                <a:ea typeface="+mn-ea"/>
                <a:cs typeface="+mn-cs"/>
              </a:rPr>
              <a:t>sự </a:t>
            </a:r>
            <a:r>
              <a:rPr lang="en-US" sz="1800" err="1" smtClean="0">
                <a:ea typeface="+mn-ea"/>
                <a:cs typeface="+mn-cs"/>
              </a:rPr>
              <a:t>thay</a:t>
            </a:r>
            <a:r>
              <a:rPr lang="en-US" sz="1800" smtClean="0">
                <a:ea typeface="+mn-ea"/>
                <a:cs typeface="+mn-cs"/>
              </a:rPr>
              <a:t> </a:t>
            </a:r>
            <a:r>
              <a:rPr lang="en-US" sz="1800" err="1" smtClean="0">
                <a:ea typeface="+mn-ea"/>
                <a:cs typeface="+mn-cs"/>
              </a:rPr>
              <a:t>đổi</a:t>
            </a:r>
            <a:r>
              <a:rPr lang="en-US" sz="1800" smtClean="0">
                <a:ea typeface="+mn-ea"/>
                <a:cs typeface="+mn-cs"/>
              </a:rPr>
              <a:t> </a:t>
            </a:r>
            <a:r>
              <a:rPr lang="en-US" sz="1800" err="1" smtClean="0">
                <a:ea typeface="+mn-ea"/>
                <a:cs typeface="+mn-cs"/>
              </a:rPr>
              <a:t>trong</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so </a:t>
            </a:r>
            <a:r>
              <a:rPr lang="en-US" sz="1800" err="1" smtClean="0">
                <a:ea typeface="+mn-ea"/>
                <a:cs typeface="+mn-cs"/>
              </a:rPr>
              <a:t>sánh</a:t>
            </a:r>
            <a:r>
              <a:rPr lang="en-US" sz="1800" smtClean="0">
                <a:ea typeface="+mn-ea"/>
                <a:cs typeface="+mn-cs"/>
              </a:rPr>
              <a:t> </a:t>
            </a:r>
            <a:r>
              <a:rPr lang="en-US" sz="1800" err="1" smtClean="0">
                <a:ea typeface="+mn-ea"/>
                <a:cs typeface="+mn-cs"/>
              </a:rPr>
              <a:t>giá</a:t>
            </a:r>
            <a:r>
              <a:rPr lang="en-US" sz="1800" smtClean="0">
                <a:ea typeface="+mn-ea"/>
                <a:cs typeface="+mn-cs"/>
              </a:rPr>
              <a:t> </a:t>
            </a:r>
            <a:r>
              <a:rPr lang="en-US" sz="1800" err="1" smtClean="0">
                <a:ea typeface="+mn-ea"/>
                <a:cs typeface="+mn-cs"/>
              </a:rPr>
              <a:t>trị</a:t>
            </a:r>
            <a:r>
              <a:rPr lang="en-US" sz="1800" smtClean="0">
                <a:ea typeface="+mn-ea"/>
                <a:cs typeface="+mn-cs"/>
              </a:rPr>
              <a:t> </a:t>
            </a:r>
            <a:r>
              <a:rPr lang="en-US" sz="1800" err="1" smtClean="0">
                <a:ea typeface="+mn-ea"/>
                <a:cs typeface="+mn-cs"/>
              </a:rPr>
              <a:t>hiện</a:t>
            </a:r>
            <a:r>
              <a:rPr lang="en-US" sz="1800" smtClean="0">
                <a:ea typeface="+mn-ea"/>
                <a:cs typeface="+mn-cs"/>
              </a:rPr>
              <a:t> </a:t>
            </a:r>
            <a:r>
              <a:rPr lang="en-US" sz="1800" err="1" smtClean="0">
                <a:ea typeface="+mn-ea"/>
                <a:cs typeface="+mn-cs"/>
              </a:rPr>
              <a:t>tại</a:t>
            </a:r>
            <a:r>
              <a:rPr lang="en-US" sz="1800" smtClean="0">
                <a:ea typeface="+mn-ea"/>
                <a:cs typeface="+mn-cs"/>
              </a:rPr>
              <a:t> </a:t>
            </a:r>
            <a:r>
              <a:rPr lang="en-US" sz="1800" err="1" smtClean="0">
                <a:ea typeface="+mn-ea"/>
                <a:cs typeface="+mn-cs"/>
              </a:rPr>
              <a:t>với</a:t>
            </a:r>
            <a:r>
              <a:rPr lang="en-US" sz="1800" smtClean="0">
                <a:ea typeface="+mn-ea"/>
                <a:cs typeface="+mn-cs"/>
              </a:rPr>
              <a:t> </a:t>
            </a:r>
            <a:r>
              <a:rPr lang="en-US" sz="1800" err="1" smtClean="0">
                <a:ea typeface="+mn-ea"/>
                <a:cs typeface="+mn-cs"/>
              </a:rPr>
              <a:t>giá</a:t>
            </a:r>
            <a:r>
              <a:rPr lang="en-US" sz="1800" smtClean="0">
                <a:ea typeface="+mn-ea"/>
                <a:cs typeface="+mn-cs"/>
              </a:rPr>
              <a:t> </a:t>
            </a:r>
            <a:r>
              <a:rPr lang="en-US" sz="1800" err="1" smtClean="0">
                <a:ea typeface="+mn-ea"/>
                <a:cs typeface="+mn-cs"/>
              </a:rPr>
              <a:t>trị</a:t>
            </a:r>
            <a:r>
              <a:rPr lang="en-US" sz="1800" smtClean="0">
                <a:ea typeface="+mn-ea"/>
                <a:cs typeface="+mn-cs"/>
              </a:rPr>
              <a:t> </a:t>
            </a:r>
            <a:r>
              <a:rPr lang="en-US" sz="1800" err="1" smtClean="0">
                <a:ea typeface="+mn-ea"/>
                <a:cs typeface="+mn-cs"/>
              </a:rPr>
              <a:t>quá</a:t>
            </a:r>
            <a:r>
              <a:rPr lang="en-US" sz="1800" smtClean="0">
                <a:ea typeface="+mn-ea"/>
                <a:cs typeface="+mn-cs"/>
              </a:rPr>
              <a:t> </a:t>
            </a:r>
            <a:r>
              <a:rPr lang="en-US" sz="1800" err="1" smtClean="0">
                <a:ea typeface="+mn-ea"/>
                <a:cs typeface="+mn-cs"/>
              </a:rPr>
              <a:t>khứ</a:t>
            </a:r>
            <a:r>
              <a:rPr lang="en-US" sz="1800" smtClean="0">
                <a:ea typeface="+mn-ea"/>
                <a:cs typeface="+mn-cs"/>
              </a:rPr>
              <a:t> </a:t>
            </a:r>
            <a:r>
              <a:rPr lang="en-US" sz="1800" err="1" smtClean="0">
                <a:ea typeface="+mn-ea"/>
                <a:cs typeface="+mn-cs"/>
              </a:rPr>
              <a:t>hoặc</a:t>
            </a:r>
            <a:r>
              <a:rPr lang="en-US" sz="1800" smtClean="0">
                <a:ea typeface="+mn-ea"/>
                <a:cs typeface="+mn-cs"/>
              </a:rPr>
              <a:t> </a:t>
            </a:r>
            <a:r>
              <a:rPr lang="en-US" sz="1800" err="1" smtClean="0">
                <a:ea typeface="+mn-ea"/>
                <a:cs typeface="+mn-cs"/>
              </a:rPr>
              <a:t>giá</a:t>
            </a:r>
            <a:r>
              <a:rPr lang="en-US" sz="1800" smtClean="0">
                <a:ea typeface="+mn-ea"/>
                <a:cs typeface="+mn-cs"/>
              </a:rPr>
              <a:t> </a:t>
            </a:r>
            <a:r>
              <a:rPr lang="en-US" sz="1800" err="1" smtClean="0">
                <a:ea typeface="+mn-ea"/>
                <a:cs typeface="+mn-cs"/>
              </a:rPr>
              <a:t>trị</a:t>
            </a:r>
            <a:r>
              <a:rPr lang="en-US" sz="1800" smtClean="0">
                <a:ea typeface="+mn-ea"/>
                <a:cs typeface="+mn-cs"/>
              </a:rPr>
              <a:t> </a:t>
            </a:r>
            <a:r>
              <a:rPr lang="en-US" sz="1800" err="1" smtClean="0">
                <a:ea typeface="+mn-ea"/>
                <a:cs typeface="+mn-cs"/>
              </a:rPr>
              <a:t>kỳ</a:t>
            </a:r>
            <a:r>
              <a:rPr lang="en-US" sz="1800" smtClean="0">
                <a:ea typeface="+mn-ea"/>
                <a:cs typeface="+mn-cs"/>
              </a:rPr>
              <a:t> </a:t>
            </a:r>
            <a:r>
              <a:rPr lang="en-US" sz="1800" err="1" smtClean="0">
                <a:ea typeface="+mn-ea"/>
                <a:cs typeface="+mn-cs"/>
              </a:rPr>
              <a:t>vọng</a:t>
            </a:r>
            <a:endParaRPr lang="en-US" sz="1800" smtClean="0">
              <a:ea typeface="+mn-ea"/>
              <a:cs typeface="+mn-cs"/>
            </a:endParaRPr>
          </a:p>
          <a:p>
            <a:pPr lvl="2" algn="just">
              <a:defRPr/>
            </a:pPr>
            <a:r>
              <a:rPr lang="en-US" sz="1800" err="1" smtClean="0">
                <a:ea typeface="+mn-ea"/>
                <a:cs typeface="+mn-cs"/>
              </a:rPr>
              <a:t>hoặc</a:t>
            </a:r>
            <a:r>
              <a:rPr lang="en-US" sz="1800" smtClean="0">
                <a:ea typeface="+mn-ea"/>
                <a:cs typeface="+mn-cs"/>
              </a:rPr>
              <a:t> tri </a:t>
            </a:r>
            <a:r>
              <a:rPr lang="en-US" sz="1800" err="1" smtClean="0">
                <a:ea typeface="+mn-ea"/>
                <a:cs typeface="+mn-cs"/>
              </a:rPr>
              <a:t>thức</a:t>
            </a:r>
            <a:r>
              <a:rPr lang="en-US" sz="1800" smtClean="0">
                <a:ea typeface="+mn-ea"/>
                <a:cs typeface="+mn-cs"/>
              </a:rPr>
              <a:t>:  tri </a:t>
            </a:r>
            <a:r>
              <a:rPr lang="en-US" sz="1800" err="1" smtClean="0">
                <a:ea typeface="+mn-ea"/>
                <a:cs typeface="+mn-cs"/>
              </a:rPr>
              <a:t>thức</a:t>
            </a:r>
            <a:r>
              <a:rPr lang="en-US" sz="1800" smtClean="0">
                <a:ea typeface="+mn-ea"/>
                <a:cs typeface="+mn-cs"/>
              </a:rPr>
              <a:t> </a:t>
            </a:r>
            <a:r>
              <a:rPr lang="en-US" sz="1800" err="1" smtClean="0">
                <a:ea typeface="+mn-ea"/>
                <a:cs typeface="+mn-cs"/>
              </a:rPr>
              <a:t>mới</a:t>
            </a:r>
            <a:r>
              <a:rPr lang="en-US" sz="1800" smtClean="0">
                <a:ea typeface="+mn-ea"/>
                <a:cs typeface="+mn-cs"/>
              </a:rPr>
              <a:t> </a:t>
            </a:r>
            <a:r>
              <a:rPr lang="en-US" sz="1800" err="1" smtClean="0">
                <a:ea typeface="+mn-ea"/>
                <a:cs typeface="+mn-cs"/>
              </a:rPr>
              <a:t>quan</a:t>
            </a:r>
            <a:r>
              <a:rPr lang="en-US" sz="1800" smtClean="0">
                <a:ea typeface="+mn-ea"/>
                <a:cs typeface="+mn-cs"/>
              </a:rPr>
              <a:t> </a:t>
            </a:r>
            <a:r>
              <a:rPr lang="en-US" sz="1800" err="1" smtClean="0">
                <a:ea typeface="+mn-ea"/>
                <a:cs typeface="+mn-cs"/>
              </a:rPr>
              <a:t>hệ</a:t>
            </a:r>
            <a:r>
              <a:rPr lang="en-US" sz="1800" smtClean="0">
                <a:ea typeface="+mn-ea"/>
                <a:cs typeface="+mn-cs"/>
              </a:rPr>
              <a:t> </a:t>
            </a:r>
            <a:r>
              <a:rPr lang="en-US" sz="1800" err="1" smtClean="0">
                <a:ea typeface="+mn-ea"/>
                <a:cs typeface="+mn-cs"/>
              </a:rPr>
              <a:t>như</a:t>
            </a:r>
            <a:r>
              <a:rPr lang="en-US" sz="1800" smtClean="0">
                <a:ea typeface="+mn-ea"/>
                <a:cs typeface="+mn-cs"/>
              </a:rPr>
              <a:t> </a:t>
            </a:r>
            <a:r>
              <a:rPr lang="en-US" sz="1800" err="1" smtClean="0">
                <a:ea typeface="+mn-ea"/>
                <a:cs typeface="+mn-cs"/>
              </a:rPr>
              <a:t>thế</a:t>
            </a:r>
            <a:r>
              <a:rPr lang="en-US" sz="1800" smtClean="0">
                <a:ea typeface="+mn-ea"/>
                <a:cs typeface="+mn-cs"/>
              </a:rPr>
              <a:t> </a:t>
            </a:r>
            <a:r>
              <a:rPr lang="en-US" sz="1800" err="1" smtClean="0">
                <a:ea typeface="+mn-ea"/>
                <a:cs typeface="+mn-cs"/>
              </a:rPr>
              <a:t>nào</a:t>
            </a:r>
            <a:r>
              <a:rPr lang="en-US" sz="1800" smtClean="0">
                <a:ea typeface="+mn-ea"/>
                <a:cs typeface="+mn-cs"/>
              </a:rPr>
              <a:t> </a:t>
            </a:r>
            <a:r>
              <a:rPr lang="en-US" sz="1800" err="1" smtClean="0">
                <a:ea typeface="+mn-ea"/>
                <a:cs typeface="+mn-cs"/>
              </a:rPr>
              <a:t>với</a:t>
            </a:r>
            <a:r>
              <a:rPr lang="en-US" sz="1800" smtClean="0">
                <a:ea typeface="+mn-ea"/>
                <a:cs typeface="+mn-cs"/>
              </a:rPr>
              <a:t> </a:t>
            </a:r>
            <a:r>
              <a:rPr lang="en-US" sz="1800" err="1" smtClean="0">
                <a:ea typeface="+mn-ea"/>
                <a:cs typeface="+mn-cs"/>
              </a:rPr>
              <a:t>các</a:t>
            </a:r>
            <a:r>
              <a:rPr lang="en-US" sz="1800" smtClean="0">
                <a:ea typeface="+mn-ea"/>
                <a:cs typeface="+mn-cs"/>
              </a:rPr>
              <a:t> tri </a:t>
            </a:r>
            <a:r>
              <a:rPr lang="en-US" sz="1800" err="1" smtClean="0">
                <a:ea typeface="+mn-ea"/>
                <a:cs typeface="+mn-cs"/>
              </a:rPr>
              <a:t>thức</a:t>
            </a:r>
            <a:r>
              <a:rPr lang="en-US" sz="1800" smtClean="0">
                <a:ea typeface="+mn-ea"/>
                <a:cs typeface="+mn-cs"/>
              </a:rPr>
              <a:t> </a:t>
            </a:r>
            <a:r>
              <a:rPr lang="en-US" sz="1800" err="1" smtClean="0">
                <a:ea typeface="+mn-ea"/>
                <a:cs typeface="+mn-cs"/>
              </a:rPr>
              <a:t>đã</a:t>
            </a:r>
            <a:r>
              <a:rPr lang="en-US" sz="1800" smtClean="0">
                <a:ea typeface="+mn-ea"/>
                <a:cs typeface="+mn-cs"/>
              </a:rPr>
              <a:t> </a:t>
            </a:r>
            <a:r>
              <a:rPr lang="en-US" sz="1800" err="1" smtClean="0">
                <a:ea typeface="+mn-ea"/>
                <a:cs typeface="+mn-cs"/>
              </a:rPr>
              <a:t>có</a:t>
            </a:r>
            <a:r>
              <a:rPr lang="en-US" sz="1800" smtClean="0">
                <a:ea typeface="+mn-ea"/>
                <a:cs typeface="+mn-cs"/>
              </a:rPr>
              <a:t>.</a:t>
            </a:r>
          </a:p>
          <a:p>
            <a:pPr lvl="2" algn="just">
              <a:defRPr/>
            </a:pPr>
            <a:r>
              <a:rPr lang="en-US" sz="1800" smtClean="0">
                <a:ea typeface="+mn-ea"/>
                <a:cs typeface="+mn-cs"/>
              </a:rPr>
              <a:t>Tổng </a:t>
            </a:r>
            <a:r>
              <a:rPr lang="en-US" sz="1800" err="1" smtClean="0">
                <a:ea typeface="+mn-ea"/>
                <a:cs typeface="+mn-cs"/>
              </a:rPr>
              <a:t>quát</a:t>
            </a:r>
            <a:r>
              <a:rPr lang="en-US" sz="1800" smtClean="0">
                <a:ea typeface="+mn-ea"/>
                <a:cs typeface="+mn-cs"/>
              </a:rPr>
              <a:t>, </a:t>
            </a:r>
            <a:r>
              <a:rPr lang="en-US" sz="1800" err="1" smtClean="0">
                <a:ea typeface="+mn-ea"/>
                <a:cs typeface="+mn-cs"/>
              </a:rPr>
              <a:t>điều</a:t>
            </a:r>
            <a:r>
              <a:rPr lang="en-US" sz="1800" smtClean="0">
                <a:ea typeface="+mn-ea"/>
                <a:cs typeface="+mn-cs"/>
              </a:rPr>
              <a:t> </a:t>
            </a:r>
            <a:r>
              <a:rPr lang="en-US" sz="1800" err="1" smtClean="0">
                <a:ea typeface="+mn-ea"/>
                <a:cs typeface="+mn-cs"/>
              </a:rPr>
              <a:t>này</a:t>
            </a:r>
            <a:r>
              <a:rPr lang="en-US" sz="1800" smtClean="0">
                <a:ea typeface="+mn-ea"/>
                <a:cs typeface="+mn-cs"/>
              </a:rPr>
              <a:t> </a:t>
            </a:r>
            <a:r>
              <a:rPr lang="en-US" sz="1800" err="1" smtClean="0">
                <a:ea typeface="+mn-ea"/>
                <a:cs typeface="+mn-cs"/>
              </a:rPr>
              <a:t>có</a:t>
            </a:r>
            <a:r>
              <a:rPr lang="en-US" sz="1800" smtClean="0">
                <a:ea typeface="+mn-ea"/>
                <a:cs typeface="+mn-cs"/>
              </a:rPr>
              <a:t> </a:t>
            </a:r>
            <a:r>
              <a:rPr lang="en-US" sz="1800" err="1" smtClean="0">
                <a:ea typeface="+mn-ea"/>
                <a:cs typeface="+mn-cs"/>
              </a:rPr>
              <a:t>thể</a:t>
            </a:r>
            <a:r>
              <a:rPr lang="en-US" sz="1800" smtClean="0">
                <a:ea typeface="+mn-ea"/>
                <a:cs typeface="+mn-cs"/>
              </a:rPr>
              <a:t> </a:t>
            </a:r>
            <a:r>
              <a:rPr lang="en-US" sz="1800" err="1" smtClean="0">
                <a:ea typeface="+mn-ea"/>
                <a:cs typeface="+mn-cs"/>
              </a:rPr>
              <a:t>được</a:t>
            </a:r>
            <a:r>
              <a:rPr lang="en-US" sz="1800" smtClean="0">
                <a:ea typeface="+mn-ea"/>
                <a:cs typeface="+mn-cs"/>
              </a:rPr>
              <a:t> </a:t>
            </a:r>
            <a:r>
              <a:rPr lang="en-US" sz="1800" err="1" smtClean="0">
                <a:ea typeface="+mn-ea"/>
                <a:cs typeface="+mn-cs"/>
              </a:rPr>
              <a:t>đo</a:t>
            </a:r>
            <a:r>
              <a:rPr lang="en-US" sz="1800" smtClean="0">
                <a:ea typeface="+mn-ea"/>
                <a:cs typeface="+mn-cs"/>
              </a:rPr>
              <a:t> </a:t>
            </a:r>
            <a:r>
              <a:rPr lang="en-US" sz="1800" err="1" smtClean="0">
                <a:ea typeface="+mn-ea"/>
                <a:cs typeface="+mn-cs"/>
              </a:rPr>
              <a:t>bằng</a:t>
            </a:r>
            <a:r>
              <a:rPr lang="en-US" sz="1800" smtClean="0">
                <a:ea typeface="+mn-ea"/>
                <a:cs typeface="+mn-cs"/>
              </a:rPr>
              <a:t> </a:t>
            </a:r>
            <a:r>
              <a:rPr lang="en-US" sz="1800" err="1" smtClean="0">
                <a:ea typeface="+mn-ea"/>
                <a:cs typeface="+mn-cs"/>
              </a:rPr>
              <a:t>một</a:t>
            </a:r>
            <a:r>
              <a:rPr lang="en-US" sz="1800" smtClean="0">
                <a:ea typeface="+mn-ea"/>
                <a:cs typeface="+mn-cs"/>
              </a:rPr>
              <a:t> </a:t>
            </a:r>
            <a:r>
              <a:rPr lang="en-US" sz="1800" err="1" smtClean="0">
                <a:ea typeface="+mn-ea"/>
                <a:cs typeface="+mn-cs"/>
              </a:rPr>
              <a:t>hàm</a:t>
            </a:r>
            <a:r>
              <a:rPr lang="en-US" sz="1800" smtClean="0">
                <a:ea typeface="+mn-ea"/>
                <a:cs typeface="+mn-cs"/>
              </a:rPr>
              <a:t> N(E,F) </a:t>
            </a:r>
            <a:r>
              <a:rPr lang="en-US" sz="1800" err="1" smtClean="0">
                <a:ea typeface="+mn-ea"/>
                <a:cs typeface="+mn-cs"/>
              </a:rPr>
              <a:t>hoặc</a:t>
            </a:r>
            <a:r>
              <a:rPr lang="en-US" sz="1800" smtClean="0">
                <a:ea typeface="+mn-ea"/>
                <a:cs typeface="+mn-cs"/>
              </a:rPr>
              <a:t> </a:t>
            </a:r>
            <a:r>
              <a:rPr lang="en-US" sz="1800" err="1" smtClean="0">
                <a:ea typeface="+mn-ea"/>
                <a:cs typeface="+mn-cs"/>
              </a:rPr>
              <a:t>là</a:t>
            </a:r>
            <a:r>
              <a:rPr lang="en-US" sz="1800" smtClean="0">
                <a:ea typeface="+mn-ea"/>
                <a:cs typeface="+mn-cs"/>
              </a:rPr>
              <a:t> </a:t>
            </a:r>
            <a:r>
              <a:rPr lang="en-US" sz="1800" err="1" smtClean="0">
                <a:ea typeface="+mn-ea"/>
                <a:cs typeface="+mn-cs"/>
              </a:rPr>
              <a:t>độ</a:t>
            </a:r>
            <a:r>
              <a:rPr lang="en-US" sz="1800" smtClean="0">
                <a:ea typeface="+mn-ea"/>
                <a:cs typeface="+mn-cs"/>
              </a:rPr>
              <a:t> </a:t>
            </a:r>
            <a:r>
              <a:rPr lang="en-US" sz="1800" err="1" smtClean="0">
                <a:ea typeface="+mn-ea"/>
                <a:cs typeface="+mn-cs"/>
              </a:rPr>
              <a:t>đo</a:t>
            </a:r>
            <a:r>
              <a:rPr lang="en-US" sz="1800" smtClean="0">
                <a:ea typeface="+mn-ea"/>
                <a:cs typeface="+mn-cs"/>
              </a:rPr>
              <a:t> </a:t>
            </a:r>
            <a:r>
              <a:rPr lang="en-US" sz="1800" err="1" smtClean="0">
                <a:ea typeface="+mn-ea"/>
                <a:cs typeface="+mn-cs"/>
              </a:rPr>
              <a:t>về</a:t>
            </a:r>
            <a:r>
              <a:rPr lang="en-US" sz="1800" smtClean="0">
                <a:ea typeface="+mn-ea"/>
                <a:cs typeface="+mn-cs"/>
              </a:rPr>
              <a:t> </a:t>
            </a:r>
            <a:r>
              <a:rPr lang="en-US" sz="1800" err="1" smtClean="0">
                <a:ea typeface="+mn-ea"/>
                <a:cs typeface="+mn-cs"/>
              </a:rPr>
              <a:t>tính</a:t>
            </a:r>
            <a:r>
              <a:rPr lang="en-US" sz="1800" smtClean="0">
                <a:ea typeface="+mn-ea"/>
                <a:cs typeface="+mn-cs"/>
              </a:rPr>
              <a:t> </a:t>
            </a:r>
            <a:r>
              <a:rPr lang="en-US" sz="1800" err="1" smtClean="0">
                <a:ea typeface="+mn-ea"/>
                <a:cs typeface="+mn-cs"/>
              </a:rPr>
              <a:t>mới</a:t>
            </a:r>
            <a:r>
              <a:rPr lang="en-US" sz="1800" smtClean="0">
                <a:ea typeface="+mn-ea"/>
                <a:cs typeface="+mn-cs"/>
              </a:rPr>
              <a:t> </a:t>
            </a:r>
            <a:r>
              <a:rPr lang="en-US" sz="1800" err="1" smtClean="0">
                <a:ea typeface="+mn-ea"/>
                <a:cs typeface="+mn-cs"/>
              </a:rPr>
              <a:t>hoặc</a:t>
            </a:r>
            <a:r>
              <a:rPr lang="en-US" sz="1800" smtClean="0">
                <a:ea typeface="+mn-ea"/>
                <a:cs typeface="+mn-cs"/>
              </a:rPr>
              <a:t> </a:t>
            </a:r>
            <a:r>
              <a:rPr lang="en-US" sz="1800" err="1" smtClean="0">
                <a:ea typeface="+mn-ea"/>
                <a:cs typeface="+mn-cs"/>
              </a:rPr>
              <a:t>là</a:t>
            </a:r>
            <a:r>
              <a:rPr lang="en-US" sz="1800" smtClean="0">
                <a:ea typeface="+mn-ea"/>
                <a:cs typeface="+mn-cs"/>
              </a:rPr>
              <a:t> </a:t>
            </a:r>
            <a:r>
              <a:rPr lang="en-US" sz="1800" err="1" smtClean="0">
                <a:ea typeface="+mn-ea"/>
                <a:cs typeface="+mn-cs"/>
              </a:rPr>
              <a:t>độ</a:t>
            </a:r>
            <a:r>
              <a:rPr lang="en-US" sz="1800" smtClean="0">
                <a:ea typeface="+mn-ea"/>
                <a:cs typeface="+mn-cs"/>
              </a:rPr>
              <a:t> </a:t>
            </a:r>
            <a:r>
              <a:rPr lang="en-US" sz="1800" err="1" smtClean="0">
                <a:ea typeface="+mn-ea"/>
                <a:cs typeface="+mn-cs"/>
              </a:rPr>
              <a:t>đo</a:t>
            </a:r>
            <a:r>
              <a:rPr lang="en-US" sz="1800" smtClean="0">
                <a:ea typeface="+mn-ea"/>
                <a:cs typeface="+mn-cs"/>
              </a:rPr>
              <a:t> </a:t>
            </a:r>
            <a:r>
              <a:rPr lang="en-US" sz="1800" err="1" smtClean="0">
                <a:ea typeface="+mn-ea"/>
                <a:cs typeface="+mn-cs"/>
              </a:rPr>
              <a:t>kỳ</a:t>
            </a:r>
            <a:r>
              <a:rPr lang="en-US" sz="1800" smtClean="0">
                <a:ea typeface="+mn-ea"/>
                <a:cs typeface="+mn-cs"/>
              </a:rPr>
              <a:t> </a:t>
            </a:r>
            <a:r>
              <a:rPr lang="en-US" sz="1800" err="1" smtClean="0">
                <a:ea typeface="+mn-ea"/>
                <a:cs typeface="+mn-cs"/>
              </a:rPr>
              <a:t>vọng</a:t>
            </a:r>
            <a:r>
              <a:rPr lang="en-US" sz="1800" smtClean="0">
                <a:ea typeface="+mn-ea"/>
                <a:cs typeface="+mn-cs"/>
              </a:rPr>
              <a:t>.</a:t>
            </a:r>
            <a:endParaRPr lang="en-US" sz="2000" i="1" u="sng" smtClean="0"/>
          </a:p>
          <a:p>
            <a:pPr algn="just">
              <a:defRPr/>
            </a:pPr>
            <a:r>
              <a:rPr lang="en-US" sz="2000" i="1" u="sng" err="1" smtClean="0">
                <a:cs typeface="Arial" pitchFamily="34" charset="0"/>
              </a:rPr>
              <a:t>Hữu</a:t>
            </a:r>
            <a:r>
              <a:rPr lang="en-US" sz="2000" i="1" u="sng" smtClean="0">
                <a:cs typeface="Arial" pitchFamily="34" charset="0"/>
              </a:rPr>
              <a:t> </a:t>
            </a:r>
            <a:r>
              <a:rPr lang="en-US" sz="2000" i="1" u="sng" err="1" smtClean="0">
                <a:cs typeface="Arial" pitchFamily="34" charset="0"/>
              </a:rPr>
              <a:t>dụng</a:t>
            </a:r>
            <a:r>
              <a:rPr lang="en-US" sz="2000" i="1" u="sng" smtClean="0">
                <a:cs typeface="Arial" pitchFamily="34" charset="0"/>
              </a:rPr>
              <a:t> </a:t>
            </a:r>
            <a:r>
              <a:rPr lang="en-US" sz="2000" i="1" u="sng" err="1" smtClean="0">
                <a:cs typeface="Arial" pitchFamily="34" charset="0"/>
              </a:rPr>
              <a:t>tiềm</a:t>
            </a:r>
            <a:r>
              <a:rPr lang="en-US" sz="2000" i="1" u="sng" smtClean="0">
                <a:cs typeface="Arial" pitchFamily="34" charset="0"/>
              </a:rPr>
              <a:t> </a:t>
            </a:r>
            <a:r>
              <a:rPr lang="en-US" sz="2000" i="1" u="sng" err="1" smtClean="0">
                <a:cs typeface="Arial" pitchFamily="34" charset="0"/>
              </a:rPr>
              <a:t>năng</a:t>
            </a:r>
            <a:r>
              <a:rPr lang="en-US" sz="2000" smtClean="0">
                <a:cs typeface="Arial" pitchFamily="34" charset="0"/>
              </a:rPr>
              <a:t>: </a:t>
            </a:r>
            <a:r>
              <a:rPr lang="en-US" sz="2000" err="1" smtClean="0">
                <a:cs typeface="Arial" pitchFamily="34" charset="0"/>
              </a:rPr>
              <a:t>Mẫu</a:t>
            </a:r>
            <a:r>
              <a:rPr lang="en-US" sz="2000" smtClean="0">
                <a:cs typeface="Arial" pitchFamily="34" charset="0"/>
              </a:rPr>
              <a:t> </a:t>
            </a:r>
            <a:r>
              <a:rPr lang="en-US" sz="2000" err="1" smtClean="0">
                <a:cs typeface="Arial" pitchFamily="34" charset="0"/>
              </a:rPr>
              <a:t>cần</a:t>
            </a:r>
            <a:r>
              <a:rPr lang="en-US" sz="2000" smtClean="0">
                <a:cs typeface="Arial" pitchFamily="34" charset="0"/>
              </a:rPr>
              <a:t> </a:t>
            </a:r>
            <a:r>
              <a:rPr lang="en-US" sz="2000" err="1" smtClean="0">
                <a:cs typeface="Arial" pitchFamily="34" charset="0"/>
              </a:rPr>
              <a:t>có</a:t>
            </a:r>
            <a:r>
              <a:rPr lang="en-US" sz="2000" smtClean="0">
                <a:cs typeface="Arial" pitchFamily="34" charset="0"/>
              </a:rPr>
              <a:t> </a:t>
            </a:r>
            <a:r>
              <a:rPr lang="en-US" sz="2000" err="1" smtClean="0">
                <a:cs typeface="Arial" pitchFamily="34" charset="0"/>
              </a:rPr>
              <a:t>khả</a:t>
            </a:r>
            <a:r>
              <a:rPr lang="en-US" sz="2000" smtClean="0">
                <a:cs typeface="Arial" pitchFamily="34" charset="0"/>
              </a:rPr>
              <a:t> </a:t>
            </a:r>
            <a:r>
              <a:rPr lang="en-US" sz="2000" err="1" smtClean="0">
                <a:cs typeface="Arial" pitchFamily="34" charset="0"/>
              </a:rPr>
              <a:t>năng</a:t>
            </a:r>
            <a:r>
              <a:rPr lang="en-US" sz="2000" smtClean="0">
                <a:cs typeface="Arial" pitchFamily="34" charset="0"/>
              </a:rPr>
              <a:t> </a:t>
            </a:r>
            <a:r>
              <a:rPr lang="en-US" sz="2000" err="1" smtClean="0">
                <a:cs typeface="Arial" pitchFamily="34" charset="0"/>
              </a:rPr>
              <a:t>chỉ</a:t>
            </a:r>
            <a:r>
              <a:rPr lang="en-US" sz="2000" smtClean="0">
                <a:cs typeface="Arial" pitchFamily="34" charset="0"/>
              </a:rPr>
              <a:t> </a:t>
            </a:r>
            <a:r>
              <a:rPr lang="en-US" sz="2000" err="1" smtClean="0">
                <a:cs typeface="Arial" pitchFamily="34" charset="0"/>
              </a:rPr>
              <a:t>dẫn</a:t>
            </a:r>
            <a:r>
              <a:rPr lang="en-US" sz="2000" smtClean="0">
                <a:cs typeface="Arial" pitchFamily="34" charset="0"/>
              </a:rPr>
              <a:t> </a:t>
            </a:r>
            <a:r>
              <a:rPr lang="en-US" sz="2000" err="1" smtClean="0">
                <a:cs typeface="Arial" pitchFamily="34" charset="0"/>
              </a:rPr>
              <a:t>tới</a:t>
            </a:r>
            <a:r>
              <a:rPr lang="en-US" sz="2000" smtClean="0">
                <a:cs typeface="Arial" pitchFamily="34" charset="0"/>
              </a:rPr>
              <a:t> </a:t>
            </a:r>
            <a:r>
              <a:rPr lang="en-US" sz="2000" err="1" smtClean="0">
                <a:cs typeface="Arial" pitchFamily="34" charset="0"/>
              </a:rPr>
              <a:t>các</a:t>
            </a:r>
            <a:r>
              <a:rPr lang="en-US" sz="2000" smtClean="0">
                <a:cs typeface="Arial" pitchFamily="34" charset="0"/>
              </a:rPr>
              <a:t> </a:t>
            </a:r>
            <a:r>
              <a:rPr lang="en-US" sz="2000" err="1" smtClean="0">
                <a:cs typeface="Arial" pitchFamily="34" charset="0"/>
              </a:rPr>
              <a:t>tác</a:t>
            </a:r>
            <a:r>
              <a:rPr lang="en-US" sz="2000" smtClean="0">
                <a:cs typeface="Arial" pitchFamily="34" charset="0"/>
              </a:rPr>
              <a:t> </a:t>
            </a:r>
            <a:r>
              <a:rPr lang="en-US" sz="2000" err="1" smtClean="0">
                <a:cs typeface="Arial" pitchFamily="34" charset="0"/>
              </a:rPr>
              <a:t>động</a:t>
            </a:r>
            <a:r>
              <a:rPr lang="en-US" sz="2000" smtClean="0">
                <a:cs typeface="Arial" pitchFamily="34" charset="0"/>
              </a:rPr>
              <a:t> </a:t>
            </a:r>
            <a:r>
              <a:rPr lang="en-US" sz="2000" err="1" smtClean="0">
                <a:cs typeface="Arial" pitchFamily="34" charset="0"/>
              </a:rPr>
              <a:t>hữu</a:t>
            </a:r>
            <a:r>
              <a:rPr lang="en-US" sz="2000" smtClean="0">
                <a:cs typeface="Arial" pitchFamily="34" charset="0"/>
              </a:rPr>
              <a:t> </a:t>
            </a:r>
            <a:r>
              <a:rPr lang="en-US" sz="2000" err="1" smtClean="0">
                <a:cs typeface="Arial" pitchFamily="34" charset="0"/>
              </a:rPr>
              <a:t>dụng</a:t>
            </a:r>
            <a:r>
              <a:rPr lang="en-US" sz="2000" smtClean="0">
                <a:cs typeface="Arial" pitchFamily="34" charset="0"/>
              </a:rPr>
              <a:t> </a:t>
            </a:r>
            <a:r>
              <a:rPr lang="en-US" sz="2000" err="1" smtClean="0">
                <a:cs typeface="Arial" pitchFamily="34" charset="0"/>
              </a:rPr>
              <a:t>và</a:t>
            </a:r>
            <a:r>
              <a:rPr lang="en-US" sz="2000" smtClean="0">
                <a:cs typeface="Arial" pitchFamily="34" charset="0"/>
              </a:rPr>
              <a:t> </a:t>
            </a:r>
            <a:r>
              <a:rPr lang="en-US" sz="2000" i="1" err="1" smtClean="0">
                <a:cs typeface="Arial" pitchFamily="34" charset="0"/>
              </a:rPr>
              <a:t>được</a:t>
            </a:r>
            <a:r>
              <a:rPr lang="en-US" sz="2000" i="1" smtClean="0">
                <a:cs typeface="Arial" pitchFamily="34" charset="0"/>
              </a:rPr>
              <a:t> </a:t>
            </a:r>
            <a:r>
              <a:rPr lang="en-US" sz="2000" i="1" err="1" smtClean="0">
                <a:cs typeface="Arial" pitchFamily="34" charset="0"/>
              </a:rPr>
              <a:t>đo</a:t>
            </a:r>
            <a:r>
              <a:rPr lang="en-US" sz="2000" i="1" smtClean="0">
                <a:cs typeface="Arial" pitchFamily="34" charset="0"/>
              </a:rPr>
              <a:t> </a:t>
            </a:r>
            <a:r>
              <a:rPr lang="en-US" sz="2000" i="1" err="1" smtClean="0">
                <a:cs typeface="Arial" pitchFamily="34" charset="0"/>
              </a:rPr>
              <a:t>bởi</a:t>
            </a:r>
            <a:r>
              <a:rPr lang="en-US" sz="2000" i="1" smtClean="0">
                <a:cs typeface="Arial" pitchFamily="34" charset="0"/>
              </a:rPr>
              <a:t> </a:t>
            </a:r>
            <a:r>
              <a:rPr lang="en-US" sz="2000" i="1" err="1" smtClean="0">
                <a:cs typeface="Arial" pitchFamily="34" charset="0"/>
              </a:rPr>
              <a:t>một</a:t>
            </a:r>
            <a:r>
              <a:rPr lang="en-US" sz="2000" i="1" smtClean="0">
                <a:cs typeface="Arial" pitchFamily="34" charset="0"/>
              </a:rPr>
              <a:t> </a:t>
            </a:r>
            <a:r>
              <a:rPr lang="en-US" sz="2000" i="1" err="1" smtClean="0">
                <a:cs typeface="Arial" pitchFamily="34" charset="0"/>
              </a:rPr>
              <a:t>hàm</a:t>
            </a:r>
            <a:r>
              <a:rPr lang="en-US" sz="2000" i="1" smtClean="0">
                <a:cs typeface="Arial" pitchFamily="34" charset="0"/>
              </a:rPr>
              <a:t> </a:t>
            </a:r>
            <a:r>
              <a:rPr lang="en-US" sz="2000" i="1" err="1" smtClean="0">
                <a:cs typeface="Arial" pitchFamily="34" charset="0"/>
              </a:rPr>
              <a:t>tiện</a:t>
            </a:r>
            <a:r>
              <a:rPr lang="en-US" sz="2000" i="1" smtClean="0">
                <a:cs typeface="Arial" pitchFamily="34" charset="0"/>
              </a:rPr>
              <a:t> </a:t>
            </a:r>
            <a:r>
              <a:rPr lang="en-US" sz="2000" i="1" err="1" smtClean="0">
                <a:cs typeface="Arial" pitchFamily="34" charset="0"/>
              </a:rPr>
              <a:t>ích</a:t>
            </a:r>
            <a:r>
              <a:rPr lang="en-US" sz="2000" smtClean="0">
                <a:cs typeface="Arial" pitchFamily="34" charset="0"/>
              </a:rPr>
              <a:t>. </a:t>
            </a:r>
          </a:p>
          <a:p>
            <a:pPr lvl="1" algn="just">
              <a:defRPr/>
            </a:pPr>
            <a:r>
              <a:rPr lang="en-US" sz="1800" err="1" smtClean="0">
                <a:ea typeface="+mn-ea"/>
                <a:cs typeface="Arial" pitchFamily="34" charset="0"/>
              </a:rPr>
              <a:t>Hàm</a:t>
            </a:r>
            <a:r>
              <a:rPr lang="en-US" sz="1800" smtClean="0">
                <a:ea typeface="+mn-ea"/>
                <a:cs typeface="Arial" pitchFamily="34" charset="0"/>
              </a:rPr>
              <a:t> U </a:t>
            </a:r>
            <a:r>
              <a:rPr lang="en-US" sz="1800" err="1" smtClean="0">
                <a:ea typeface="+mn-ea"/>
                <a:cs typeface="Arial" pitchFamily="34" charset="0"/>
              </a:rPr>
              <a:t>ánh</a:t>
            </a:r>
            <a:r>
              <a:rPr lang="en-US" sz="1800" smtClean="0">
                <a:ea typeface="+mn-ea"/>
                <a:cs typeface="Arial" pitchFamily="34" charset="0"/>
              </a:rPr>
              <a:t> </a:t>
            </a:r>
            <a:r>
              <a:rPr lang="en-US" sz="1800" err="1" smtClean="0">
                <a:ea typeface="+mn-ea"/>
                <a:cs typeface="Arial" pitchFamily="34" charset="0"/>
              </a:rPr>
              <a:t>xạ</a:t>
            </a:r>
            <a:r>
              <a:rPr lang="en-US" sz="1800" smtClean="0">
                <a:ea typeface="+mn-ea"/>
                <a:cs typeface="Arial" pitchFamily="34" charset="0"/>
              </a:rPr>
              <a:t> </a:t>
            </a:r>
            <a:r>
              <a:rPr lang="en-US" sz="1800" err="1" smtClean="0">
                <a:ea typeface="+mn-ea"/>
                <a:cs typeface="Arial" pitchFamily="34" charset="0"/>
              </a:rPr>
              <a:t>các</a:t>
            </a:r>
            <a:r>
              <a:rPr lang="en-US" sz="1800" smtClean="0">
                <a:ea typeface="+mn-ea"/>
                <a:cs typeface="Arial" pitchFamily="34" charset="0"/>
              </a:rPr>
              <a:t> </a:t>
            </a:r>
            <a:r>
              <a:rPr lang="en-US" sz="1800" err="1" smtClean="0">
                <a:ea typeface="+mn-ea"/>
                <a:cs typeface="Arial" pitchFamily="34" charset="0"/>
              </a:rPr>
              <a:t>biểu</a:t>
            </a:r>
            <a:r>
              <a:rPr lang="en-US" sz="1800" smtClean="0">
                <a:ea typeface="+mn-ea"/>
                <a:cs typeface="Arial" pitchFamily="34" charset="0"/>
              </a:rPr>
              <a:t> </a:t>
            </a:r>
            <a:r>
              <a:rPr lang="en-US" sz="1800" err="1" smtClean="0">
                <a:ea typeface="+mn-ea"/>
                <a:cs typeface="Arial" pitchFamily="34" charset="0"/>
              </a:rPr>
              <a:t>thức</a:t>
            </a:r>
            <a:r>
              <a:rPr lang="en-US" sz="1800" smtClean="0">
                <a:ea typeface="+mn-ea"/>
                <a:cs typeface="Arial" pitchFamily="34" charset="0"/>
              </a:rPr>
              <a:t> </a:t>
            </a:r>
            <a:r>
              <a:rPr lang="en-US" sz="1800" err="1" smtClean="0">
                <a:ea typeface="+mn-ea"/>
                <a:cs typeface="Arial" pitchFamily="34" charset="0"/>
              </a:rPr>
              <a:t>trong</a:t>
            </a:r>
            <a:r>
              <a:rPr lang="en-US" sz="1800" smtClean="0">
                <a:ea typeface="+mn-ea"/>
                <a:cs typeface="Arial" pitchFamily="34" charset="0"/>
              </a:rPr>
              <a:t> L </a:t>
            </a:r>
            <a:r>
              <a:rPr lang="en-US" sz="1800" err="1" smtClean="0">
                <a:ea typeface="+mn-ea"/>
                <a:cs typeface="Arial" pitchFamily="34" charset="0"/>
              </a:rPr>
              <a:t>tới</a:t>
            </a:r>
            <a:r>
              <a:rPr lang="en-US" sz="1800" smtClean="0">
                <a:ea typeface="+mn-ea"/>
                <a:cs typeface="Arial" pitchFamily="34" charset="0"/>
              </a:rPr>
              <a:t> </a:t>
            </a:r>
            <a:r>
              <a:rPr lang="en-US" sz="1800" err="1" smtClean="0">
                <a:ea typeface="+mn-ea"/>
                <a:cs typeface="Arial" pitchFamily="34" charset="0"/>
              </a:rPr>
              <a:t>một</a:t>
            </a:r>
            <a:r>
              <a:rPr lang="en-US" sz="1800" smtClean="0">
                <a:ea typeface="+mn-ea"/>
                <a:cs typeface="Arial" pitchFamily="34" charset="0"/>
              </a:rPr>
              <a:t> </a:t>
            </a:r>
            <a:r>
              <a:rPr lang="en-US" sz="1800" err="1" smtClean="0">
                <a:ea typeface="+mn-ea"/>
                <a:cs typeface="Arial" pitchFamily="34" charset="0"/>
              </a:rPr>
              <a:t>không</a:t>
            </a:r>
            <a:r>
              <a:rPr lang="en-US" sz="1800" smtClean="0">
                <a:ea typeface="+mn-ea"/>
                <a:cs typeface="Arial" pitchFamily="34" charset="0"/>
              </a:rPr>
              <a:t> </a:t>
            </a:r>
            <a:r>
              <a:rPr lang="en-US" sz="1800" err="1" smtClean="0">
                <a:ea typeface="+mn-ea"/>
                <a:cs typeface="Arial" pitchFamily="34" charset="0"/>
              </a:rPr>
              <a:t>gian</a:t>
            </a:r>
            <a:r>
              <a:rPr lang="en-US" sz="1800" smtClean="0">
                <a:ea typeface="+mn-ea"/>
                <a:cs typeface="Arial" pitchFamily="34" charset="0"/>
              </a:rPr>
              <a:t> </a:t>
            </a:r>
            <a:r>
              <a:rPr lang="en-US" sz="1800" err="1" smtClean="0">
                <a:ea typeface="+mn-ea"/>
                <a:cs typeface="Arial" pitchFamily="34" charset="0"/>
              </a:rPr>
              <a:t>đo</a:t>
            </a:r>
            <a:r>
              <a:rPr lang="en-US" sz="1800" smtClean="0">
                <a:ea typeface="+mn-ea"/>
                <a:cs typeface="Arial" pitchFamily="34" charset="0"/>
              </a:rPr>
              <a:t> </a:t>
            </a:r>
            <a:r>
              <a:rPr lang="en-US" sz="1800" err="1" smtClean="0">
                <a:ea typeface="+mn-ea"/>
                <a:cs typeface="Arial" pitchFamily="34" charset="0"/>
              </a:rPr>
              <a:t>có</a:t>
            </a:r>
            <a:r>
              <a:rPr lang="en-US" sz="1800" smtClean="0">
                <a:ea typeface="+mn-ea"/>
                <a:cs typeface="Arial" pitchFamily="34" charset="0"/>
              </a:rPr>
              <a:t> </a:t>
            </a:r>
            <a:r>
              <a:rPr lang="en-US" sz="1800" err="1" smtClean="0">
                <a:ea typeface="+mn-ea"/>
                <a:cs typeface="Arial" pitchFamily="34" charset="0"/>
              </a:rPr>
              <a:t>thứ</a:t>
            </a:r>
            <a:r>
              <a:rPr lang="en-US" sz="1800" smtClean="0">
                <a:ea typeface="+mn-ea"/>
                <a:cs typeface="Arial" pitchFamily="34" charset="0"/>
              </a:rPr>
              <a:t> </a:t>
            </a:r>
            <a:r>
              <a:rPr lang="en-US" sz="1800" err="1" smtClean="0">
                <a:ea typeface="+mn-ea"/>
                <a:cs typeface="Arial" pitchFamily="34" charset="0"/>
              </a:rPr>
              <a:t>tự</a:t>
            </a:r>
            <a:r>
              <a:rPr lang="en-US" sz="1800" smtClean="0">
                <a:ea typeface="+mn-ea"/>
                <a:cs typeface="Arial" pitchFamily="34" charset="0"/>
              </a:rPr>
              <a:t> (</a:t>
            </a:r>
            <a:r>
              <a:rPr lang="en-US" sz="1800" err="1" smtClean="0">
                <a:ea typeface="+mn-ea"/>
                <a:cs typeface="Arial" pitchFamily="34" charset="0"/>
              </a:rPr>
              <a:t>bộ</a:t>
            </a:r>
            <a:r>
              <a:rPr lang="en-US" sz="1800" smtClean="0">
                <a:ea typeface="+mn-ea"/>
                <a:cs typeface="Arial" pitchFamily="34" charset="0"/>
              </a:rPr>
              <a:t> </a:t>
            </a:r>
            <a:r>
              <a:rPr lang="en-US" sz="1800" err="1" smtClean="0">
                <a:ea typeface="+mn-ea"/>
                <a:cs typeface="Arial" pitchFamily="34" charset="0"/>
              </a:rPr>
              <a:t>phận</a:t>
            </a:r>
            <a:r>
              <a:rPr lang="en-US" sz="1800" smtClean="0">
                <a:ea typeface="+mn-ea"/>
                <a:cs typeface="Arial" pitchFamily="34" charset="0"/>
              </a:rPr>
              <a:t> </a:t>
            </a:r>
            <a:r>
              <a:rPr lang="en-US" sz="1800" err="1" smtClean="0">
                <a:ea typeface="+mn-ea"/>
                <a:cs typeface="Arial" pitchFamily="34" charset="0"/>
              </a:rPr>
              <a:t>hoặc</a:t>
            </a:r>
            <a:r>
              <a:rPr lang="en-US" sz="1800" smtClean="0">
                <a:ea typeface="+mn-ea"/>
                <a:cs typeface="Arial" pitchFamily="34" charset="0"/>
              </a:rPr>
              <a:t> </a:t>
            </a:r>
            <a:r>
              <a:rPr lang="en-US" sz="1800" err="1" smtClean="0">
                <a:ea typeface="+mn-ea"/>
                <a:cs typeface="Arial" pitchFamily="34" charset="0"/>
              </a:rPr>
              <a:t>toàn</a:t>
            </a:r>
            <a:r>
              <a:rPr lang="en-US" sz="1800" smtClean="0">
                <a:ea typeface="+mn-ea"/>
                <a:cs typeface="Arial" pitchFamily="34" charset="0"/>
              </a:rPr>
              <a:t> </a:t>
            </a:r>
            <a:r>
              <a:rPr lang="en-US" sz="1800" err="1" smtClean="0">
                <a:ea typeface="+mn-ea"/>
                <a:cs typeface="Arial" pitchFamily="34" charset="0"/>
              </a:rPr>
              <a:t>bộ</a:t>
            </a:r>
            <a:r>
              <a:rPr lang="en-US" sz="1800" smtClean="0">
                <a:ea typeface="+mn-ea"/>
                <a:cs typeface="Arial" pitchFamily="34" charset="0"/>
              </a:rPr>
              <a:t>) M</a:t>
            </a:r>
            <a:r>
              <a:rPr lang="en-US" sz="1800" baseline="-25000" smtClean="0">
                <a:ea typeface="+mn-ea"/>
                <a:cs typeface="Arial" pitchFamily="34" charset="0"/>
              </a:rPr>
              <a:t>U</a:t>
            </a:r>
            <a:r>
              <a:rPr lang="en-US" sz="1800" smtClean="0">
                <a:ea typeface="+mn-ea"/>
                <a:cs typeface="Arial" pitchFamily="34" charset="0"/>
              </a:rPr>
              <a:t>: u = U (E,F).</a:t>
            </a:r>
          </a:p>
          <a:p>
            <a:pPr lvl="1" algn="just">
              <a:defRPr/>
            </a:pPr>
            <a:r>
              <a:rPr lang="en-US" sz="1800" err="1" smtClean="0">
                <a:ea typeface="+mn-ea"/>
                <a:cs typeface="Arial" pitchFamily="34" charset="0"/>
              </a:rPr>
              <a:t>Ví</a:t>
            </a:r>
            <a:r>
              <a:rPr lang="en-US" sz="1800" smtClean="0">
                <a:ea typeface="+mn-ea"/>
                <a:cs typeface="Arial" pitchFamily="34" charset="0"/>
              </a:rPr>
              <a:t> </a:t>
            </a:r>
            <a:r>
              <a:rPr lang="en-US" sz="1800" err="1" smtClean="0">
                <a:ea typeface="+mn-ea"/>
                <a:cs typeface="Arial" pitchFamily="34" charset="0"/>
              </a:rPr>
              <a:t>dụ</a:t>
            </a:r>
            <a:r>
              <a:rPr lang="en-US" sz="1800" smtClean="0">
                <a:ea typeface="+mn-ea"/>
                <a:cs typeface="Arial" pitchFamily="34" charset="0"/>
              </a:rPr>
              <a:t>, </a:t>
            </a:r>
            <a:r>
              <a:rPr lang="en-US" sz="1800" err="1" smtClean="0">
                <a:ea typeface="+mn-ea"/>
                <a:cs typeface="Arial" pitchFamily="34" charset="0"/>
              </a:rPr>
              <a:t>trong</a:t>
            </a:r>
            <a:r>
              <a:rPr lang="en-US" sz="1800" smtClean="0">
                <a:ea typeface="+mn-ea"/>
                <a:cs typeface="Arial" pitchFamily="34" charset="0"/>
              </a:rPr>
              <a:t> </a:t>
            </a:r>
            <a:r>
              <a:rPr lang="en-US" sz="1800" err="1" smtClean="0">
                <a:ea typeface="+mn-ea"/>
                <a:cs typeface="Arial" pitchFamily="34" charset="0"/>
              </a:rPr>
              <a:t>tập</a:t>
            </a:r>
            <a:r>
              <a:rPr lang="en-US" sz="1800" smtClean="0">
                <a:ea typeface="+mn-ea"/>
                <a:cs typeface="Arial" pitchFamily="34" charset="0"/>
              </a:rPr>
              <a:t> </a:t>
            </a:r>
            <a:r>
              <a:rPr lang="en-US" sz="1800" err="1" smtClean="0">
                <a:ea typeface="+mn-ea"/>
                <a:cs typeface="Arial" pitchFamily="34" charset="0"/>
              </a:rPr>
              <a:t>dữ</a:t>
            </a:r>
            <a:r>
              <a:rPr lang="en-US" sz="1800" smtClean="0">
                <a:ea typeface="+mn-ea"/>
                <a:cs typeface="Arial" pitchFamily="34" charset="0"/>
              </a:rPr>
              <a:t> </a:t>
            </a:r>
            <a:r>
              <a:rPr lang="en-US" sz="1800" err="1" smtClean="0">
                <a:ea typeface="+mn-ea"/>
                <a:cs typeface="Arial" pitchFamily="34" charset="0"/>
              </a:rPr>
              <a:t>liệu</a:t>
            </a:r>
            <a:r>
              <a:rPr lang="en-US" sz="1800" smtClean="0">
                <a:ea typeface="+mn-ea"/>
                <a:cs typeface="Arial" pitchFamily="34" charset="0"/>
              </a:rPr>
              <a:t> </a:t>
            </a:r>
            <a:r>
              <a:rPr lang="en-US" sz="1800" err="1" smtClean="0">
                <a:ea typeface="+mn-ea"/>
                <a:cs typeface="Arial" pitchFamily="34" charset="0"/>
              </a:rPr>
              <a:t>vay</a:t>
            </a:r>
            <a:r>
              <a:rPr lang="en-US" sz="1800" smtClean="0">
                <a:ea typeface="+mn-ea"/>
                <a:cs typeface="Arial" pitchFamily="34" charset="0"/>
              </a:rPr>
              <a:t> </a:t>
            </a:r>
            <a:r>
              <a:rPr lang="en-US" sz="1800" err="1" smtClean="0">
                <a:ea typeface="+mn-ea"/>
                <a:cs typeface="Arial" pitchFamily="34" charset="0"/>
              </a:rPr>
              <a:t>nợ</a:t>
            </a:r>
            <a:r>
              <a:rPr lang="en-US" sz="1800" smtClean="0">
                <a:ea typeface="+mn-ea"/>
                <a:cs typeface="Arial" pitchFamily="34" charset="0"/>
              </a:rPr>
              <a:t>, </a:t>
            </a:r>
            <a:r>
              <a:rPr lang="en-US" sz="1800" err="1" smtClean="0">
                <a:ea typeface="+mn-ea"/>
                <a:cs typeface="Arial" pitchFamily="34" charset="0"/>
              </a:rPr>
              <a:t>hàm</a:t>
            </a:r>
            <a:r>
              <a:rPr lang="en-US" sz="1800" smtClean="0">
                <a:ea typeface="+mn-ea"/>
                <a:cs typeface="Arial" pitchFamily="34" charset="0"/>
              </a:rPr>
              <a:t> </a:t>
            </a:r>
            <a:r>
              <a:rPr lang="en-US" sz="1800" err="1" smtClean="0">
                <a:ea typeface="+mn-ea"/>
                <a:cs typeface="Arial" pitchFamily="34" charset="0"/>
              </a:rPr>
              <a:t>này</a:t>
            </a:r>
            <a:r>
              <a:rPr lang="en-US" sz="1800" smtClean="0">
                <a:ea typeface="+mn-ea"/>
                <a:cs typeface="Arial" pitchFamily="34" charset="0"/>
              </a:rPr>
              <a:t> </a:t>
            </a:r>
            <a:r>
              <a:rPr lang="en-US" sz="1800" err="1" smtClean="0">
                <a:ea typeface="+mn-ea"/>
                <a:cs typeface="Arial" pitchFamily="34" charset="0"/>
              </a:rPr>
              <a:t>có</a:t>
            </a:r>
            <a:r>
              <a:rPr lang="en-US" sz="1800" smtClean="0">
                <a:ea typeface="+mn-ea"/>
                <a:cs typeface="Arial" pitchFamily="34" charset="0"/>
              </a:rPr>
              <a:t> </a:t>
            </a:r>
            <a:r>
              <a:rPr lang="en-US" sz="1800" err="1" smtClean="0">
                <a:ea typeface="+mn-ea"/>
                <a:cs typeface="Arial" pitchFamily="34" charset="0"/>
              </a:rPr>
              <a:t>thể</a:t>
            </a:r>
            <a:r>
              <a:rPr lang="en-US" sz="1800" smtClean="0">
                <a:ea typeface="+mn-ea"/>
                <a:cs typeface="Arial" pitchFamily="34" charset="0"/>
              </a:rPr>
              <a:t> </a:t>
            </a:r>
            <a:r>
              <a:rPr lang="en-US" sz="1800" err="1" smtClean="0">
                <a:ea typeface="+mn-ea"/>
                <a:cs typeface="Arial" pitchFamily="34" charset="0"/>
              </a:rPr>
              <a:t>là</a:t>
            </a:r>
            <a:r>
              <a:rPr lang="en-US" sz="1800" smtClean="0">
                <a:ea typeface="+mn-ea"/>
                <a:cs typeface="Arial" pitchFamily="34" charset="0"/>
              </a:rPr>
              <a:t> </a:t>
            </a:r>
            <a:r>
              <a:rPr lang="en-US" sz="1800" i="1" err="1" smtClean="0">
                <a:ea typeface="+mn-ea"/>
                <a:cs typeface="Arial" pitchFamily="34" charset="0"/>
              </a:rPr>
              <a:t>sự</a:t>
            </a:r>
            <a:r>
              <a:rPr lang="en-US" sz="1800" i="1" smtClean="0">
                <a:ea typeface="+mn-ea"/>
                <a:cs typeface="Arial" pitchFamily="34" charset="0"/>
              </a:rPr>
              <a:t> </a:t>
            </a:r>
            <a:r>
              <a:rPr lang="en-US" sz="1800" i="1" err="1" smtClean="0">
                <a:ea typeface="+mn-ea"/>
                <a:cs typeface="Arial" pitchFamily="34" charset="0"/>
              </a:rPr>
              <a:t>tăng</a:t>
            </a:r>
            <a:r>
              <a:rPr lang="en-US" sz="1800" i="1" smtClean="0">
                <a:ea typeface="+mn-ea"/>
                <a:cs typeface="Arial" pitchFamily="34" charset="0"/>
              </a:rPr>
              <a:t> </a:t>
            </a:r>
            <a:r>
              <a:rPr lang="en-US" sz="1800" i="1" err="1" smtClean="0">
                <a:ea typeface="+mn-ea"/>
                <a:cs typeface="Arial" pitchFamily="34" charset="0"/>
              </a:rPr>
              <a:t>hy</a:t>
            </a:r>
            <a:r>
              <a:rPr lang="en-US" sz="1800" i="1" smtClean="0">
                <a:ea typeface="+mn-ea"/>
                <a:cs typeface="Arial" pitchFamily="34" charset="0"/>
              </a:rPr>
              <a:t> </a:t>
            </a:r>
            <a:r>
              <a:rPr lang="en-US" sz="1800" i="1" err="1" smtClean="0">
                <a:ea typeface="+mn-ea"/>
                <a:cs typeface="Arial" pitchFamily="34" charset="0"/>
              </a:rPr>
              <a:t>vọng</a:t>
            </a:r>
            <a:r>
              <a:rPr lang="en-US" sz="1800" i="1" smtClean="0">
                <a:ea typeface="+mn-ea"/>
                <a:cs typeface="Arial" pitchFamily="34" charset="0"/>
              </a:rPr>
              <a:t> </a:t>
            </a:r>
            <a:r>
              <a:rPr lang="en-US" sz="1800" i="1" err="1" smtClean="0">
                <a:ea typeface="+mn-ea"/>
                <a:cs typeface="Arial" pitchFamily="34" charset="0"/>
              </a:rPr>
              <a:t>theo</a:t>
            </a:r>
            <a:r>
              <a:rPr lang="en-US" sz="1800" i="1" smtClean="0">
                <a:ea typeface="+mn-ea"/>
                <a:cs typeface="Arial" pitchFamily="34" charset="0"/>
              </a:rPr>
              <a:t> </a:t>
            </a:r>
            <a:r>
              <a:rPr lang="en-US" sz="1800" i="1" err="1" smtClean="0">
                <a:ea typeface="+mn-ea"/>
                <a:cs typeface="Arial" pitchFamily="34" charset="0"/>
              </a:rPr>
              <a:t>sự</a:t>
            </a:r>
            <a:r>
              <a:rPr lang="en-US" sz="1800" i="1" smtClean="0">
                <a:ea typeface="+mn-ea"/>
                <a:cs typeface="Arial" pitchFamily="34" charset="0"/>
              </a:rPr>
              <a:t> </a:t>
            </a:r>
            <a:r>
              <a:rPr lang="en-US" sz="1800" i="1" err="1" smtClean="0">
                <a:ea typeface="+mn-ea"/>
                <a:cs typeface="Arial" pitchFamily="34" charset="0"/>
              </a:rPr>
              <a:t>tăng</a:t>
            </a:r>
            <a:r>
              <a:rPr lang="en-US" sz="1800" i="1" smtClean="0">
                <a:ea typeface="+mn-ea"/>
                <a:cs typeface="Arial" pitchFamily="34" charset="0"/>
              </a:rPr>
              <a:t> </a:t>
            </a:r>
            <a:r>
              <a:rPr lang="en-US" sz="1800" i="1" err="1" smtClean="0">
                <a:ea typeface="+mn-ea"/>
                <a:cs typeface="Arial" pitchFamily="34" charset="0"/>
              </a:rPr>
              <a:t>lãi</a:t>
            </a:r>
            <a:r>
              <a:rPr lang="en-US" sz="1800" i="1" smtClean="0">
                <a:ea typeface="+mn-ea"/>
                <a:cs typeface="Arial" pitchFamily="34" charset="0"/>
              </a:rPr>
              <a:t> </a:t>
            </a:r>
            <a:r>
              <a:rPr lang="en-US" sz="1800" i="1" err="1" smtClean="0">
                <a:ea typeface="+mn-ea"/>
                <a:cs typeface="Arial" pitchFamily="34" charset="0"/>
              </a:rPr>
              <a:t>của</a:t>
            </a:r>
            <a:r>
              <a:rPr lang="en-US" sz="1800" i="1" smtClean="0">
                <a:ea typeface="+mn-ea"/>
                <a:cs typeface="Arial" pitchFamily="34" charset="0"/>
              </a:rPr>
              <a:t> </a:t>
            </a:r>
            <a:r>
              <a:rPr lang="en-US" sz="1800" i="1" err="1" smtClean="0">
                <a:ea typeface="+mn-ea"/>
                <a:cs typeface="Arial" pitchFamily="34" charset="0"/>
              </a:rPr>
              <a:t>nhà</a:t>
            </a:r>
            <a:r>
              <a:rPr lang="en-US" sz="1800" i="1" smtClean="0">
                <a:ea typeface="+mn-ea"/>
                <a:cs typeface="Arial" pitchFamily="34" charset="0"/>
              </a:rPr>
              <a:t> </a:t>
            </a:r>
            <a:r>
              <a:rPr lang="en-US" sz="1800" i="1" err="1" smtClean="0">
                <a:ea typeface="+mn-ea"/>
                <a:cs typeface="Arial" pitchFamily="34" charset="0"/>
              </a:rPr>
              <a:t>băng</a:t>
            </a:r>
            <a:r>
              <a:rPr lang="en-US" sz="1800" smtClean="0">
                <a:ea typeface="+mn-ea"/>
                <a:cs typeface="Arial" pitchFamily="34" charset="0"/>
              </a:rPr>
              <a:t> (</a:t>
            </a:r>
            <a:r>
              <a:rPr lang="en-US" sz="1800" err="1" smtClean="0">
                <a:ea typeface="+mn-ea"/>
                <a:cs typeface="Arial" pitchFamily="34" charset="0"/>
              </a:rPr>
              <a:t>tính</a:t>
            </a:r>
            <a:r>
              <a:rPr lang="en-US" sz="1800" smtClean="0">
                <a:ea typeface="+mn-ea"/>
                <a:cs typeface="Arial" pitchFamily="34" charset="0"/>
              </a:rPr>
              <a:t> </a:t>
            </a:r>
            <a:r>
              <a:rPr lang="en-US" sz="1800" err="1" smtClean="0">
                <a:ea typeface="+mn-ea"/>
                <a:cs typeface="Arial" pitchFamily="34" charset="0"/>
              </a:rPr>
              <a:t>theo</a:t>
            </a:r>
            <a:r>
              <a:rPr lang="en-US" sz="1800" smtClean="0">
                <a:ea typeface="+mn-ea"/>
                <a:cs typeface="Arial" pitchFamily="34" charset="0"/>
              </a:rPr>
              <a:t> </a:t>
            </a:r>
            <a:r>
              <a:rPr lang="en-US" sz="1800" err="1" smtClean="0">
                <a:ea typeface="+mn-ea"/>
                <a:cs typeface="Arial" pitchFamily="34" charset="0"/>
              </a:rPr>
              <a:t>đơn</a:t>
            </a:r>
            <a:r>
              <a:rPr lang="en-US" sz="1800" smtClean="0">
                <a:ea typeface="+mn-ea"/>
                <a:cs typeface="Arial" pitchFamily="34" charset="0"/>
              </a:rPr>
              <a:t> </a:t>
            </a:r>
            <a:r>
              <a:rPr lang="en-US" sz="1800" err="1" smtClean="0">
                <a:ea typeface="+mn-ea"/>
                <a:cs typeface="Arial" pitchFamily="34" charset="0"/>
              </a:rPr>
              <a:t>vị</a:t>
            </a:r>
            <a:r>
              <a:rPr lang="en-US" sz="1800" smtClean="0">
                <a:ea typeface="+mn-ea"/>
                <a:cs typeface="Arial" pitchFamily="34" charset="0"/>
              </a:rPr>
              <a:t> </a:t>
            </a:r>
            <a:r>
              <a:rPr lang="en-US" sz="1800" err="1" smtClean="0">
                <a:ea typeface="+mn-ea"/>
                <a:cs typeface="Arial" pitchFamily="34" charset="0"/>
              </a:rPr>
              <a:t>tiền</a:t>
            </a:r>
            <a:r>
              <a:rPr lang="en-US" sz="1800" smtClean="0">
                <a:ea typeface="+mn-ea"/>
                <a:cs typeface="Arial" pitchFamily="34" charset="0"/>
              </a:rPr>
              <a:t> </a:t>
            </a:r>
            <a:r>
              <a:rPr lang="en-US" sz="1800" err="1" smtClean="0">
                <a:ea typeface="+mn-ea"/>
                <a:cs typeface="Arial" pitchFamily="34" charset="0"/>
              </a:rPr>
              <a:t>tệ</a:t>
            </a:r>
            <a:r>
              <a:rPr lang="en-US" sz="1800" smtClean="0">
                <a:ea typeface="+mn-ea"/>
                <a:cs typeface="Arial" pitchFamily="34" charset="0"/>
              </a:rPr>
              <a:t>) </a:t>
            </a:r>
            <a:r>
              <a:rPr lang="en-US" sz="1800" err="1" smtClean="0">
                <a:ea typeface="+mn-ea"/>
                <a:cs typeface="Arial" pitchFamily="34" charset="0"/>
              </a:rPr>
              <a:t>kết</a:t>
            </a:r>
            <a:r>
              <a:rPr lang="en-US" sz="1800" smtClean="0">
                <a:ea typeface="+mn-ea"/>
                <a:cs typeface="Arial" pitchFamily="34" charset="0"/>
              </a:rPr>
              <a:t> </a:t>
            </a:r>
            <a:r>
              <a:rPr lang="en-US" sz="1800" err="1" smtClean="0">
                <a:ea typeface="+mn-ea"/>
                <a:cs typeface="Arial" pitchFamily="34" charset="0"/>
              </a:rPr>
              <a:t>hợp</a:t>
            </a:r>
            <a:r>
              <a:rPr lang="en-US" sz="1800" smtClean="0">
                <a:ea typeface="+mn-ea"/>
                <a:cs typeface="Arial" pitchFamily="34" charset="0"/>
              </a:rPr>
              <a:t> </a:t>
            </a:r>
            <a:r>
              <a:rPr lang="en-US" sz="1800" err="1" smtClean="0">
                <a:ea typeface="+mn-ea"/>
                <a:cs typeface="Arial" pitchFamily="34" charset="0"/>
              </a:rPr>
              <a:t>với</a:t>
            </a:r>
            <a:r>
              <a:rPr lang="en-US" sz="1800" smtClean="0">
                <a:ea typeface="+mn-ea"/>
                <a:cs typeface="Arial" pitchFamily="34" charset="0"/>
              </a:rPr>
              <a:t> </a:t>
            </a:r>
            <a:r>
              <a:rPr lang="en-US" sz="1800" err="1" smtClean="0">
                <a:ea typeface="+mn-ea"/>
                <a:cs typeface="Arial" pitchFamily="34" charset="0"/>
              </a:rPr>
              <a:t>quy</a:t>
            </a:r>
            <a:r>
              <a:rPr lang="en-US" sz="1800" smtClean="0">
                <a:ea typeface="+mn-ea"/>
                <a:cs typeface="Arial" pitchFamily="34" charset="0"/>
              </a:rPr>
              <a:t> </a:t>
            </a:r>
            <a:r>
              <a:rPr lang="en-US" sz="1800" err="1" smtClean="0">
                <a:ea typeface="+mn-ea"/>
                <a:cs typeface="Arial" pitchFamily="34" charset="0"/>
              </a:rPr>
              <a:t>tắc</a:t>
            </a:r>
            <a:r>
              <a:rPr lang="en-US" sz="1800" smtClean="0">
                <a:ea typeface="+mn-ea"/>
                <a:cs typeface="Arial" pitchFamily="34" charset="0"/>
              </a:rPr>
              <a:t> </a:t>
            </a:r>
            <a:r>
              <a:rPr lang="en-US" sz="1800" err="1" smtClean="0">
                <a:ea typeface="+mn-ea"/>
                <a:cs typeface="Arial" pitchFamily="34" charset="0"/>
              </a:rPr>
              <a:t>quyết</a:t>
            </a:r>
            <a:r>
              <a:rPr lang="en-US" sz="1800" smtClean="0">
                <a:ea typeface="+mn-ea"/>
                <a:cs typeface="Arial" pitchFamily="34" charset="0"/>
              </a:rPr>
              <a:t> </a:t>
            </a:r>
            <a:r>
              <a:rPr lang="en-US" sz="1800" err="1" smtClean="0">
                <a:ea typeface="+mn-ea"/>
                <a:cs typeface="Arial" pitchFamily="34" charset="0"/>
              </a:rPr>
              <a:t>định</a:t>
            </a:r>
            <a:r>
              <a:rPr lang="en-US" sz="1800" smtClean="0">
                <a:ea typeface="+mn-ea"/>
                <a:cs typeface="Arial" pitchFamily="34" charset="0"/>
              </a:rPr>
              <a:t> </a:t>
            </a:r>
            <a:r>
              <a:rPr lang="en-US" sz="1800" err="1" smtClean="0">
                <a:ea typeface="+mn-ea"/>
                <a:cs typeface="Arial" pitchFamily="34" charset="0"/>
              </a:rPr>
              <a:t>được</a:t>
            </a:r>
            <a:r>
              <a:rPr lang="en-US" sz="1800" smtClean="0">
                <a:ea typeface="+mn-ea"/>
                <a:cs typeface="Arial" pitchFamily="34" charset="0"/>
              </a:rPr>
              <a:t> </a:t>
            </a:r>
            <a:r>
              <a:rPr lang="en-US" sz="1800" err="1" smtClean="0">
                <a:ea typeface="+mn-ea"/>
                <a:cs typeface="Arial" pitchFamily="34" charset="0"/>
              </a:rPr>
              <a:t>trình</a:t>
            </a:r>
            <a:r>
              <a:rPr lang="en-US" sz="1800" smtClean="0">
                <a:ea typeface="+mn-ea"/>
                <a:cs typeface="Arial" pitchFamily="34" charset="0"/>
              </a:rPr>
              <a:t> </a:t>
            </a:r>
            <a:r>
              <a:rPr lang="en-US" sz="1800" err="1" smtClean="0">
                <a:ea typeface="+mn-ea"/>
                <a:cs typeface="Arial" pitchFamily="34" charset="0"/>
              </a:rPr>
              <a:t>bày</a:t>
            </a:r>
            <a:r>
              <a:rPr lang="en-US" sz="1800" smtClean="0">
                <a:ea typeface="+mn-ea"/>
                <a:cs typeface="Arial" pitchFamily="34" charset="0"/>
              </a:rPr>
              <a:t> </a:t>
            </a:r>
            <a:r>
              <a:rPr lang="en-US" sz="1800" err="1" smtClean="0">
                <a:ea typeface="+mn-ea"/>
                <a:cs typeface="Arial" pitchFamily="34" charset="0"/>
              </a:rPr>
              <a:t>trong</a:t>
            </a:r>
            <a:r>
              <a:rPr lang="en-US" sz="1800" smtClean="0">
                <a:ea typeface="+mn-ea"/>
                <a:cs typeface="Arial" pitchFamily="34" charset="0"/>
              </a:rPr>
              <a:t> </a:t>
            </a:r>
            <a:r>
              <a:rPr lang="en-US" sz="1800" err="1" smtClean="0">
                <a:ea typeface="+mn-ea"/>
                <a:cs typeface="Arial" pitchFamily="34" charset="0"/>
              </a:rPr>
              <a:t>Hình</a:t>
            </a:r>
            <a:r>
              <a:rPr lang="en-US" sz="1800" smtClean="0">
                <a:ea typeface="+mn-ea"/>
                <a:cs typeface="Arial" pitchFamily="34" charset="0"/>
              </a:rPr>
              <a:t> 1.3.</a:t>
            </a:r>
            <a:endParaRPr lang="en-US" sz="1600" smtClean="0">
              <a:ea typeface="+mn-ea"/>
              <a:cs typeface="+mn-cs"/>
            </a:endParaRPr>
          </a:p>
          <a:p>
            <a:pPr lvl="1">
              <a:buFont typeface="Symbol" pitchFamily="18" charset="2"/>
              <a:buChar char="·"/>
              <a:defRPr/>
            </a:pPr>
            <a:endParaRPr lang="en-US" sz="1600" smtClean="0">
              <a:ea typeface="+mn-ea"/>
              <a:cs typeface="+mn-cs"/>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120ED536-3B01-440B-92F8-B168C3213E5D}" type="datetime4">
              <a:rPr lang="en-US" altLang="en-US" sz="1000" smtClean="0"/>
              <a:pPr>
                <a:spcBef>
                  <a:spcPct val="0"/>
                </a:spcBef>
                <a:buClrTx/>
                <a:buSzTx/>
                <a:buFontTx/>
                <a:buNone/>
              </a:pPr>
              <a:t>February 3, 2023</a:t>
            </a:fld>
            <a:endParaRPr lang="en-US" altLang="en-US" sz="1000" smtClean="0"/>
          </a:p>
        </p:txBody>
      </p:sp>
      <p:sp>
        <p:nvSpPr>
          <p:cNvPr id="522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126EC434-3836-450D-9D9B-C86AD68DAADA}" type="slidenum">
              <a:rPr lang="en-US" altLang="en-US" sz="1000" smtClean="0"/>
              <a:pPr>
                <a:spcBef>
                  <a:spcPct val="0"/>
                </a:spcBef>
                <a:buClrTx/>
                <a:buSzTx/>
                <a:buFontTx/>
                <a:buNone/>
              </a:pPr>
              <a:t>27</a:t>
            </a:fld>
            <a:endParaRPr lang="en-US" altLang="en-US" sz="1000" smtClean="0"/>
          </a:p>
        </p:txBody>
      </p:sp>
      <p:sp>
        <p:nvSpPr>
          <p:cNvPr id="52228" name="Rectangle 2"/>
          <p:cNvSpPr>
            <a:spLocks noGrp="1" noChangeArrowheads="1"/>
          </p:cNvSpPr>
          <p:nvPr>
            <p:ph type="title"/>
          </p:nvPr>
        </p:nvSpPr>
        <p:spPr>
          <a:xfrm>
            <a:off x="1219200" y="0"/>
            <a:ext cx="7924800" cy="457200"/>
          </a:xfrm>
        </p:spPr>
        <p:txBody>
          <a:bodyPr/>
          <a:lstStyle/>
          <a:p>
            <a:pPr eaLnBrk="1" hangingPunct="1"/>
            <a:r>
              <a:rPr lang="en-US" altLang="en-US" sz="3200" smtClean="0">
                <a:solidFill>
                  <a:srgbClr val="C00000"/>
                </a:solidFill>
              </a:rPr>
              <a:t>Tính hiểu được, tính hấp dẫn và tri thức</a:t>
            </a:r>
          </a:p>
        </p:txBody>
      </p:sp>
      <p:sp>
        <p:nvSpPr>
          <p:cNvPr id="25606" name="Rectangle 3"/>
          <p:cNvSpPr>
            <a:spLocks noGrp="1" noChangeArrowheads="1"/>
          </p:cNvSpPr>
          <p:nvPr>
            <p:ph type="body" idx="1"/>
          </p:nvPr>
        </p:nvSpPr>
        <p:spPr>
          <a:xfrm>
            <a:off x="381000" y="838200"/>
            <a:ext cx="8382000" cy="5257800"/>
          </a:xfrm>
        </p:spPr>
        <p:txBody>
          <a:bodyPr/>
          <a:lstStyle/>
          <a:p>
            <a:pPr>
              <a:defRPr/>
            </a:pPr>
            <a:r>
              <a:rPr lang="en-US" sz="2000" i="1" u="sng" err="1" smtClean="0"/>
              <a:t>Tính</a:t>
            </a:r>
            <a:r>
              <a:rPr lang="en-US" sz="2000" i="1" u="sng" smtClean="0"/>
              <a:t> </a:t>
            </a:r>
            <a:r>
              <a:rPr lang="en-US" sz="2000" i="1" u="sng" err="1" smtClean="0"/>
              <a:t>hiểu</a:t>
            </a:r>
            <a:r>
              <a:rPr lang="en-US" sz="2000" i="1" u="sng" smtClean="0"/>
              <a:t> </a:t>
            </a:r>
            <a:r>
              <a:rPr lang="en-US" sz="2000" i="1" u="sng" err="1" smtClean="0"/>
              <a:t>được</a:t>
            </a:r>
            <a:r>
              <a:rPr lang="en-US" sz="2000" smtClean="0"/>
              <a:t>: </a:t>
            </a:r>
            <a:r>
              <a:rPr lang="en-US" sz="2000" err="1" smtClean="0"/>
              <a:t>Mẫu</a:t>
            </a:r>
            <a:r>
              <a:rPr lang="en-US" sz="2000" smtClean="0"/>
              <a:t> </a:t>
            </a:r>
            <a:r>
              <a:rPr lang="en-US" sz="2000" err="1" smtClean="0"/>
              <a:t>phải</a:t>
            </a:r>
            <a:r>
              <a:rPr lang="en-US" sz="2000" smtClean="0"/>
              <a:t> </a:t>
            </a:r>
            <a:r>
              <a:rPr lang="en-US" sz="2000" err="1" smtClean="0"/>
              <a:t>hiểu</a:t>
            </a:r>
            <a:r>
              <a:rPr lang="en-US" sz="2000" smtClean="0"/>
              <a:t> </a:t>
            </a:r>
            <a:r>
              <a:rPr lang="en-US" sz="2000" err="1" smtClean="0"/>
              <a:t>được</a:t>
            </a:r>
            <a:endParaRPr lang="en-US" sz="2000" smtClean="0"/>
          </a:p>
          <a:p>
            <a:pPr lvl="1">
              <a:defRPr/>
            </a:pPr>
            <a:r>
              <a:rPr lang="en-US" sz="1800" smtClean="0">
                <a:cs typeface="Arial" pitchFamily="34" charset="0"/>
              </a:rPr>
              <a:t>KDD: </a:t>
            </a:r>
            <a:r>
              <a:rPr lang="en-US" sz="1800" i="1" err="1" smtClean="0">
                <a:cs typeface="Arial" pitchFamily="34" charset="0"/>
              </a:rPr>
              <a:t>mẫu</a:t>
            </a:r>
            <a:r>
              <a:rPr lang="en-US" sz="1800" i="1" smtClean="0">
                <a:cs typeface="Arial" pitchFamily="34" charset="0"/>
              </a:rPr>
              <a:t> </a:t>
            </a:r>
            <a:r>
              <a:rPr lang="en-US" sz="1800" i="1" err="1" smtClean="0">
                <a:cs typeface="Arial" pitchFamily="34" charset="0"/>
              </a:rPr>
              <a:t>mà</a:t>
            </a:r>
            <a:r>
              <a:rPr lang="en-US" sz="1800" i="1" smtClean="0">
                <a:cs typeface="Arial" pitchFamily="34" charset="0"/>
              </a:rPr>
              <a:t> con </a:t>
            </a:r>
            <a:r>
              <a:rPr lang="en-US" sz="1800" i="1" err="1" smtClean="0">
                <a:cs typeface="Arial" pitchFamily="34" charset="0"/>
              </a:rPr>
              <a:t>người</a:t>
            </a:r>
            <a:r>
              <a:rPr lang="en-US" sz="1800" i="1" smtClean="0">
                <a:cs typeface="Arial" pitchFamily="34" charset="0"/>
              </a:rPr>
              <a:t> </a:t>
            </a:r>
            <a:r>
              <a:rPr lang="en-US" sz="1800" i="1" err="1" smtClean="0">
                <a:cs typeface="Arial" pitchFamily="34" charset="0"/>
              </a:rPr>
              <a:t>hiểu</a:t>
            </a:r>
            <a:r>
              <a:rPr lang="en-US" sz="1800" i="1" smtClean="0">
                <a:cs typeface="Arial" pitchFamily="34" charset="0"/>
              </a:rPr>
              <a:t> </a:t>
            </a:r>
            <a:r>
              <a:rPr lang="en-US" sz="1800" i="1" err="1" smtClean="0">
                <a:cs typeface="Arial" pitchFamily="34" charset="0"/>
              </a:rPr>
              <a:t>chúng</a:t>
            </a:r>
            <a:r>
              <a:rPr lang="en-US" sz="1800" i="1" smtClean="0">
                <a:cs typeface="Arial" pitchFamily="34" charset="0"/>
              </a:rPr>
              <a:t> </a:t>
            </a:r>
            <a:r>
              <a:rPr lang="en-US" sz="1800" i="1" err="1" smtClean="0">
                <a:cs typeface="Arial" pitchFamily="34" charset="0"/>
              </a:rPr>
              <a:t>dễ</a:t>
            </a:r>
            <a:r>
              <a:rPr lang="en-US" sz="1800" i="1" smtClean="0">
                <a:cs typeface="Arial" pitchFamily="34" charset="0"/>
              </a:rPr>
              <a:t> </a:t>
            </a:r>
            <a:r>
              <a:rPr lang="en-US" sz="1800" i="1" err="1" smtClean="0">
                <a:cs typeface="Arial" pitchFamily="34" charset="0"/>
              </a:rPr>
              <a:t>dàng</a:t>
            </a:r>
            <a:r>
              <a:rPr lang="en-US" sz="1800" i="1" smtClean="0">
                <a:cs typeface="Arial" pitchFamily="34" charset="0"/>
              </a:rPr>
              <a:t> </a:t>
            </a:r>
            <a:r>
              <a:rPr lang="en-US" sz="1800" i="1" err="1" smtClean="0">
                <a:cs typeface="Arial" pitchFamily="34" charset="0"/>
              </a:rPr>
              <a:t>hơn</a:t>
            </a:r>
            <a:r>
              <a:rPr lang="en-US" sz="1800" smtClean="0">
                <a:cs typeface="Arial" pitchFamily="34" charset="0"/>
              </a:rPr>
              <a:t> </a:t>
            </a:r>
            <a:r>
              <a:rPr lang="en-US" sz="1800" err="1" smtClean="0">
                <a:cs typeface="Arial" pitchFamily="34" charset="0"/>
              </a:rPr>
              <a:t>các</a:t>
            </a:r>
            <a:r>
              <a:rPr lang="en-US" sz="1800" smtClean="0">
                <a:cs typeface="Arial" pitchFamily="34" charset="0"/>
              </a:rPr>
              <a:t> </a:t>
            </a:r>
            <a:r>
              <a:rPr lang="en-US" sz="1800" err="1" smtClean="0">
                <a:cs typeface="Arial" pitchFamily="34" charset="0"/>
              </a:rPr>
              <a:t>dữ</a:t>
            </a:r>
            <a:r>
              <a:rPr lang="en-US" sz="1800" smtClean="0">
                <a:cs typeface="Arial" pitchFamily="34" charset="0"/>
              </a:rPr>
              <a:t> </a:t>
            </a:r>
            <a:r>
              <a:rPr lang="en-US" sz="1800" err="1" smtClean="0">
                <a:cs typeface="Arial" pitchFamily="34" charset="0"/>
              </a:rPr>
              <a:t>liệu</a:t>
            </a:r>
            <a:r>
              <a:rPr lang="en-US" sz="1800" smtClean="0">
                <a:cs typeface="Arial" pitchFamily="34" charset="0"/>
              </a:rPr>
              <a:t> </a:t>
            </a:r>
            <a:r>
              <a:rPr lang="en-US" sz="1800" err="1" smtClean="0">
                <a:cs typeface="Arial" pitchFamily="34" charset="0"/>
              </a:rPr>
              <a:t>nền</a:t>
            </a:r>
            <a:r>
              <a:rPr lang="en-US" sz="1800" smtClean="0">
                <a:cs typeface="Arial" pitchFamily="34" charset="0"/>
              </a:rPr>
              <a:t>.</a:t>
            </a:r>
          </a:p>
          <a:p>
            <a:pPr lvl="1">
              <a:defRPr/>
            </a:pPr>
            <a:r>
              <a:rPr lang="en-US" sz="1800" err="1" smtClean="0">
                <a:cs typeface="Arial" pitchFamily="34" charset="0"/>
              </a:rPr>
              <a:t>Khó</a:t>
            </a:r>
            <a:r>
              <a:rPr lang="en-US" sz="1800" smtClean="0">
                <a:cs typeface="Arial" pitchFamily="34" charset="0"/>
              </a:rPr>
              <a:t> </a:t>
            </a:r>
            <a:r>
              <a:rPr lang="en-US" sz="1800" err="1" smtClean="0">
                <a:cs typeface="Arial" pitchFamily="34" charset="0"/>
              </a:rPr>
              <a:t>đo</a:t>
            </a:r>
            <a:r>
              <a:rPr lang="en-US" sz="1800" smtClean="0">
                <a:cs typeface="Arial" pitchFamily="34" charset="0"/>
              </a:rPr>
              <a:t> </a:t>
            </a:r>
            <a:r>
              <a:rPr lang="en-US" sz="1800" err="1" smtClean="0">
                <a:cs typeface="Arial" pitchFamily="34" charset="0"/>
              </a:rPr>
              <a:t>được</a:t>
            </a:r>
            <a:r>
              <a:rPr lang="en-US" sz="1800" smtClean="0">
                <a:cs typeface="Arial" pitchFamily="34" charset="0"/>
              </a:rPr>
              <a:t> </a:t>
            </a:r>
            <a:r>
              <a:rPr lang="en-US" sz="1800" err="1" smtClean="0">
                <a:cs typeface="Arial" pitchFamily="34" charset="0"/>
              </a:rPr>
              <a:t>một</a:t>
            </a:r>
            <a:r>
              <a:rPr lang="en-US" sz="1800" smtClean="0">
                <a:cs typeface="Arial" pitchFamily="34" charset="0"/>
              </a:rPr>
              <a:t> </a:t>
            </a:r>
            <a:r>
              <a:rPr lang="en-US" sz="1800" err="1" smtClean="0">
                <a:cs typeface="Arial" pitchFamily="34" charset="0"/>
              </a:rPr>
              <a:t>cách</a:t>
            </a:r>
            <a:r>
              <a:rPr lang="en-US" sz="1800" smtClean="0">
                <a:cs typeface="Arial" pitchFamily="34" charset="0"/>
              </a:rPr>
              <a:t> </a:t>
            </a:r>
            <a:r>
              <a:rPr lang="en-US" sz="1800" err="1" smtClean="0">
                <a:cs typeface="Arial" pitchFamily="34" charset="0"/>
              </a:rPr>
              <a:t>chính</a:t>
            </a:r>
            <a:r>
              <a:rPr lang="en-US" sz="1800" smtClean="0">
                <a:cs typeface="Arial" pitchFamily="34" charset="0"/>
              </a:rPr>
              <a:t> </a:t>
            </a:r>
            <a:r>
              <a:rPr lang="en-US" sz="1800" err="1" smtClean="0">
                <a:cs typeface="Arial" pitchFamily="34" charset="0"/>
              </a:rPr>
              <a:t>xác</a:t>
            </a:r>
            <a:r>
              <a:rPr lang="en-US" sz="1800" smtClean="0">
                <a:cs typeface="Arial" pitchFamily="34" charset="0"/>
              </a:rPr>
              <a:t>: "</a:t>
            </a:r>
            <a:r>
              <a:rPr lang="en-US" sz="1800" err="1" smtClean="0">
                <a:cs typeface="Arial" pitchFamily="34" charset="0"/>
              </a:rPr>
              <a:t>có</a:t>
            </a:r>
            <a:r>
              <a:rPr lang="en-US" sz="1800" smtClean="0">
                <a:cs typeface="Arial" pitchFamily="34" charset="0"/>
              </a:rPr>
              <a:t> </a:t>
            </a:r>
            <a:r>
              <a:rPr lang="en-US" sz="1800" err="1" smtClean="0">
                <a:cs typeface="Arial" pitchFamily="34" charset="0"/>
              </a:rPr>
              <a:t>thể</a:t>
            </a:r>
            <a:r>
              <a:rPr lang="en-US" sz="1800" smtClean="0">
                <a:cs typeface="Arial" pitchFamily="34" charset="0"/>
              </a:rPr>
              <a:t> </a:t>
            </a:r>
            <a:r>
              <a:rPr lang="en-US" sz="1800" err="1" smtClean="0">
                <a:cs typeface="Arial" pitchFamily="34" charset="0"/>
              </a:rPr>
              <a:t>hiểu</a:t>
            </a:r>
            <a:r>
              <a:rPr lang="en-US" sz="1800" smtClean="0">
                <a:cs typeface="Arial" pitchFamily="34" charset="0"/>
              </a:rPr>
              <a:t> </a:t>
            </a:r>
            <a:r>
              <a:rPr lang="en-US" sz="1800" err="1" smtClean="0">
                <a:cs typeface="Arial" pitchFamily="34" charset="0"/>
              </a:rPr>
              <a:t>được</a:t>
            </a:r>
            <a:r>
              <a:rPr lang="en-US" sz="1800" smtClean="0">
                <a:cs typeface="Arial" pitchFamily="34" charset="0"/>
              </a:rPr>
              <a:t>“ </a:t>
            </a:r>
            <a:r>
              <a:rPr lang="en-US" sz="1800" smtClean="0">
                <a:cs typeface="Arial" pitchFamily="34" charset="0"/>
                <a:sym typeface="Symbol"/>
              </a:rPr>
              <a:t></a:t>
            </a:r>
            <a:r>
              <a:rPr lang="en-US" sz="1800" smtClean="0">
                <a:cs typeface="Arial" pitchFamily="34" charset="0"/>
              </a:rPr>
              <a:t> </a:t>
            </a:r>
            <a:r>
              <a:rPr lang="en-US" sz="1800" err="1" smtClean="0">
                <a:cs typeface="Arial" pitchFamily="34" charset="0"/>
              </a:rPr>
              <a:t>dễ</a:t>
            </a:r>
            <a:r>
              <a:rPr lang="en-US" sz="1800" smtClean="0">
                <a:cs typeface="Arial" pitchFamily="34" charset="0"/>
              </a:rPr>
              <a:t> </a:t>
            </a:r>
            <a:r>
              <a:rPr lang="en-US" sz="1800" err="1" smtClean="0">
                <a:cs typeface="Arial" pitchFamily="34" charset="0"/>
              </a:rPr>
              <a:t>hiểu</a:t>
            </a:r>
            <a:r>
              <a:rPr lang="en-US" sz="1800" smtClean="0">
                <a:cs typeface="Arial" pitchFamily="34" charset="0"/>
              </a:rPr>
              <a:t>.</a:t>
            </a:r>
          </a:p>
          <a:p>
            <a:pPr lvl="1">
              <a:defRPr/>
            </a:pPr>
            <a:r>
              <a:rPr lang="en-US" sz="1800" err="1" smtClean="0">
                <a:cs typeface="Arial" pitchFamily="34" charset="0"/>
              </a:rPr>
              <a:t>Tồn</a:t>
            </a:r>
            <a:r>
              <a:rPr lang="en-US" sz="1800" smtClean="0">
                <a:cs typeface="Arial" pitchFamily="34" charset="0"/>
              </a:rPr>
              <a:t> </a:t>
            </a:r>
            <a:r>
              <a:rPr lang="en-US" sz="1800" err="1" smtClean="0">
                <a:cs typeface="Arial" pitchFamily="34" charset="0"/>
              </a:rPr>
              <a:t>tại</a:t>
            </a:r>
            <a:r>
              <a:rPr lang="en-US" sz="1800" smtClean="0">
                <a:cs typeface="Arial" pitchFamily="34" charset="0"/>
              </a:rPr>
              <a:t> </a:t>
            </a:r>
            <a:r>
              <a:rPr lang="en-US" sz="1800" err="1" smtClean="0">
                <a:cs typeface="Arial" pitchFamily="34" charset="0"/>
              </a:rPr>
              <a:t>một</a:t>
            </a:r>
            <a:r>
              <a:rPr lang="en-US" sz="1800" smtClean="0">
                <a:cs typeface="Arial" pitchFamily="34" charset="0"/>
              </a:rPr>
              <a:t> </a:t>
            </a:r>
            <a:r>
              <a:rPr lang="en-US" sz="1800" err="1" smtClean="0">
                <a:cs typeface="Arial" pitchFamily="34" charset="0"/>
              </a:rPr>
              <a:t>số</a:t>
            </a:r>
            <a:r>
              <a:rPr lang="en-US" sz="1800" smtClean="0">
                <a:cs typeface="Arial" pitchFamily="34" charset="0"/>
              </a:rPr>
              <a:t> </a:t>
            </a:r>
            <a:r>
              <a:rPr lang="en-US" sz="1800" err="1" smtClean="0">
                <a:cs typeface="Arial" pitchFamily="34" charset="0"/>
              </a:rPr>
              <a:t>độ</a:t>
            </a:r>
            <a:r>
              <a:rPr lang="en-US" sz="1800" smtClean="0">
                <a:cs typeface="Arial" pitchFamily="34" charset="0"/>
              </a:rPr>
              <a:t> </a:t>
            </a:r>
            <a:r>
              <a:rPr lang="en-US" sz="1800" err="1" smtClean="0">
                <a:cs typeface="Arial" pitchFamily="34" charset="0"/>
              </a:rPr>
              <a:t>đo</a:t>
            </a:r>
            <a:r>
              <a:rPr lang="en-US" sz="1800" smtClean="0">
                <a:cs typeface="Arial" pitchFamily="34" charset="0"/>
              </a:rPr>
              <a:t> </a:t>
            </a:r>
            <a:r>
              <a:rPr lang="en-US" sz="1800" err="1" smtClean="0">
                <a:cs typeface="Arial" pitchFamily="34" charset="0"/>
              </a:rPr>
              <a:t>dễ</a:t>
            </a:r>
            <a:r>
              <a:rPr lang="en-US" sz="1800" smtClean="0">
                <a:cs typeface="Arial" pitchFamily="34" charset="0"/>
              </a:rPr>
              <a:t> </a:t>
            </a:r>
            <a:r>
              <a:rPr lang="en-US" sz="1800" err="1" smtClean="0">
                <a:cs typeface="Arial" pitchFamily="34" charset="0"/>
              </a:rPr>
              <a:t>hiểu</a:t>
            </a:r>
            <a:r>
              <a:rPr lang="en-US" sz="1800" smtClean="0">
                <a:cs typeface="Arial" pitchFamily="34" charset="0"/>
              </a:rPr>
              <a:t>:</a:t>
            </a:r>
          </a:p>
          <a:p>
            <a:pPr lvl="2">
              <a:defRPr/>
            </a:pPr>
            <a:r>
              <a:rPr lang="en-US" sz="1800" err="1" smtClean="0">
                <a:cs typeface="Arial" pitchFamily="34" charset="0"/>
              </a:rPr>
              <a:t>Sắp</a:t>
            </a:r>
            <a:r>
              <a:rPr lang="en-US" sz="1800" smtClean="0">
                <a:cs typeface="Arial" pitchFamily="34" charset="0"/>
              </a:rPr>
              <a:t> </a:t>
            </a:r>
            <a:r>
              <a:rPr lang="en-US" sz="1800" err="1" smtClean="0">
                <a:cs typeface="Arial" pitchFamily="34" charset="0"/>
              </a:rPr>
              <a:t>xếp</a:t>
            </a:r>
            <a:r>
              <a:rPr lang="en-US" sz="1800" smtClean="0">
                <a:cs typeface="Arial" pitchFamily="34" charset="0"/>
              </a:rPr>
              <a:t> </a:t>
            </a:r>
            <a:r>
              <a:rPr lang="en-US" sz="1800" err="1" smtClean="0">
                <a:cs typeface="Arial" pitchFamily="34" charset="0"/>
              </a:rPr>
              <a:t>từ</a:t>
            </a:r>
            <a:r>
              <a:rPr lang="en-US" sz="1800" smtClean="0">
                <a:cs typeface="Arial" pitchFamily="34" charset="0"/>
              </a:rPr>
              <a:t> </a:t>
            </a:r>
            <a:r>
              <a:rPr lang="en-US" sz="1800" err="1" smtClean="0">
                <a:cs typeface="Arial" pitchFamily="34" charset="0"/>
              </a:rPr>
              <a:t>cú</a:t>
            </a:r>
            <a:r>
              <a:rPr lang="en-US" sz="1800" smtClean="0">
                <a:cs typeface="Arial" pitchFamily="34" charset="0"/>
              </a:rPr>
              <a:t> </a:t>
            </a:r>
            <a:r>
              <a:rPr lang="en-US" sz="1800" err="1" smtClean="0">
                <a:cs typeface="Arial" pitchFamily="34" charset="0"/>
              </a:rPr>
              <a:t>pháp</a:t>
            </a:r>
            <a:r>
              <a:rPr lang="en-US" sz="1800" smtClean="0">
                <a:cs typeface="Arial" pitchFamily="34" charset="0"/>
              </a:rPr>
              <a:t> (</a:t>
            </a:r>
            <a:r>
              <a:rPr lang="en-US" sz="1800" err="1" smtClean="0">
                <a:cs typeface="Arial" pitchFamily="34" charset="0"/>
              </a:rPr>
              <a:t>tức</a:t>
            </a:r>
            <a:r>
              <a:rPr lang="en-US" sz="1800" smtClean="0">
                <a:cs typeface="Arial" pitchFamily="34" charset="0"/>
              </a:rPr>
              <a:t> </a:t>
            </a:r>
            <a:r>
              <a:rPr lang="en-US" sz="1800" err="1" smtClean="0">
                <a:cs typeface="Arial" pitchFamily="34" charset="0"/>
              </a:rPr>
              <a:t>là</a:t>
            </a:r>
            <a:r>
              <a:rPr lang="en-US" sz="1800" smtClean="0">
                <a:cs typeface="Arial" pitchFamily="34" charset="0"/>
              </a:rPr>
              <a:t> </a:t>
            </a:r>
            <a:r>
              <a:rPr lang="en-US" sz="1800" err="1" smtClean="0">
                <a:cs typeface="Arial" pitchFamily="34" charset="0"/>
              </a:rPr>
              <a:t>cỡ</a:t>
            </a:r>
            <a:r>
              <a:rPr lang="en-US" sz="1800" smtClean="0">
                <a:cs typeface="Arial" pitchFamily="34" charset="0"/>
              </a:rPr>
              <a:t> </a:t>
            </a:r>
            <a:r>
              <a:rPr lang="en-US" sz="1800" err="1" smtClean="0">
                <a:cs typeface="Arial" pitchFamily="34" charset="0"/>
              </a:rPr>
              <a:t>của</a:t>
            </a:r>
            <a:r>
              <a:rPr lang="en-US" sz="1800" smtClean="0">
                <a:cs typeface="Arial" pitchFamily="34" charset="0"/>
              </a:rPr>
              <a:t> </a:t>
            </a:r>
            <a:r>
              <a:rPr lang="en-US" sz="1800" err="1" smtClean="0">
                <a:cs typeface="Arial" pitchFamily="34" charset="0"/>
              </a:rPr>
              <a:t>mẫu</a:t>
            </a:r>
            <a:r>
              <a:rPr lang="en-US" sz="1800" smtClean="0">
                <a:cs typeface="Arial" pitchFamily="34" charset="0"/>
              </a:rPr>
              <a:t> </a:t>
            </a:r>
            <a:r>
              <a:rPr lang="en-US" sz="1800" err="1" smtClean="0">
                <a:cs typeface="Arial" pitchFamily="34" charset="0"/>
              </a:rPr>
              <a:t>theo</a:t>
            </a:r>
            <a:r>
              <a:rPr lang="en-US" sz="1800" smtClean="0">
                <a:cs typeface="Arial" pitchFamily="34" charset="0"/>
              </a:rPr>
              <a:t> bit) </a:t>
            </a:r>
            <a:r>
              <a:rPr lang="en-US" sz="1800" err="1" smtClean="0">
                <a:cs typeface="Arial" pitchFamily="34" charset="0"/>
              </a:rPr>
              <a:t>tới</a:t>
            </a:r>
            <a:r>
              <a:rPr lang="en-US" sz="1800" smtClean="0">
                <a:cs typeface="Arial" pitchFamily="34" charset="0"/>
              </a:rPr>
              <a:t> </a:t>
            </a:r>
            <a:r>
              <a:rPr lang="en-US" sz="1800" err="1" smtClean="0">
                <a:cs typeface="Arial" pitchFamily="34" charset="0"/>
              </a:rPr>
              <a:t>ngữ</a:t>
            </a:r>
            <a:r>
              <a:rPr lang="en-US" sz="1800" smtClean="0">
                <a:cs typeface="Arial" pitchFamily="34" charset="0"/>
              </a:rPr>
              <a:t> </a:t>
            </a:r>
            <a:r>
              <a:rPr lang="en-US" sz="1800" err="1" smtClean="0">
                <a:cs typeface="Arial" pitchFamily="34" charset="0"/>
              </a:rPr>
              <a:t>nghĩa</a:t>
            </a:r>
            <a:r>
              <a:rPr lang="en-US" sz="1800" smtClean="0">
                <a:cs typeface="Arial" pitchFamily="34" charset="0"/>
              </a:rPr>
              <a:t> (</a:t>
            </a:r>
            <a:r>
              <a:rPr lang="en-US" sz="1800" err="1" smtClean="0">
                <a:cs typeface="Arial" pitchFamily="34" charset="0"/>
              </a:rPr>
              <a:t>tức</a:t>
            </a:r>
            <a:r>
              <a:rPr lang="en-US" sz="1800" smtClean="0">
                <a:cs typeface="Arial" pitchFamily="34" charset="0"/>
              </a:rPr>
              <a:t> </a:t>
            </a:r>
            <a:r>
              <a:rPr lang="en-US" sz="1800" err="1" smtClean="0">
                <a:cs typeface="Arial" pitchFamily="34" charset="0"/>
              </a:rPr>
              <a:t>là</a:t>
            </a:r>
            <a:r>
              <a:rPr lang="en-US" sz="1800" smtClean="0">
                <a:cs typeface="Arial" pitchFamily="34" charset="0"/>
              </a:rPr>
              <a:t> </a:t>
            </a:r>
            <a:r>
              <a:rPr lang="en-US" sz="1800" err="1" smtClean="0">
                <a:cs typeface="Arial" pitchFamily="34" charset="0"/>
              </a:rPr>
              <a:t>dễ</a:t>
            </a:r>
            <a:r>
              <a:rPr lang="en-US" sz="1800" smtClean="0">
                <a:cs typeface="Arial" pitchFamily="34" charset="0"/>
              </a:rPr>
              <a:t> </a:t>
            </a:r>
            <a:r>
              <a:rPr lang="en-US" sz="1800" err="1" smtClean="0">
                <a:cs typeface="Arial" pitchFamily="34" charset="0"/>
              </a:rPr>
              <a:t>dàng</a:t>
            </a:r>
            <a:r>
              <a:rPr lang="en-US" sz="1800" smtClean="0">
                <a:cs typeface="Arial" pitchFamily="34" charset="0"/>
              </a:rPr>
              <a:t> </a:t>
            </a:r>
            <a:r>
              <a:rPr lang="en-US" sz="1800" err="1" smtClean="0">
                <a:cs typeface="Arial" pitchFamily="34" charset="0"/>
              </a:rPr>
              <a:t>để</a:t>
            </a:r>
            <a:r>
              <a:rPr lang="en-US" sz="1800" smtClean="0">
                <a:cs typeface="Arial" pitchFamily="34" charset="0"/>
              </a:rPr>
              <a:t> con </a:t>
            </a:r>
            <a:r>
              <a:rPr lang="en-US" sz="1800" err="1" smtClean="0">
                <a:cs typeface="Arial" pitchFamily="34" charset="0"/>
              </a:rPr>
              <a:t>người</a:t>
            </a:r>
            <a:r>
              <a:rPr lang="en-US" sz="1800" smtClean="0">
                <a:cs typeface="Arial" pitchFamily="34" charset="0"/>
              </a:rPr>
              <a:t> </a:t>
            </a:r>
            <a:r>
              <a:rPr lang="en-US" sz="1800" err="1" smtClean="0">
                <a:cs typeface="Arial" pitchFamily="34" charset="0"/>
              </a:rPr>
              <a:t>nhận</a:t>
            </a:r>
            <a:r>
              <a:rPr lang="en-US" sz="1800" smtClean="0">
                <a:cs typeface="Arial" pitchFamily="34" charset="0"/>
              </a:rPr>
              <a:t> </a:t>
            </a:r>
            <a:r>
              <a:rPr lang="en-US" sz="1800" err="1" smtClean="0">
                <a:cs typeface="Arial" pitchFamily="34" charset="0"/>
              </a:rPr>
              <a:t>thức</a:t>
            </a:r>
            <a:r>
              <a:rPr lang="en-US" sz="1800" smtClean="0">
                <a:cs typeface="Arial" pitchFamily="34" charset="0"/>
              </a:rPr>
              <a:t> </a:t>
            </a:r>
            <a:r>
              <a:rPr lang="en-US" sz="1800" err="1" smtClean="0">
                <a:cs typeface="Arial" pitchFamily="34" charset="0"/>
              </a:rPr>
              <a:t>được</a:t>
            </a:r>
            <a:r>
              <a:rPr lang="en-US" sz="1800" smtClean="0">
                <a:cs typeface="Arial" pitchFamily="34" charset="0"/>
              </a:rPr>
              <a:t> </a:t>
            </a:r>
            <a:r>
              <a:rPr lang="en-US" sz="1800" err="1" smtClean="0">
                <a:cs typeface="Arial" pitchFamily="34" charset="0"/>
              </a:rPr>
              <a:t>theo</a:t>
            </a:r>
            <a:r>
              <a:rPr lang="en-US" sz="1800" smtClean="0">
                <a:cs typeface="Arial" pitchFamily="34" charset="0"/>
              </a:rPr>
              <a:t> </a:t>
            </a:r>
            <a:r>
              <a:rPr lang="en-US" sz="1800" err="1" smtClean="0">
                <a:cs typeface="Arial" pitchFamily="34" charset="0"/>
              </a:rPr>
              <a:t>một</a:t>
            </a:r>
            <a:r>
              <a:rPr lang="en-US" sz="1800" smtClean="0">
                <a:cs typeface="Arial" pitchFamily="34" charset="0"/>
              </a:rPr>
              <a:t> </a:t>
            </a:r>
            <a:r>
              <a:rPr lang="en-US" sz="1800" err="1" smtClean="0">
                <a:cs typeface="Arial" pitchFamily="34" charset="0"/>
              </a:rPr>
              <a:t>tác</a:t>
            </a:r>
            <a:r>
              <a:rPr lang="en-US" sz="1800" smtClean="0">
                <a:cs typeface="Arial" pitchFamily="34" charset="0"/>
              </a:rPr>
              <a:t> </a:t>
            </a:r>
            <a:r>
              <a:rPr lang="en-US" sz="1800" err="1" smtClean="0">
                <a:cs typeface="Arial" pitchFamily="34" charset="0"/>
              </a:rPr>
              <a:t>động</a:t>
            </a:r>
            <a:r>
              <a:rPr lang="en-US" sz="1800" smtClean="0">
                <a:cs typeface="Arial" pitchFamily="34" charset="0"/>
              </a:rPr>
              <a:t> </a:t>
            </a:r>
            <a:r>
              <a:rPr lang="en-US" sz="1800" err="1" smtClean="0">
                <a:cs typeface="Arial" pitchFamily="34" charset="0"/>
              </a:rPr>
              <a:t>nào</a:t>
            </a:r>
            <a:r>
              <a:rPr lang="en-US" sz="1800" smtClean="0">
                <a:cs typeface="Arial" pitchFamily="34" charset="0"/>
              </a:rPr>
              <a:t> </a:t>
            </a:r>
            <a:r>
              <a:rPr lang="en-US" sz="1800" err="1" smtClean="0">
                <a:cs typeface="Arial" pitchFamily="34" charset="0"/>
              </a:rPr>
              <a:t>đó</a:t>
            </a:r>
            <a:r>
              <a:rPr lang="en-US" sz="1800" smtClean="0">
                <a:cs typeface="Arial" pitchFamily="34" charset="0"/>
              </a:rPr>
              <a:t>).</a:t>
            </a:r>
          </a:p>
          <a:p>
            <a:pPr lvl="2">
              <a:defRPr/>
            </a:pPr>
            <a:r>
              <a:rPr lang="en-US" sz="1800" err="1" smtClean="0">
                <a:cs typeface="Arial" pitchFamily="34" charset="0"/>
              </a:rPr>
              <a:t>Giả</a:t>
            </a:r>
            <a:r>
              <a:rPr lang="en-US" sz="1800" smtClean="0">
                <a:cs typeface="Arial" pitchFamily="34" charset="0"/>
              </a:rPr>
              <a:t> </a:t>
            </a:r>
            <a:r>
              <a:rPr lang="en-US" sz="1800" err="1" smtClean="0">
                <a:cs typeface="Arial" pitchFamily="34" charset="0"/>
              </a:rPr>
              <a:t>định</a:t>
            </a:r>
            <a:r>
              <a:rPr lang="en-US" sz="1800" smtClean="0">
                <a:cs typeface="Arial" pitchFamily="34" charset="0"/>
              </a:rPr>
              <a:t> </a:t>
            </a:r>
            <a:r>
              <a:rPr lang="en-US" sz="1800" err="1" smtClean="0">
                <a:cs typeface="Arial" pitchFamily="34" charset="0"/>
              </a:rPr>
              <a:t>rằng</a:t>
            </a:r>
            <a:r>
              <a:rPr lang="en-US" sz="1800" smtClean="0">
                <a:cs typeface="Arial" pitchFamily="34" charset="0"/>
              </a:rPr>
              <a:t> </a:t>
            </a:r>
            <a:r>
              <a:rPr lang="en-US" sz="1800" err="1" smtClean="0">
                <a:cs typeface="Arial" pitchFamily="34" charset="0"/>
              </a:rPr>
              <a:t>tính</a:t>
            </a:r>
            <a:r>
              <a:rPr lang="en-US" sz="1800" smtClean="0">
                <a:cs typeface="Arial" pitchFamily="34" charset="0"/>
              </a:rPr>
              <a:t> </a:t>
            </a:r>
            <a:r>
              <a:rPr lang="en-US" sz="1800" err="1" smtClean="0">
                <a:cs typeface="Arial" pitchFamily="34" charset="0"/>
              </a:rPr>
              <a:t>hiểu</a:t>
            </a:r>
            <a:r>
              <a:rPr lang="en-US" sz="1800" smtClean="0">
                <a:cs typeface="Arial" pitchFamily="34" charset="0"/>
              </a:rPr>
              <a:t> </a:t>
            </a:r>
            <a:r>
              <a:rPr lang="en-US" sz="1800" err="1" smtClean="0">
                <a:cs typeface="Arial" pitchFamily="34" charset="0"/>
              </a:rPr>
              <a:t>được</a:t>
            </a:r>
            <a:r>
              <a:rPr lang="en-US" sz="1800" smtClean="0">
                <a:cs typeface="Arial" pitchFamily="34" charset="0"/>
              </a:rPr>
              <a:t> </a:t>
            </a:r>
            <a:r>
              <a:rPr lang="en-US" sz="1800" err="1" smtClean="0">
                <a:cs typeface="Arial" pitchFamily="34" charset="0"/>
              </a:rPr>
              <a:t>là</a:t>
            </a:r>
            <a:r>
              <a:rPr lang="en-US" sz="1800" smtClean="0">
                <a:cs typeface="Arial" pitchFamily="34" charset="0"/>
              </a:rPr>
              <a:t> </a:t>
            </a:r>
            <a:r>
              <a:rPr lang="en-US" sz="1800" i="1" err="1" smtClean="0">
                <a:cs typeface="Arial" pitchFamily="34" charset="0"/>
              </a:rPr>
              <a:t>đo</a:t>
            </a:r>
            <a:r>
              <a:rPr lang="en-US" sz="1800" i="1" smtClean="0">
                <a:cs typeface="Arial" pitchFamily="34" charset="0"/>
              </a:rPr>
              <a:t> </a:t>
            </a:r>
            <a:r>
              <a:rPr lang="en-US" sz="1800" i="1" err="1" smtClean="0">
                <a:cs typeface="Arial" pitchFamily="34" charset="0"/>
              </a:rPr>
              <a:t>được</a:t>
            </a:r>
            <a:r>
              <a:rPr lang="en-US" sz="1800" smtClean="0">
                <a:cs typeface="Arial" pitchFamily="34" charset="0"/>
              </a:rPr>
              <a:t> </a:t>
            </a:r>
            <a:r>
              <a:rPr lang="en-US" sz="1800" err="1" smtClean="0">
                <a:cs typeface="Arial" pitchFamily="34" charset="0"/>
              </a:rPr>
              <a:t>bằng</a:t>
            </a:r>
            <a:r>
              <a:rPr lang="en-US" sz="1800" smtClean="0">
                <a:cs typeface="Arial" pitchFamily="34" charset="0"/>
              </a:rPr>
              <a:t> </a:t>
            </a:r>
            <a:r>
              <a:rPr lang="en-US" sz="1800" err="1" smtClean="0">
                <a:cs typeface="Arial" pitchFamily="34" charset="0"/>
              </a:rPr>
              <a:t>một</a:t>
            </a:r>
            <a:r>
              <a:rPr lang="en-US" sz="1800" smtClean="0">
                <a:cs typeface="Arial" pitchFamily="34" charset="0"/>
              </a:rPr>
              <a:t> </a:t>
            </a:r>
            <a:r>
              <a:rPr lang="en-US" sz="1800" err="1" smtClean="0">
                <a:cs typeface="Arial" pitchFamily="34" charset="0"/>
              </a:rPr>
              <a:t>hàm</a:t>
            </a:r>
            <a:r>
              <a:rPr lang="en-US" sz="1800" smtClean="0">
                <a:cs typeface="Arial" pitchFamily="34" charset="0"/>
              </a:rPr>
              <a:t> S </a:t>
            </a:r>
            <a:r>
              <a:rPr lang="en-US" sz="1800" err="1" smtClean="0">
                <a:cs typeface="Arial" pitchFamily="34" charset="0"/>
              </a:rPr>
              <a:t>ánh</a:t>
            </a:r>
            <a:r>
              <a:rPr lang="en-US" sz="1800" smtClean="0">
                <a:cs typeface="Arial" pitchFamily="34" charset="0"/>
              </a:rPr>
              <a:t> </a:t>
            </a:r>
            <a:r>
              <a:rPr lang="en-US" sz="1800" err="1" smtClean="0">
                <a:cs typeface="Arial" pitchFamily="34" charset="0"/>
              </a:rPr>
              <a:t>xạ</a:t>
            </a:r>
            <a:r>
              <a:rPr lang="en-US" sz="1800" smtClean="0">
                <a:cs typeface="Arial" pitchFamily="34" charset="0"/>
              </a:rPr>
              <a:t> </a:t>
            </a:r>
            <a:r>
              <a:rPr lang="en-US" sz="1800" err="1" smtClean="0">
                <a:cs typeface="Arial" pitchFamily="34" charset="0"/>
              </a:rPr>
              <a:t>biểu</a:t>
            </a:r>
            <a:r>
              <a:rPr lang="en-US" sz="1800" smtClean="0">
                <a:cs typeface="Arial" pitchFamily="34" charset="0"/>
              </a:rPr>
              <a:t> </a:t>
            </a:r>
            <a:r>
              <a:rPr lang="en-US" sz="1800" err="1" smtClean="0">
                <a:cs typeface="Arial" pitchFamily="34" charset="0"/>
              </a:rPr>
              <a:t>thức</a:t>
            </a:r>
            <a:r>
              <a:rPr lang="en-US" sz="1800" smtClean="0">
                <a:cs typeface="Arial" pitchFamily="34" charset="0"/>
              </a:rPr>
              <a:t> E </a:t>
            </a:r>
            <a:r>
              <a:rPr lang="en-US" sz="1800" err="1" smtClean="0">
                <a:cs typeface="Arial" pitchFamily="34" charset="0"/>
              </a:rPr>
              <a:t>trong</a:t>
            </a:r>
            <a:r>
              <a:rPr lang="en-US" sz="1800" smtClean="0">
                <a:cs typeface="Arial" pitchFamily="34" charset="0"/>
              </a:rPr>
              <a:t> L </a:t>
            </a:r>
            <a:r>
              <a:rPr lang="en-US" sz="1800" err="1" smtClean="0">
                <a:cs typeface="Arial" pitchFamily="34" charset="0"/>
              </a:rPr>
              <a:t>tới</a:t>
            </a:r>
            <a:r>
              <a:rPr lang="en-US" sz="1800" smtClean="0">
                <a:cs typeface="Arial" pitchFamily="34" charset="0"/>
              </a:rPr>
              <a:t> </a:t>
            </a:r>
            <a:r>
              <a:rPr lang="en-US" sz="1800" err="1" smtClean="0">
                <a:cs typeface="Arial" pitchFamily="34" charset="0"/>
              </a:rPr>
              <a:t>một</a:t>
            </a:r>
            <a:r>
              <a:rPr lang="en-US" sz="1800" smtClean="0">
                <a:cs typeface="Arial" pitchFamily="34" charset="0"/>
              </a:rPr>
              <a:t> </a:t>
            </a:r>
            <a:r>
              <a:rPr lang="en-US" sz="1800" err="1" smtClean="0">
                <a:cs typeface="Arial" pitchFamily="34" charset="0"/>
              </a:rPr>
              <a:t>không</a:t>
            </a:r>
            <a:r>
              <a:rPr lang="en-US" sz="1800" smtClean="0">
                <a:cs typeface="Arial" pitchFamily="34" charset="0"/>
              </a:rPr>
              <a:t> </a:t>
            </a:r>
            <a:r>
              <a:rPr lang="en-US" sz="1800" err="1" smtClean="0">
                <a:cs typeface="Arial" pitchFamily="34" charset="0"/>
              </a:rPr>
              <a:t>gian</a:t>
            </a:r>
            <a:r>
              <a:rPr lang="en-US" sz="1800" smtClean="0">
                <a:cs typeface="Arial" pitchFamily="34" charset="0"/>
              </a:rPr>
              <a:t> </a:t>
            </a:r>
            <a:r>
              <a:rPr lang="en-US" sz="1800" err="1" smtClean="0">
                <a:cs typeface="Arial" pitchFamily="34" charset="0"/>
              </a:rPr>
              <a:t>đo</a:t>
            </a:r>
            <a:r>
              <a:rPr lang="en-US" sz="1800" smtClean="0">
                <a:cs typeface="Arial" pitchFamily="34" charset="0"/>
              </a:rPr>
              <a:t> </a:t>
            </a:r>
            <a:r>
              <a:rPr lang="en-US" sz="1800" err="1" smtClean="0">
                <a:cs typeface="Arial" pitchFamily="34" charset="0"/>
              </a:rPr>
              <a:t>được</a:t>
            </a:r>
            <a:r>
              <a:rPr lang="en-US" sz="1800" smtClean="0">
                <a:cs typeface="Arial" pitchFamily="34" charset="0"/>
              </a:rPr>
              <a:t> </a:t>
            </a:r>
            <a:r>
              <a:rPr lang="en-US" sz="1800" err="1" smtClean="0">
                <a:cs typeface="Arial" pitchFamily="34" charset="0"/>
              </a:rPr>
              <a:t>có</a:t>
            </a:r>
            <a:r>
              <a:rPr lang="en-US" sz="1800" smtClean="0">
                <a:cs typeface="Arial" pitchFamily="34" charset="0"/>
              </a:rPr>
              <a:t> </a:t>
            </a:r>
            <a:r>
              <a:rPr lang="en-US" sz="1800" err="1" smtClean="0">
                <a:cs typeface="Arial" pitchFamily="34" charset="0"/>
              </a:rPr>
              <a:t>thứ</a:t>
            </a:r>
            <a:r>
              <a:rPr lang="en-US" sz="1800" smtClean="0">
                <a:cs typeface="Arial" pitchFamily="34" charset="0"/>
              </a:rPr>
              <a:t> </a:t>
            </a:r>
            <a:r>
              <a:rPr lang="en-US" sz="1800" err="1" smtClean="0">
                <a:cs typeface="Arial" pitchFamily="34" charset="0"/>
              </a:rPr>
              <a:t>tự</a:t>
            </a:r>
            <a:r>
              <a:rPr lang="en-US" sz="1800" smtClean="0">
                <a:cs typeface="Arial" pitchFamily="34" charset="0"/>
              </a:rPr>
              <a:t> (</a:t>
            </a:r>
            <a:r>
              <a:rPr lang="en-US" sz="1800" err="1" smtClean="0">
                <a:cs typeface="Arial" pitchFamily="34" charset="0"/>
              </a:rPr>
              <a:t>bộ</a:t>
            </a:r>
            <a:r>
              <a:rPr lang="en-US" sz="1800" smtClean="0">
                <a:cs typeface="Arial" pitchFamily="34" charset="0"/>
              </a:rPr>
              <a:t> </a:t>
            </a:r>
            <a:r>
              <a:rPr lang="en-US" sz="1800" err="1" smtClean="0">
                <a:cs typeface="Arial" pitchFamily="34" charset="0"/>
              </a:rPr>
              <a:t>phận</a:t>
            </a:r>
            <a:r>
              <a:rPr lang="en-US" sz="1800" smtClean="0">
                <a:cs typeface="Arial" pitchFamily="34" charset="0"/>
              </a:rPr>
              <a:t> /</a:t>
            </a:r>
            <a:r>
              <a:rPr lang="en-US" sz="1800" err="1" smtClean="0">
                <a:cs typeface="Arial" pitchFamily="34" charset="0"/>
              </a:rPr>
              <a:t>toàn</a:t>
            </a:r>
            <a:r>
              <a:rPr lang="en-US" sz="1800" smtClean="0">
                <a:cs typeface="Arial" pitchFamily="34" charset="0"/>
              </a:rPr>
              <a:t> </a:t>
            </a:r>
            <a:r>
              <a:rPr lang="en-US" sz="1800" err="1" smtClean="0">
                <a:cs typeface="Arial" pitchFamily="34" charset="0"/>
              </a:rPr>
              <a:t>bộ</a:t>
            </a:r>
            <a:r>
              <a:rPr lang="en-US" sz="1800" smtClean="0">
                <a:cs typeface="Arial" pitchFamily="34" charset="0"/>
              </a:rPr>
              <a:t>) M</a:t>
            </a:r>
            <a:r>
              <a:rPr lang="en-US" sz="1800" baseline="-25000" smtClean="0">
                <a:cs typeface="Arial" pitchFamily="34" charset="0"/>
              </a:rPr>
              <a:t>S</a:t>
            </a:r>
            <a:r>
              <a:rPr lang="en-US" sz="1800" smtClean="0">
                <a:cs typeface="Arial" pitchFamily="34" charset="0"/>
              </a:rPr>
              <a:t>: s = S(E,F).</a:t>
            </a:r>
            <a:endParaRPr lang="en-US" sz="1800" i="1" u="sng" smtClean="0">
              <a:ea typeface="+mn-ea"/>
              <a:cs typeface="Arial" pitchFamily="34" charset="0"/>
            </a:endParaRPr>
          </a:p>
          <a:p>
            <a:pPr>
              <a:defRPr/>
            </a:pPr>
            <a:r>
              <a:rPr lang="en-US" sz="2000" i="1" u="sng" err="1" smtClean="0"/>
              <a:t>Tính</a:t>
            </a:r>
            <a:r>
              <a:rPr lang="en-US" sz="2000" i="1" u="sng" smtClean="0"/>
              <a:t> </a:t>
            </a:r>
            <a:r>
              <a:rPr lang="en-US" sz="2000" i="1" u="sng" err="1" smtClean="0"/>
              <a:t>hấp</a:t>
            </a:r>
            <a:r>
              <a:rPr lang="en-US" sz="2000" i="1" u="sng" smtClean="0"/>
              <a:t> </a:t>
            </a:r>
            <a:r>
              <a:rPr lang="en-US" sz="2000" i="1" u="sng" err="1" smtClean="0"/>
              <a:t>dẫn</a:t>
            </a:r>
            <a:r>
              <a:rPr lang="en-US" sz="2000" smtClean="0"/>
              <a:t>: </a:t>
            </a:r>
            <a:r>
              <a:rPr lang="en-US" sz="2000" i="1" err="1" smtClean="0"/>
              <a:t>độ</a:t>
            </a:r>
            <a:r>
              <a:rPr lang="en-US" sz="2000" i="1" smtClean="0"/>
              <a:t> </a:t>
            </a:r>
            <a:r>
              <a:rPr lang="en-US" sz="2000" i="1" err="1" smtClean="0"/>
              <a:t>đo</a:t>
            </a:r>
            <a:r>
              <a:rPr lang="en-US" sz="2000" i="1" smtClean="0"/>
              <a:t> </a:t>
            </a:r>
            <a:r>
              <a:rPr lang="en-US" sz="2000" i="1" err="1" smtClean="0"/>
              <a:t>tổng</a:t>
            </a:r>
            <a:r>
              <a:rPr lang="en-US" sz="2000" i="1" smtClean="0"/>
              <a:t> </a:t>
            </a:r>
            <a:r>
              <a:rPr lang="en-US" sz="2000" i="1" err="1" smtClean="0"/>
              <a:t>thể</a:t>
            </a:r>
            <a:r>
              <a:rPr lang="en-US" sz="2000" i="1" smtClean="0"/>
              <a:t> </a:t>
            </a:r>
            <a:r>
              <a:rPr lang="en-US" sz="2000" i="1" err="1" smtClean="0"/>
              <a:t>về</a:t>
            </a:r>
            <a:r>
              <a:rPr lang="en-US" sz="2000" i="1" smtClean="0"/>
              <a:t> </a:t>
            </a:r>
            <a:r>
              <a:rPr lang="en-US" sz="2000" i="1" err="1" smtClean="0"/>
              <a:t>mẫu</a:t>
            </a:r>
            <a:r>
              <a:rPr lang="en-US" sz="2000" smtClean="0"/>
              <a:t> </a:t>
            </a:r>
            <a:r>
              <a:rPr lang="en-US" sz="2000" err="1" smtClean="0"/>
              <a:t>là</a:t>
            </a:r>
            <a:r>
              <a:rPr lang="en-US" sz="2000" smtClean="0"/>
              <a:t> </a:t>
            </a:r>
            <a:r>
              <a:rPr lang="en-US" sz="2000" err="1" smtClean="0"/>
              <a:t>sự</a:t>
            </a:r>
            <a:r>
              <a:rPr lang="en-US" sz="2000" smtClean="0"/>
              <a:t> </a:t>
            </a:r>
            <a:r>
              <a:rPr lang="en-US" sz="2000" err="1" smtClean="0"/>
              <a:t>kết</a:t>
            </a:r>
            <a:r>
              <a:rPr lang="en-US" sz="2000" smtClean="0"/>
              <a:t> </a:t>
            </a:r>
            <a:r>
              <a:rPr lang="en-US" sz="2000" err="1" smtClean="0"/>
              <a:t>hợp</a:t>
            </a:r>
            <a:r>
              <a:rPr lang="en-US" sz="2000" smtClean="0"/>
              <a:t> </a:t>
            </a:r>
            <a:r>
              <a:rPr lang="en-US" sz="2000" err="1" smtClean="0"/>
              <a:t>của</a:t>
            </a:r>
            <a:r>
              <a:rPr lang="en-US" sz="2000" smtClean="0"/>
              <a:t> </a:t>
            </a:r>
            <a:r>
              <a:rPr lang="en-US" sz="2000" err="1" smtClean="0"/>
              <a:t>các</a:t>
            </a:r>
            <a:r>
              <a:rPr lang="en-US" sz="2000" smtClean="0"/>
              <a:t> </a:t>
            </a:r>
            <a:r>
              <a:rPr lang="en-US" sz="2000" err="1" smtClean="0"/>
              <a:t>tiêu</a:t>
            </a:r>
            <a:r>
              <a:rPr lang="en-US" sz="2000" smtClean="0"/>
              <a:t> </a:t>
            </a:r>
            <a:r>
              <a:rPr lang="en-US" sz="2000" err="1" smtClean="0"/>
              <a:t>chí</a:t>
            </a:r>
            <a:r>
              <a:rPr lang="en-US" sz="2000" smtClean="0"/>
              <a:t> </a:t>
            </a:r>
            <a:r>
              <a:rPr lang="en-US" sz="2000" i="1" err="1" smtClean="0"/>
              <a:t>giá</a:t>
            </a:r>
            <a:r>
              <a:rPr lang="en-US" sz="2000" i="1" smtClean="0"/>
              <a:t> </a:t>
            </a:r>
            <a:r>
              <a:rPr lang="en-US" sz="2000" i="1" err="1" smtClean="0"/>
              <a:t>trị</a:t>
            </a:r>
            <a:r>
              <a:rPr lang="en-US" sz="2000" smtClean="0"/>
              <a:t>, </a:t>
            </a:r>
            <a:r>
              <a:rPr lang="en-US" sz="2000" i="1" err="1" smtClean="0"/>
              <a:t>mới</a:t>
            </a:r>
            <a:r>
              <a:rPr lang="en-US" sz="2000" smtClean="0"/>
              <a:t>, </a:t>
            </a:r>
            <a:r>
              <a:rPr lang="en-US" sz="2000" i="1" err="1" smtClean="0"/>
              <a:t>hữu</a:t>
            </a:r>
            <a:r>
              <a:rPr lang="en-US" sz="2000" i="1" smtClean="0"/>
              <a:t> </a:t>
            </a:r>
            <a:r>
              <a:rPr lang="en-US" sz="2000" i="1" err="1" smtClean="0"/>
              <a:t>ích</a:t>
            </a:r>
            <a:r>
              <a:rPr lang="en-US" sz="2000" smtClean="0"/>
              <a:t> </a:t>
            </a:r>
            <a:r>
              <a:rPr lang="en-US" sz="2000" err="1" smtClean="0"/>
              <a:t>và</a:t>
            </a:r>
            <a:r>
              <a:rPr lang="en-US" sz="2000" smtClean="0"/>
              <a:t> </a:t>
            </a:r>
            <a:r>
              <a:rPr lang="en-US" sz="2000" i="1" err="1" smtClean="0"/>
              <a:t>dễ</a:t>
            </a:r>
            <a:r>
              <a:rPr lang="en-US" sz="2000" i="1" smtClean="0"/>
              <a:t> </a:t>
            </a:r>
            <a:r>
              <a:rPr lang="en-US" sz="2000" i="1" err="1" smtClean="0"/>
              <a:t>hiểu</a:t>
            </a:r>
            <a:r>
              <a:rPr lang="en-US" sz="2000" smtClean="0"/>
              <a:t>. </a:t>
            </a:r>
          </a:p>
          <a:p>
            <a:pPr lvl="1">
              <a:defRPr/>
            </a:pPr>
            <a:r>
              <a:rPr lang="en-US" sz="1600" err="1" smtClean="0"/>
              <a:t>Hoặc</a:t>
            </a:r>
            <a:r>
              <a:rPr lang="en-US" sz="1600" smtClean="0"/>
              <a:t> </a:t>
            </a:r>
            <a:r>
              <a:rPr lang="en-US" sz="1600" err="1" smtClean="0"/>
              <a:t>dùng</a:t>
            </a:r>
            <a:r>
              <a:rPr lang="en-US" sz="1600" smtClean="0"/>
              <a:t> </a:t>
            </a:r>
            <a:r>
              <a:rPr lang="en-US" sz="1600" err="1" smtClean="0"/>
              <a:t>một</a:t>
            </a:r>
            <a:r>
              <a:rPr lang="en-US" sz="1600" smtClean="0"/>
              <a:t> </a:t>
            </a:r>
            <a:r>
              <a:rPr lang="en-US" sz="1600" err="1" smtClean="0"/>
              <a:t>hàm</a:t>
            </a:r>
            <a:r>
              <a:rPr lang="en-US" sz="1600" smtClean="0"/>
              <a:t> </a:t>
            </a:r>
            <a:r>
              <a:rPr lang="en-US" sz="1600" err="1" smtClean="0"/>
              <a:t>hấp</a:t>
            </a:r>
            <a:r>
              <a:rPr lang="en-US" sz="1600" smtClean="0"/>
              <a:t> </a:t>
            </a:r>
            <a:r>
              <a:rPr lang="en-US" sz="1600" err="1" smtClean="0"/>
              <a:t>dẫn</a:t>
            </a:r>
            <a:r>
              <a:rPr lang="en-US" sz="1600" smtClean="0"/>
              <a:t>: </a:t>
            </a:r>
            <a:r>
              <a:rPr lang="en-US" sz="1600" err="1" smtClean="0"/>
              <a:t>i</a:t>
            </a:r>
            <a:r>
              <a:rPr lang="en-US" sz="1600" smtClean="0"/>
              <a:t> = I (E, F, C, N, U, S) </a:t>
            </a:r>
            <a:r>
              <a:rPr lang="en-US" sz="1600" err="1" smtClean="0"/>
              <a:t>ánh</a:t>
            </a:r>
            <a:r>
              <a:rPr lang="en-US" sz="1600" smtClean="0"/>
              <a:t> </a:t>
            </a:r>
            <a:r>
              <a:rPr lang="en-US" sz="1600" err="1" smtClean="0"/>
              <a:t>xạ</a:t>
            </a:r>
            <a:r>
              <a:rPr lang="en-US" sz="1600" smtClean="0"/>
              <a:t> </a:t>
            </a:r>
            <a:r>
              <a:rPr lang="en-US" sz="1600" err="1" smtClean="0"/>
              <a:t>biểu</a:t>
            </a:r>
            <a:r>
              <a:rPr lang="en-US" sz="1600" smtClean="0"/>
              <a:t> </a:t>
            </a:r>
            <a:r>
              <a:rPr lang="en-US" sz="1600" err="1" smtClean="0"/>
              <a:t>thức</a:t>
            </a:r>
            <a:r>
              <a:rPr lang="en-US" sz="1600" smtClean="0"/>
              <a:t> </a:t>
            </a:r>
            <a:r>
              <a:rPr lang="en-US" sz="1600" err="1" smtClean="0"/>
              <a:t>trong</a:t>
            </a:r>
            <a:r>
              <a:rPr lang="en-US" sz="1600" smtClean="0"/>
              <a:t> L </a:t>
            </a:r>
            <a:r>
              <a:rPr lang="en-US" sz="1600" err="1" smtClean="0"/>
              <a:t>vào</a:t>
            </a:r>
            <a:r>
              <a:rPr lang="en-US" sz="1600" smtClean="0"/>
              <a:t> </a:t>
            </a:r>
            <a:r>
              <a:rPr lang="en-US" sz="1600" err="1" smtClean="0"/>
              <a:t>một</a:t>
            </a:r>
            <a:r>
              <a:rPr lang="en-US" sz="1600" smtClean="0"/>
              <a:t> </a:t>
            </a:r>
            <a:r>
              <a:rPr lang="en-US" sz="1600" err="1" smtClean="0"/>
              <a:t>không</a:t>
            </a:r>
            <a:r>
              <a:rPr lang="en-US" sz="1600" smtClean="0"/>
              <a:t> </a:t>
            </a:r>
            <a:r>
              <a:rPr lang="en-US" sz="1600" err="1" smtClean="0"/>
              <a:t>gian</a:t>
            </a:r>
            <a:r>
              <a:rPr lang="en-US" sz="1600" smtClean="0"/>
              <a:t> </a:t>
            </a:r>
            <a:r>
              <a:rPr lang="en-US" sz="1600" err="1" smtClean="0"/>
              <a:t>đo</a:t>
            </a:r>
            <a:r>
              <a:rPr lang="en-US" sz="1600" smtClean="0"/>
              <a:t> </a:t>
            </a:r>
            <a:r>
              <a:rPr lang="en-US" sz="1600" err="1" smtClean="0"/>
              <a:t>được</a:t>
            </a:r>
            <a:r>
              <a:rPr lang="en-US" sz="1600" smtClean="0"/>
              <a:t> M</a:t>
            </a:r>
            <a:r>
              <a:rPr lang="en-US" sz="1600" baseline="-25000" smtClean="0"/>
              <a:t>i</a:t>
            </a:r>
            <a:r>
              <a:rPr lang="en-US" sz="1600" smtClean="0"/>
              <a:t>. </a:t>
            </a:r>
          </a:p>
          <a:p>
            <a:pPr lvl="1">
              <a:defRPr/>
            </a:pPr>
            <a:r>
              <a:rPr lang="en-US" sz="1600" err="1" smtClean="0"/>
              <a:t>Hoặc</a:t>
            </a:r>
            <a:r>
              <a:rPr lang="en-US" sz="1600" smtClean="0"/>
              <a:t> </a:t>
            </a:r>
            <a:r>
              <a:rPr lang="en-US" sz="1600" err="1" smtClean="0"/>
              <a:t>xác</a:t>
            </a:r>
            <a:r>
              <a:rPr lang="en-US" sz="1600" smtClean="0"/>
              <a:t> </a:t>
            </a:r>
            <a:r>
              <a:rPr lang="en-US" sz="1600" err="1" smtClean="0"/>
              <a:t>định</a:t>
            </a:r>
            <a:r>
              <a:rPr lang="en-US" sz="1600" smtClean="0"/>
              <a:t> </a:t>
            </a:r>
            <a:r>
              <a:rPr lang="en-US" sz="1600" err="1" smtClean="0"/>
              <a:t>độ</a:t>
            </a:r>
            <a:r>
              <a:rPr lang="en-US" sz="1600" smtClean="0"/>
              <a:t> </a:t>
            </a:r>
            <a:r>
              <a:rPr lang="en-US" sz="1600" err="1" smtClean="0"/>
              <a:t>hấp</a:t>
            </a:r>
            <a:r>
              <a:rPr lang="en-US" sz="1600" smtClean="0"/>
              <a:t> </a:t>
            </a:r>
            <a:r>
              <a:rPr lang="en-US" sz="1600" err="1" smtClean="0"/>
              <a:t>dẫn</a:t>
            </a:r>
            <a:r>
              <a:rPr lang="en-US" sz="1600" smtClean="0"/>
              <a:t> </a:t>
            </a:r>
            <a:r>
              <a:rPr lang="en-US" sz="1600" err="1" smtClean="0"/>
              <a:t>trực</a:t>
            </a:r>
            <a:r>
              <a:rPr lang="en-US" sz="1600" smtClean="0"/>
              <a:t> </a:t>
            </a:r>
            <a:r>
              <a:rPr lang="en-US" sz="1600" err="1" smtClean="0"/>
              <a:t>tiếp</a:t>
            </a:r>
            <a:r>
              <a:rPr lang="en-US" sz="1600" smtClean="0"/>
              <a:t>: </a:t>
            </a:r>
            <a:r>
              <a:rPr lang="en-US" sz="1600" err="1" smtClean="0"/>
              <a:t>thứ</a:t>
            </a:r>
            <a:r>
              <a:rPr lang="en-US" sz="1600" smtClean="0"/>
              <a:t> </a:t>
            </a:r>
            <a:r>
              <a:rPr lang="en-US" sz="1600" err="1" smtClean="0"/>
              <a:t>tự</a:t>
            </a:r>
            <a:r>
              <a:rPr lang="en-US" sz="1600" smtClean="0"/>
              <a:t> </a:t>
            </a:r>
            <a:r>
              <a:rPr lang="en-US" sz="1600" err="1" smtClean="0"/>
              <a:t>của</a:t>
            </a:r>
            <a:r>
              <a:rPr lang="en-US" sz="1600" smtClean="0"/>
              <a:t> </a:t>
            </a:r>
            <a:r>
              <a:rPr lang="en-US" sz="1600" err="1" smtClean="0"/>
              <a:t>các</a:t>
            </a:r>
            <a:r>
              <a:rPr lang="en-US" sz="1600" smtClean="0"/>
              <a:t> </a:t>
            </a:r>
            <a:r>
              <a:rPr lang="en-US" sz="1600" err="1" smtClean="0"/>
              <a:t>mẫu</a:t>
            </a:r>
            <a:r>
              <a:rPr lang="en-US" sz="1600" smtClean="0"/>
              <a:t> </a:t>
            </a:r>
            <a:r>
              <a:rPr lang="en-US" sz="1600" err="1" smtClean="0"/>
              <a:t>được</a:t>
            </a:r>
            <a:r>
              <a:rPr lang="en-US" sz="1600" smtClean="0"/>
              <a:t> </a:t>
            </a:r>
            <a:r>
              <a:rPr lang="en-US" sz="1600" err="1" smtClean="0"/>
              <a:t>phát</a:t>
            </a:r>
            <a:r>
              <a:rPr lang="en-US" sz="1600" smtClean="0"/>
              <a:t> </a:t>
            </a:r>
            <a:r>
              <a:rPr lang="en-US" sz="1600" err="1" smtClean="0"/>
              <a:t>hiện</a:t>
            </a:r>
            <a:r>
              <a:rPr lang="en-US" sz="1600" smtClean="0"/>
              <a:t>.</a:t>
            </a:r>
          </a:p>
          <a:p>
            <a:pPr>
              <a:defRPr/>
            </a:pPr>
            <a:r>
              <a:rPr lang="en-US" sz="2000" i="1" u="sng" smtClean="0"/>
              <a:t>Tri </a:t>
            </a:r>
            <a:r>
              <a:rPr lang="en-US" sz="2000" i="1" u="sng" err="1" smtClean="0"/>
              <a:t>thức</a:t>
            </a:r>
            <a:r>
              <a:rPr lang="en-US" sz="2000" smtClean="0"/>
              <a:t>: </a:t>
            </a:r>
            <a:r>
              <a:rPr lang="en-US" sz="2000" err="1" smtClean="0"/>
              <a:t>Một</a:t>
            </a:r>
            <a:r>
              <a:rPr lang="en-US" sz="2000" smtClean="0"/>
              <a:t> </a:t>
            </a:r>
            <a:r>
              <a:rPr lang="en-US" sz="2000" err="1" smtClean="0"/>
              <a:t>mẫu</a:t>
            </a:r>
            <a:r>
              <a:rPr lang="en-US" sz="2000" smtClean="0"/>
              <a:t> E </a:t>
            </a:r>
            <a:r>
              <a:rPr lang="en-US" sz="2000" smtClean="0">
                <a:sym typeface="Symbol"/>
              </a:rPr>
              <a:t></a:t>
            </a:r>
            <a:r>
              <a:rPr lang="en-US" sz="2000" smtClean="0"/>
              <a:t> L </a:t>
            </a:r>
            <a:r>
              <a:rPr lang="en-US" sz="2000" err="1" smtClean="0"/>
              <a:t>được</a:t>
            </a:r>
            <a:r>
              <a:rPr lang="en-US" sz="2000" smtClean="0"/>
              <a:t> </a:t>
            </a:r>
            <a:r>
              <a:rPr lang="en-US" sz="2000" err="1" smtClean="0"/>
              <a:t>gọi</a:t>
            </a:r>
            <a:r>
              <a:rPr lang="en-US" sz="2000" smtClean="0"/>
              <a:t> </a:t>
            </a:r>
            <a:r>
              <a:rPr lang="en-US" sz="2000" err="1" smtClean="0"/>
              <a:t>là</a:t>
            </a:r>
            <a:r>
              <a:rPr lang="en-US" sz="2000" smtClean="0"/>
              <a:t> </a:t>
            </a:r>
            <a:r>
              <a:rPr lang="en-US" sz="2000" i="1" smtClean="0"/>
              <a:t>tri </a:t>
            </a:r>
            <a:r>
              <a:rPr lang="en-US" sz="2000" i="1" err="1" smtClean="0"/>
              <a:t>thức</a:t>
            </a:r>
            <a:r>
              <a:rPr lang="en-US" sz="2000" smtClean="0"/>
              <a:t> </a:t>
            </a:r>
            <a:r>
              <a:rPr lang="en-US" sz="2000" err="1" smtClean="0"/>
              <a:t>nếu</a:t>
            </a:r>
            <a:r>
              <a:rPr lang="en-US" sz="2000" smtClean="0"/>
              <a:t> </a:t>
            </a:r>
            <a:r>
              <a:rPr lang="en-US" sz="2000" err="1" smtClean="0"/>
              <a:t>như</a:t>
            </a:r>
            <a:r>
              <a:rPr lang="en-US" sz="2000" smtClean="0"/>
              <a:t> </a:t>
            </a:r>
            <a:r>
              <a:rPr lang="en-US" sz="2000" err="1" smtClean="0"/>
              <a:t>đối</a:t>
            </a:r>
            <a:r>
              <a:rPr lang="en-US" sz="2000" smtClean="0"/>
              <a:t> </a:t>
            </a:r>
            <a:r>
              <a:rPr lang="en-US" sz="2000" err="1" smtClean="0"/>
              <a:t>với</a:t>
            </a:r>
            <a:r>
              <a:rPr lang="en-US" sz="2000" smtClean="0"/>
              <a:t> </a:t>
            </a:r>
            <a:r>
              <a:rPr lang="en-US" sz="2000" err="1" smtClean="0"/>
              <a:t>một</a:t>
            </a:r>
            <a:r>
              <a:rPr lang="en-US" sz="2000" smtClean="0"/>
              <a:t> </a:t>
            </a:r>
            <a:r>
              <a:rPr lang="en-US" sz="2000" err="1" smtClean="0"/>
              <a:t>lớp</a:t>
            </a:r>
            <a:r>
              <a:rPr lang="en-US" sz="2000" smtClean="0"/>
              <a:t> </a:t>
            </a:r>
            <a:r>
              <a:rPr lang="en-US" sz="2000" err="1" smtClean="0"/>
              <a:t>người</a:t>
            </a:r>
            <a:r>
              <a:rPr lang="en-US" sz="2000" smtClean="0"/>
              <a:t> </a:t>
            </a:r>
            <a:r>
              <a:rPr lang="en-US" sz="2000" err="1" smtClean="0"/>
              <a:t>sử</a:t>
            </a:r>
            <a:r>
              <a:rPr lang="en-US" sz="2000" smtClean="0"/>
              <a:t> </a:t>
            </a:r>
            <a:r>
              <a:rPr lang="en-US" sz="2000" err="1" smtClean="0"/>
              <a:t>dụng</a:t>
            </a:r>
            <a:r>
              <a:rPr lang="en-US" sz="2000" smtClean="0"/>
              <a:t> </a:t>
            </a:r>
            <a:r>
              <a:rPr lang="en-US" sz="2000" err="1" smtClean="0"/>
              <a:t>nào</a:t>
            </a:r>
            <a:r>
              <a:rPr lang="en-US" sz="2000" smtClean="0"/>
              <a:t> </a:t>
            </a:r>
            <a:r>
              <a:rPr lang="en-US" sz="2000" err="1" smtClean="0"/>
              <a:t>đó</a:t>
            </a:r>
            <a:r>
              <a:rPr lang="en-US" sz="2000" smtClean="0"/>
              <a:t>, </a:t>
            </a:r>
            <a:r>
              <a:rPr lang="en-US" sz="2000" err="1" smtClean="0"/>
              <a:t>chỉ</a:t>
            </a:r>
            <a:r>
              <a:rPr lang="en-US" sz="2000" smtClean="0"/>
              <a:t> </a:t>
            </a:r>
            <a:r>
              <a:rPr lang="en-US" sz="2000" err="1" smtClean="0"/>
              <a:t>ra</a:t>
            </a:r>
            <a:r>
              <a:rPr lang="en-US" sz="2000" smtClean="0"/>
              <a:t> </a:t>
            </a:r>
            <a:r>
              <a:rPr lang="en-US" sz="2000" err="1" smtClean="0"/>
              <a:t>được</a:t>
            </a:r>
            <a:r>
              <a:rPr lang="en-US" sz="2000" smtClean="0"/>
              <a:t> </a:t>
            </a:r>
            <a:r>
              <a:rPr lang="en-US" sz="2000" err="1" smtClean="0"/>
              <a:t>một</a:t>
            </a:r>
            <a:r>
              <a:rPr lang="en-US" sz="2000" smtClean="0"/>
              <a:t> </a:t>
            </a:r>
            <a:r>
              <a:rPr lang="en-US" sz="2000" err="1" smtClean="0"/>
              <a:t>ngưỡng</a:t>
            </a:r>
            <a:r>
              <a:rPr lang="en-US" sz="2000" smtClean="0"/>
              <a:t> </a:t>
            </a:r>
            <a:r>
              <a:rPr lang="en-US" sz="2000" err="1" smtClean="0"/>
              <a:t>i</a:t>
            </a:r>
            <a:r>
              <a:rPr lang="en-US" sz="2000" smtClean="0"/>
              <a:t> </a:t>
            </a:r>
            <a:r>
              <a:rPr lang="en-US" sz="2000" smtClean="0">
                <a:sym typeface="Symbol"/>
              </a:rPr>
              <a:t></a:t>
            </a:r>
            <a:r>
              <a:rPr lang="en-US" sz="2000" smtClean="0"/>
              <a:t> M</a:t>
            </a:r>
            <a:r>
              <a:rPr lang="en-US" sz="2000" baseline="-25000" smtClean="0"/>
              <a:t>i</a:t>
            </a:r>
            <a:r>
              <a:rPr lang="en-US" sz="2000" smtClean="0"/>
              <a:t> </a:t>
            </a:r>
            <a:r>
              <a:rPr lang="en-US" sz="2000" err="1" smtClean="0"/>
              <a:t>mà</a:t>
            </a:r>
            <a:r>
              <a:rPr lang="en-US" sz="2000" smtClean="0"/>
              <a:t> </a:t>
            </a:r>
            <a:r>
              <a:rPr lang="en-US" sz="2000" err="1" smtClean="0"/>
              <a:t>độ</a:t>
            </a:r>
            <a:r>
              <a:rPr lang="en-US" sz="2000" smtClean="0"/>
              <a:t> </a:t>
            </a:r>
            <a:r>
              <a:rPr lang="en-US" sz="2000" err="1" smtClean="0"/>
              <a:t>hấp</a:t>
            </a:r>
            <a:r>
              <a:rPr lang="en-US" sz="2000" smtClean="0"/>
              <a:t> </a:t>
            </a:r>
            <a:r>
              <a:rPr lang="en-US" sz="2000" err="1" smtClean="0"/>
              <a:t>dẫn</a:t>
            </a:r>
            <a:r>
              <a:rPr lang="en-US" sz="2000" smtClean="0"/>
              <a:t> I(E,F,C,N,U,S) &gt; </a:t>
            </a:r>
            <a:r>
              <a:rPr lang="en-US" sz="2000" err="1" smtClean="0"/>
              <a:t>i</a:t>
            </a:r>
            <a:r>
              <a:rPr lang="en-US" sz="2000" smtClean="0"/>
              <a:t>.</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CDC1EDB-E84C-4D6B-A2AE-90731FBB20BD}" type="datetime4">
              <a:rPr lang="en-US" altLang="en-US" sz="1000" smtClean="0"/>
              <a:pPr>
                <a:spcBef>
                  <a:spcPct val="0"/>
                </a:spcBef>
                <a:buClrTx/>
                <a:buSzTx/>
                <a:buFontTx/>
                <a:buNone/>
              </a:pPr>
              <a:t>February 3, 2023</a:t>
            </a:fld>
            <a:endParaRPr lang="en-US" altLang="en-US" sz="1000" smtClean="0"/>
          </a:p>
        </p:txBody>
      </p:sp>
      <p:sp>
        <p:nvSpPr>
          <p:cNvPr id="5325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2B1E2D09-627B-4DB9-A010-E978B9F7BAB9}" type="slidenum">
              <a:rPr lang="en-US" altLang="en-US" sz="1000" smtClean="0"/>
              <a:pPr>
                <a:spcBef>
                  <a:spcPct val="0"/>
                </a:spcBef>
                <a:buClrTx/>
                <a:buSzTx/>
                <a:buFontTx/>
                <a:buNone/>
              </a:pPr>
              <a:t>28</a:t>
            </a:fld>
            <a:endParaRPr lang="en-US" altLang="en-US" sz="1000" smtClean="0"/>
          </a:p>
        </p:txBody>
      </p:sp>
      <p:sp>
        <p:nvSpPr>
          <p:cNvPr id="53252" name="Rectangle 2"/>
          <p:cNvSpPr>
            <a:spLocks noGrp="1" noChangeArrowheads="1"/>
          </p:cNvSpPr>
          <p:nvPr>
            <p:ph type="title"/>
          </p:nvPr>
        </p:nvSpPr>
        <p:spPr>
          <a:xfrm>
            <a:off x="1030288" y="312738"/>
            <a:ext cx="8001000" cy="304800"/>
          </a:xfrm>
        </p:spPr>
        <p:txBody>
          <a:bodyPr/>
          <a:lstStyle/>
          <a:p>
            <a:pPr eaLnBrk="1" hangingPunct="1"/>
            <a:r>
              <a:rPr lang="en-US" altLang="en-US" sz="3200" smtClean="0">
                <a:solidFill>
                  <a:srgbClr val="C00000"/>
                </a:solidFill>
              </a:rPr>
              <a:t>Kiến trúc điển hình hệ thống KPDL</a:t>
            </a:r>
          </a:p>
        </p:txBody>
      </p:sp>
      <p:pic>
        <p:nvPicPr>
          <p:cNvPr id="53253" name="Picture 6"/>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09600" y="990600"/>
            <a:ext cx="7848600" cy="4891088"/>
          </a:xfrm>
          <a:noFill/>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F83873B-DC1B-41F8-9147-EB6E6F017663}" type="datetime4">
              <a:rPr lang="en-US" altLang="en-US" sz="1000" smtClean="0"/>
              <a:pPr>
                <a:spcBef>
                  <a:spcPct val="0"/>
                </a:spcBef>
                <a:buClrTx/>
                <a:buSzTx/>
                <a:buFontTx/>
                <a:buNone/>
              </a:pPr>
              <a:t>February 3, 2023</a:t>
            </a:fld>
            <a:endParaRPr lang="en-US" altLang="en-US" sz="1000" smtClean="0"/>
          </a:p>
        </p:txBody>
      </p:sp>
      <p:sp>
        <p:nvSpPr>
          <p:cNvPr id="57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15E4588C-7923-4011-85BA-B37C779C2679}" type="slidenum">
              <a:rPr lang="en-US" altLang="en-US" sz="1000" smtClean="0"/>
              <a:pPr>
                <a:spcBef>
                  <a:spcPct val="0"/>
                </a:spcBef>
                <a:buClrTx/>
                <a:buSzTx/>
                <a:buFontTx/>
                <a:buNone/>
              </a:pPr>
              <a:t>29</a:t>
            </a:fld>
            <a:endParaRPr lang="en-US" altLang="en-US" sz="1000" smtClean="0"/>
          </a:p>
        </p:txBody>
      </p:sp>
      <p:sp>
        <p:nvSpPr>
          <p:cNvPr id="57348" name="Rectangle 2"/>
          <p:cNvSpPr>
            <a:spLocks noGrp="1" noChangeArrowheads="1"/>
          </p:cNvSpPr>
          <p:nvPr>
            <p:ph type="title"/>
          </p:nvPr>
        </p:nvSpPr>
        <p:spPr>
          <a:xfrm>
            <a:off x="1905000" y="9525"/>
            <a:ext cx="7239000" cy="609600"/>
          </a:xfrm>
        </p:spPr>
        <p:txBody>
          <a:bodyPr/>
          <a:lstStyle/>
          <a:p>
            <a:pPr eaLnBrk="1" hangingPunct="1"/>
            <a:r>
              <a:rPr lang="en-US" altLang="en-US" sz="3200" smtClean="0">
                <a:solidFill>
                  <a:srgbClr val="C00000"/>
                </a:solidFill>
              </a:rPr>
              <a:t>Hệ thống CSDL và Hệ thống KPDL</a:t>
            </a:r>
          </a:p>
        </p:txBody>
      </p:sp>
      <p:pic>
        <p:nvPicPr>
          <p:cNvPr id="5734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8077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152400"/>
            <a:ext cx="7543800" cy="1295400"/>
          </a:xfrm>
        </p:spPr>
        <p:txBody>
          <a:bodyPr/>
          <a:lstStyle/>
          <a:p>
            <a:pPr eaLnBrk="1" hangingPunct="1"/>
            <a:r>
              <a:rPr lang="en-US" altLang="en-US" sz="3200" dirty="0" smtClean="0">
                <a:solidFill>
                  <a:srgbClr val="C00000"/>
                </a:solidFill>
              </a:rPr>
              <a:t>1. </a:t>
            </a:r>
            <a:r>
              <a:rPr lang="en-US" altLang="en-US" sz="3200" dirty="0" err="1" smtClean="0">
                <a:solidFill>
                  <a:srgbClr val="C00000"/>
                </a:solidFill>
              </a:rPr>
              <a:t>Tại</a:t>
            </a:r>
            <a:r>
              <a:rPr lang="en-US" altLang="en-US" sz="3200" dirty="0" smtClean="0">
                <a:solidFill>
                  <a:srgbClr val="C00000"/>
                </a:solidFill>
              </a:rPr>
              <a:t> </a:t>
            </a:r>
            <a:r>
              <a:rPr lang="en-US" altLang="en-US" sz="3200" dirty="0" err="1" smtClean="0">
                <a:solidFill>
                  <a:srgbClr val="C00000"/>
                </a:solidFill>
              </a:rPr>
              <a:t>sao</a:t>
            </a:r>
            <a:r>
              <a:rPr lang="en-US" altLang="en-US" sz="3200" dirty="0" smtClean="0">
                <a:solidFill>
                  <a:srgbClr val="C00000"/>
                </a:solidFill>
              </a:rPr>
              <a:t> </a:t>
            </a:r>
            <a:r>
              <a:rPr lang="en-US" altLang="en-US" sz="3200" dirty="0" err="1" smtClean="0">
                <a:solidFill>
                  <a:srgbClr val="C00000"/>
                </a:solidFill>
              </a:rPr>
              <a:t>khai</a:t>
            </a:r>
            <a:r>
              <a:rPr lang="en-US" altLang="en-US" sz="3200" dirty="0" smtClean="0">
                <a:solidFill>
                  <a:srgbClr val="C00000"/>
                </a:solidFill>
              </a:rPr>
              <a:t> </a:t>
            </a:r>
            <a:r>
              <a:rPr lang="en-US" altLang="en-US" sz="3200" dirty="0" err="1" smtClean="0">
                <a:solidFill>
                  <a:srgbClr val="C00000"/>
                </a:solidFill>
              </a:rPr>
              <a:t>phá</a:t>
            </a:r>
            <a:r>
              <a:rPr lang="en-US" altLang="en-US" sz="3200" dirty="0" smtClean="0">
                <a:solidFill>
                  <a:srgbClr val="C00000"/>
                </a:solidFill>
              </a:rPr>
              <a:t> </a:t>
            </a:r>
            <a:r>
              <a:rPr lang="en-US" altLang="en-US" sz="3200" dirty="0" err="1" smtClean="0">
                <a:solidFill>
                  <a:srgbClr val="C00000"/>
                </a:solidFill>
              </a:rPr>
              <a:t>dữ</a:t>
            </a:r>
            <a:r>
              <a:rPr lang="en-US" altLang="en-US" sz="3200" dirty="0" smtClean="0">
                <a:solidFill>
                  <a:srgbClr val="C00000"/>
                </a:solidFill>
              </a:rPr>
              <a:t> </a:t>
            </a:r>
            <a:r>
              <a:rPr lang="en-US" altLang="en-US" sz="3200" dirty="0" err="1" smtClean="0">
                <a:solidFill>
                  <a:srgbClr val="C00000"/>
                </a:solidFill>
              </a:rPr>
              <a:t>liệu</a:t>
            </a:r>
            <a:endParaRPr lang="en-US" altLang="en-US" sz="3200" dirty="0" smtClean="0">
              <a:solidFill>
                <a:srgbClr val="C00000"/>
              </a:solidFill>
            </a:endParaRPr>
          </a:p>
        </p:txBody>
      </p:sp>
      <p:sp>
        <p:nvSpPr>
          <p:cNvPr id="7171" name="Rectangle 3"/>
          <p:cNvSpPr>
            <a:spLocks noGrp="1" noChangeArrowheads="1"/>
          </p:cNvSpPr>
          <p:nvPr>
            <p:ph type="body" idx="1"/>
          </p:nvPr>
        </p:nvSpPr>
        <p:spPr>
          <a:xfrm>
            <a:off x="457200" y="1719263"/>
            <a:ext cx="8686800" cy="2700337"/>
          </a:xfrm>
        </p:spPr>
        <p:txBody>
          <a:bodyPr/>
          <a:lstStyle/>
          <a:p>
            <a:pPr eaLnBrk="1" hangingPunct="1">
              <a:lnSpc>
                <a:spcPct val="80000"/>
              </a:lnSpc>
            </a:pPr>
            <a:r>
              <a:rPr lang="en-US" altLang="en-US" sz="2400" dirty="0" err="1" smtClean="0">
                <a:solidFill>
                  <a:srgbClr val="D60093"/>
                </a:solidFill>
              </a:rPr>
              <a:t>B</a:t>
            </a:r>
            <a:r>
              <a:rPr lang="en-US" altLang="en-US" sz="2600" dirty="0" err="1" smtClean="0">
                <a:solidFill>
                  <a:srgbClr val="D60093"/>
                </a:solidFill>
              </a:rPr>
              <a:t>ùng</a:t>
            </a:r>
            <a:r>
              <a:rPr lang="en-US" altLang="en-US" sz="2600" dirty="0" smtClean="0">
                <a:solidFill>
                  <a:srgbClr val="D60093"/>
                </a:solidFill>
              </a:rPr>
              <a:t> </a:t>
            </a:r>
            <a:r>
              <a:rPr lang="en-US" altLang="en-US" sz="2600" dirty="0" err="1" smtClean="0">
                <a:solidFill>
                  <a:srgbClr val="D60093"/>
                </a:solidFill>
              </a:rPr>
              <a:t>nổ</a:t>
            </a:r>
            <a:r>
              <a:rPr lang="en-US" altLang="en-US" sz="2600" dirty="0" smtClean="0">
                <a:solidFill>
                  <a:srgbClr val="D60093"/>
                </a:solidFill>
              </a:rPr>
              <a:t> </a:t>
            </a:r>
            <a:r>
              <a:rPr lang="en-US" altLang="en-US" sz="2600" dirty="0" err="1" smtClean="0">
                <a:solidFill>
                  <a:srgbClr val="D60093"/>
                </a:solidFill>
              </a:rPr>
              <a:t>dữ</a:t>
            </a:r>
            <a:r>
              <a:rPr lang="en-US" altLang="en-US" sz="2600" dirty="0" smtClean="0">
                <a:solidFill>
                  <a:srgbClr val="D60093"/>
                </a:solidFill>
              </a:rPr>
              <a:t> </a:t>
            </a:r>
            <a:r>
              <a:rPr lang="en-US" altLang="en-US" sz="2600" dirty="0" err="1" smtClean="0">
                <a:solidFill>
                  <a:srgbClr val="D60093"/>
                </a:solidFill>
              </a:rPr>
              <a:t>liệu</a:t>
            </a:r>
            <a:r>
              <a:rPr lang="en-US" altLang="en-US" sz="2600" dirty="0" smtClean="0">
                <a:solidFill>
                  <a:srgbClr val="D60093"/>
                </a:solidFill>
              </a:rPr>
              <a:t> </a:t>
            </a:r>
            <a:r>
              <a:rPr lang="en-US" altLang="en-US" sz="2600" dirty="0" err="1" smtClean="0">
                <a:solidFill>
                  <a:srgbClr val="D60093"/>
                </a:solidFill>
              </a:rPr>
              <a:t>và</a:t>
            </a:r>
            <a:r>
              <a:rPr lang="en-US" altLang="en-US" sz="2600" dirty="0" smtClean="0">
                <a:solidFill>
                  <a:srgbClr val="D60093"/>
                </a:solidFill>
              </a:rPr>
              <a:t> </a:t>
            </a:r>
            <a:r>
              <a:rPr lang="en-US" altLang="en-US" sz="2600" dirty="0" err="1" smtClean="0">
                <a:solidFill>
                  <a:srgbClr val="D60093"/>
                </a:solidFill>
              </a:rPr>
              <a:t>dữ</a:t>
            </a:r>
            <a:r>
              <a:rPr lang="en-US" altLang="en-US" sz="2600" dirty="0" smtClean="0">
                <a:solidFill>
                  <a:srgbClr val="D60093"/>
                </a:solidFill>
              </a:rPr>
              <a:t> </a:t>
            </a:r>
            <a:r>
              <a:rPr lang="en-US" altLang="en-US" sz="2600" dirty="0" err="1" smtClean="0">
                <a:solidFill>
                  <a:srgbClr val="D60093"/>
                </a:solidFill>
              </a:rPr>
              <a:t>liệu</a:t>
            </a:r>
            <a:r>
              <a:rPr lang="en-US" altLang="en-US" sz="2600" dirty="0" smtClean="0">
                <a:solidFill>
                  <a:srgbClr val="D60093"/>
                </a:solidFill>
              </a:rPr>
              <a:t> </a:t>
            </a:r>
            <a:r>
              <a:rPr lang="en-US" altLang="en-US" sz="2600" dirty="0" err="1" smtClean="0">
                <a:solidFill>
                  <a:srgbClr val="D60093"/>
                </a:solidFill>
              </a:rPr>
              <a:t>lớn</a:t>
            </a:r>
            <a:r>
              <a:rPr lang="en-US" altLang="en-US" sz="2600" dirty="0" smtClean="0">
                <a:solidFill>
                  <a:srgbClr val="D60093"/>
                </a:solidFill>
              </a:rPr>
              <a:t> (Big Data)</a:t>
            </a:r>
            <a:endParaRPr lang="en-US" altLang="en-US" sz="2400" dirty="0" smtClean="0">
              <a:solidFill>
                <a:srgbClr val="D60093"/>
              </a:solidFill>
            </a:endParaRPr>
          </a:p>
          <a:p>
            <a:pPr marL="742950" lvl="1" indent="-285750" eaLnBrk="1" hangingPunct="1">
              <a:lnSpc>
                <a:spcPct val="80000"/>
              </a:lnSpc>
              <a:buFont typeface="Wingdings" panose="05000000000000000000" pitchFamily="2" charset="2"/>
              <a:buChar char="§"/>
            </a:pPr>
            <a:r>
              <a:rPr lang="en-US" altLang="en-US" sz="2200" dirty="0" err="1" smtClean="0"/>
              <a:t>Lý</a:t>
            </a:r>
            <a:r>
              <a:rPr lang="en-US" altLang="en-US" sz="2200" dirty="0" smtClean="0"/>
              <a:t> do </a:t>
            </a:r>
            <a:r>
              <a:rPr lang="en-US" altLang="en-US" sz="2200" dirty="0" err="1" smtClean="0"/>
              <a:t>công</a:t>
            </a:r>
            <a:r>
              <a:rPr lang="en-US" altLang="en-US" sz="2200" dirty="0" smtClean="0"/>
              <a:t> </a:t>
            </a:r>
            <a:r>
              <a:rPr lang="en-US" altLang="en-US" sz="2200" dirty="0" err="1" smtClean="0"/>
              <a:t>nghệ</a:t>
            </a:r>
            <a:endParaRPr lang="en-US" altLang="en-US" sz="2000" dirty="0" smtClean="0"/>
          </a:p>
          <a:p>
            <a:pPr marL="742950" lvl="1" indent="-285750" eaLnBrk="1" hangingPunct="1">
              <a:lnSpc>
                <a:spcPct val="80000"/>
              </a:lnSpc>
              <a:buFont typeface="Wingdings" panose="05000000000000000000" pitchFamily="2" charset="2"/>
              <a:buChar char="§"/>
            </a:pPr>
            <a:r>
              <a:rPr lang="en-US" altLang="en-US" sz="2200" dirty="0" err="1" smtClean="0"/>
              <a:t>Lý</a:t>
            </a:r>
            <a:r>
              <a:rPr lang="en-US" altLang="en-US" sz="2200" dirty="0" smtClean="0"/>
              <a:t> do </a:t>
            </a:r>
            <a:r>
              <a:rPr lang="en-US" altLang="en-US" sz="2200" dirty="0" err="1" smtClean="0"/>
              <a:t>xã</a:t>
            </a:r>
            <a:r>
              <a:rPr lang="en-US" altLang="en-US" sz="2200" dirty="0" smtClean="0"/>
              <a:t> </a:t>
            </a:r>
            <a:r>
              <a:rPr lang="en-US" altLang="en-US" sz="2200" dirty="0" err="1" smtClean="0"/>
              <a:t>hội</a:t>
            </a:r>
            <a:endParaRPr lang="en-US" altLang="en-US" sz="2200" dirty="0" smtClean="0"/>
          </a:p>
          <a:p>
            <a:pPr marL="742950" lvl="1" indent="-285750" eaLnBrk="1" hangingPunct="1">
              <a:lnSpc>
                <a:spcPct val="80000"/>
              </a:lnSpc>
              <a:buFont typeface="Wingdings" panose="05000000000000000000" pitchFamily="2" charset="2"/>
              <a:buChar char="§"/>
            </a:pPr>
            <a:r>
              <a:rPr lang="en-US" altLang="en-US" sz="2200" dirty="0" err="1" smtClean="0"/>
              <a:t>Thể</a:t>
            </a:r>
            <a:r>
              <a:rPr lang="en-US" altLang="en-US" sz="2200" dirty="0" smtClean="0"/>
              <a:t> </a:t>
            </a:r>
            <a:r>
              <a:rPr lang="en-US" altLang="en-US" sz="2200" dirty="0" err="1" smtClean="0"/>
              <a:t>hiện</a:t>
            </a:r>
            <a:endParaRPr lang="en-US" altLang="en-US" sz="2000" dirty="0" smtClean="0"/>
          </a:p>
          <a:p>
            <a:pPr eaLnBrk="1" hangingPunct="1">
              <a:lnSpc>
                <a:spcPct val="80000"/>
              </a:lnSpc>
            </a:pPr>
            <a:r>
              <a:rPr lang="en-US" altLang="en-US" sz="2400" dirty="0" err="1" smtClean="0">
                <a:solidFill>
                  <a:srgbClr val="D60093"/>
                </a:solidFill>
              </a:rPr>
              <a:t>Ngành</a:t>
            </a:r>
            <a:r>
              <a:rPr lang="en-US" altLang="en-US" sz="2400" dirty="0" smtClean="0">
                <a:solidFill>
                  <a:srgbClr val="D60093"/>
                </a:solidFill>
              </a:rPr>
              <a:t> </a:t>
            </a:r>
            <a:r>
              <a:rPr lang="en-US" altLang="en-US" sz="2400" dirty="0" err="1" smtClean="0">
                <a:solidFill>
                  <a:srgbClr val="D60093"/>
                </a:solidFill>
              </a:rPr>
              <a:t>kinh</a:t>
            </a:r>
            <a:r>
              <a:rPr lang="en-US" altLang="en-US" sz="2400" dirty="0" smtClean="0">
                <a:solidFill>
                  <a:srgbClr val="D60093"/>
                </a:solidFill>
              </a:rPr>
              <a:t> </a:t>
            </a:r>
            <a:r>
              <a:rPr lang="en-US" altLang="en-US" sz="2400" dirty="0" err="1" smtClean="0">
                <a:solidFill>
                  <a:srgbClr val="D60093"/>
                </a:solidFill>
              </a:rPr>
              <a:t>t</a:t>
            </a:r>
            <a:r>
              <a:rPr lang="en-US" altLang="en-US" sz="2600" dirty="0" err="1" smtClean="0">
                <a:solidFill>
                  <a:srgbClr val="D60093"/>
                </a:solidFill>
              </a:rPr>
              <a:t>ế</a:t>
            </a:r>
            <a:r>
              <a:rPr lang="en-US" altLang="en-US" sz="2600" dirty="0" smtClean="0">
                <a:solidFill>
                  <a:srgbClr val="D60093"/>
                </a:solidFill>
              </a:rPr>
              <a:t> tri </a:t>
            </a:r>
            <a:r>
              <a:rPr lang="en-US" altLang="en-US" sz="2600" dirty="0" err="1" smtClean="0">
                <a:solidFill>
                  <a:srgbClr val="D60093"/>
                </a:solidFill>
              </a:rPr>
              <a:t>thức</a:t>
            </a:r>
            <a:r>
              <a:rPr lang="en-US" altLang="en-US" sz="2600" dirty="0" smtClean="0">
                <a:solidFill>
                  <a:srgbClr val="D60093"/>
                </a:solidFill>
              </a:rPr>
              <a:t>, </a:t>
            </a:r>
            <a:r>
              <a:rPr lang="en-US" altLang="en-US" sz="2600" dirty="0" err="1" smtClean="0">
                <a:solidFill>
                  <a:srgbClr val="D60093"/>
                </a:solidFill>
              </a:rPr>
              <a:t>dữ</a:t>
            </a:r>
            <a:r>
              <a:rPr lang="en-US" altLang="en-US" sz="2600" dirty="0" smtClean="0">
                <a:solidFill>
                  <a:srgbClr val="D60093"/>
                </a:solidFill>
              </a:rPr>
              <a:t> </a:t>
            </a:r>
            <a:r>
              <a:rPr lang="en-US" altLang="en-US" sz="2600" dirty="0" err="1" smtClean="0">
                <a:solidFill>
                  <a:srgbClr val="D60093"/>
                </a:solidFill>
              </a:rPr>
              <a:t>liệu</a:t>
            </a:r>
            <a:r>
              <a:rPr lang="en-US" altLang="en-US" sz="2600" dirty="0" smtClean="0">
                <a:solidFill>
                  <a:srgbClr val="D60093"/>
                </a:solidFill>
              </a:rPr>
              <a:t> </a:t>
            </a:r>
            <a:r>
              <a:rPr lang="en-US" altLang="en-US" sz="2600" dirty="0" err="1" smtClean="0">
                <a:solidFill>
                  <a:srgbClr val="D60093"/>
                </a:solidFill>
              </a:rPr>
              <a:t>và</a:t>
            </a:r>
            <a:r>
              <a:rPr lang="en-US" altLang="en-US" sz="2600" dirty="0" smtClean="0">
                <a:solidFill>
                  <a:srgbClr val="D60093"/>
                </a:solidFill>
              </a:rPr>
              <a:t> </a:t>
            </a:r>
            <a:r>
              <a:rPr lang="en-US" altLang="en-US" sz="2600" dirty="0" err="1" smtClean="0">
                <a:solidFill>
                  <a:srgbClr val="D60093"/>
                </a:solidFill>
              </a:rPr>
              <a:t>thông</a:t>
            </a:r>
            <a:r>
              <a:rPr lang="en-US" altLang="en-US" sz="2600" dirty="0" smtClean="0">
                <a:solidFill>
                  <a:srgbClr val="D60093"/>
                </a:solidFill>
              </a:rPr>
              <a:t> tin (</a:t>
            </a:r>
            <a:r>
              <a:rPr lang="en-US" altLang="en-US" sz="2800" dirty="0" err="1" smtClean="0">
                <a:solidFill>
                  <a:srgbClr val="D60093"/>
                </a:solidFill>
              </a:rPr>
              <a:t>Infonomics</a:t>
            </a:r>
            <a:r>
              <a:rPr lang="en-US" altLang="en-US" sz="2600" dirty="0" smtClean="0">
                <a:solidFill>
                  <a:srgbClr val="D60093"/>
                </a:solidFill>
              </a:rPr>
              <a:t>)</a:t>
            </a:r>
            <a:endParaRPr lang="en-US" altLang="en-US" sz="2400" dirty="0" smtClean="0">
              <a:solidFill>
                <a:srgbClr val="D60093"/>
              </a:solidFill>
            </a:endParaRPr>
          </a:p>
          <a:p>
            <a:pPr marL="742950" lvl="1" indent="-285750" eaLnBrk="1" hangingPunct="1">
              <a:lnSpc>
                <a:spcPct val="80000"/>
              </a:lnSpc>
              <a:buFont typeface="Wingdings" panose="05000000000000000000" pitchFamily="2" charset="2"/>
              <a:buChar char="§"/>
            </a:pPr>
            <a:r>
              <a:rPr lang="en-US" altLang="en-US" sz="2000" dirty="0" err="1" smtClean="0"/>
              <a:t>Kinh</a:t>
            </a:r>
            <a:r>
              <a:rPr lang="en-US" altLang="en-US" sz="2000" dirty="0" smtClean="0"/>
              <a:t> </a:t>
            </a:r>
            <a:r>
              <a:rPr lang="en-US" altLang="en-US" sz="2000" dirty="0" err="1" smtClean="0"/>
              <a:t>t</a:t>
            </a:r>
            <a:r>
              <a:rPr lang="en-US" altLang="en-US" sz="2200" dirty="0" err="1" smtClean="0"/>
              <a:t>ế</a:t>
            </a:r>
            <a:r>
              <a:rPr lang="en-US" altLang="en-US" sz="2200" dirty="0" smtClean="0"/>
              <a:t> tri </a:t>
            </a:r>
            <a:r>
              <a:rPr lang="en-US" altLang="en-US" sz="2200" dirty="0" err="1" smtClean="0"/>
              <a:t>thức</a:t>
            </a:r>
            <a:endParaRPr lang="en-US" altLang="en-US" sz="2200" dirty="0" smtClean="0"/>
          </a:p>
          <a:p>
            <a:pPr marL="742950" lvl="1" indent="-285750" eaLnBrk="1" hangingPunct="1">
              <a:lnSpc>
                <a:spcPct val="80000"/>
              </a:lnSpc>
              <a:buFont typeface="Wingdings" panose="05000000000000000000" pitchFamily="2" charset="2"/>
              <a:buChar char="§"/>
            </a:pPr>
            <a:r>
              <a:rPr lang="en-US" altLang="en-US" sz="2200" dirty="0" err="1" smtClean="0"/>
              <a:t>Phát</a:t>
            </a:r>
            <a:r>
              <a:rPr lang="en-US" altLang="en-US" sz="2200" dirty="0" smtClean="0"/>
              <a:t> </a:t>
            </a:r>
            <a:r>
              <a:rPr lang="en-US" altLang="en-US" sz="2200" dirty="0" err="1" smtClean="0"/>
              <a:t>hiện</a:t>
            </a:r>
            <a:r>
              <a:rPr lang="en-US" altLang="en-US" sz="2200" dirty="0" smtClean="0"/>
              <a:t> tri </a:t>
            </a:r>
            <a:r>
              <a:rPr lang="en-US" altLang="en-US" sz="2200" dirty="0" err="1" smtClean="0"/>
              <a:t>thức</a:t>
            </a:r>
            <a:r>
              <a:rPr lang="en-US" altLang="en-US" sz="2200" dirty="0" smtClean="0"/>
              <a:t> </a:t>
            </a:r>
            <a:r>
              <a:rPr lang="en-US" altLang="en-US" sz="2200" dirty="0" err="1" smtClean="0"/>
              <a:t>từ</a:t>
            </a:r>
            <a:r>
              <a:rPr lang="en-US" altLang="en-US" sz="2200" dirty="0" smtClean="0"/>
              <a:t> </a:t>
            </a:r>
            <a:r>
              <a:rPr lang="en-US" altLang="en-US" sz="2200" dirty="0" err="1" smtClean="0"/>
              <a:t>dữ</a:t>
            </a:r>
            <a:r>
              <a:rPr lang="en-US" altLang="en-US" sz="2200" dirty="0" smtClean="0"/>
              <a:t> </a:t>
            </a:r>
            <a:r>
              <a:rPr lang="en-US" altLang="en-US" sz="2200" dirty="0" err="1" smtClean="0"/>
              <a:t>liệu</a:t>
            </a:r>
            <a:endParaRPr lang="en-US" altLang="en-US" sz="2000" dirty="0" smtClean="0"/>
          </a:p>
        </p:txBody>
      </p:sp>
      <p:sp>
        <p:nvSpPr>
          <p:cNvPr id="71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7311D94-8594-46F1-ACAA-12B36009DF88}" type="slidenum">
              <a:rPr lang="en-US" altLang="en-US" sz="1000" smtClean="0"/>
              <a:pPr>
                <a:spcBef>
                  <a:spcPct val="0"/>
                </a:spcBef>
                <a:buClrTx/>
                <a:buSzTx/>
                <a:buFontTx/>
                <a:buNone/>
              </a:pPr>
              <a:t>3</a:t>
            </a:fld>
            <a:endParaRPr lang="en-US" altLang="en-US" sz="10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3"/>
          <p:cNvSpPr>
            <a:spLocks noGrp="1"/>
          </p:cNvSpPr>
          <p:nvPr>
            <p:ph type="dt" sz="quarter" idx="10"/>
          </p:nvPr>
        </p:nvSpPr>
        <p:spPr>
          <a:xfrm>
            <a:off x="457200" y="63055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2C9726B-F0C8-4E73-80EE-D0988FE2B814}" type="datetime4">
              <a:rPr lang="en-US" altLang="en-US" sz="1000" smtClean="0"/>
              <a:pPr>
                <a:spcBef>
                  <a:spcPct val="0"/>
                </a:spcBef>
                <a:buClrTx/>
                <a:buSzTx/>
                <a:buFontTx/>
                <a:buNone/>
              </a:pPr>
              <a:t>February 3, 2023</a:t>
            </a:fld>
            <a:endParaRPr lang="en-US" altLang="en-US" sz="1000" smtClean="0"/>
          </a:p>
        </p:txBody>
      </p:sp>
      <p:sp>
        <p:nvSpPr>
          <p:cNvPr id="58371" name="Slide Number Placeholder 5"/>
          <p:cNvSpPr>
            <a:spLocks noGrp="1"/>
          </p:cNvSpPr>
          <p:nvPr>
            <p:ph type="sldNum" sz="quarter" idx="12"/>
          </p:nvPr>
        </p:nvSpPr>
        <p:spPr>
          <a:xfrm>
            <a:off x="6705600" y="63055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09BABC3-4DBB-4BF6-8AFF-7AED599F7B7D}" type="slidenum">
              <a:rPr lang="en-US" altLang="en-US" sz="1000" smtClean="0"/>
              <a:pPr>
                <a:spcBef>
                  <a:spcPct val="0"/>
                </a:spcBef>
                <a:buClrTx/>
                <a:buSzTx/>
                <a:buFontTx/>
                <a:buNone/>
              </a:pPr>
              <a:t>30</a:t>
            </a:fld>
            <a:endParaRPr lang="en-US" altLang="en-US" sz="1000" smtClean="0"/>
          </a:p>
        </p:txBody>
      </p:sp>
      <p:sp>
        <p:nvSpPr>
          <p:cNvPr id="58372" name="Rectangle 1026"/>
          <p:cNvSpPr>
            <a:spLocks noGrp="1" noChangeArrowheads="1"/>
          </p:cNvSpPr>
          <p:nvPr>
            <p:ph type="title"/>
          </p:nvPr>
        </p:nvSpPr>
        <p:spPr>
          <a:xfrm>
            <a:off x="2209800" y="133350"/>
            <a:ext cx="6934200" cy="533400"/>
          </a:xfrm>
          <a:noFill/>
        </p:spPr>
        <p:txBody>
          <a:bodyPr lIns="92075" tIns="46038" rIns="92075" bIns="46038"/>
          <a:lstStyle/>
          <a:p>
            <a:r>
              <a:rPr lang="en-US" altLang="en-US" sz="3200" smtClean="0">
                <a:solidFill>
                  <a:srgbClr val="C00000"/>
                </a:solidFill>
              </a:rPr>
              <a:t>KPDL và Thông minh kinh doanh</a:t>
            </a:r>
          </a:p>
        </p:txBody>
      </p:sp>
      <p:sp>
        <p:nvSpPr>
          <p:cNvPr id="58373" name="AutoShape 1027"/>
          <p:cNvSpPr>
            <a:spLocks noChangeArrowheads="1"/>
          </p:cNvSpPr>
          <p:nvPr/>
        </p:nvSpPr>
        <p:spPr bwMode="auto">
          <a:xfrm>
            <a:off x="762000" y="1123950"/>
            <a:ext cx="7467600" cy="5029200"/>
          </a:xfrm>
          <a:prstGeom prst="flowChartExtra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a:buClr>
                <a:schemeClr val="bg1"/>
              </a:buClr>
              <a:buFont typeface="Wingdings" panose="05000000000000000000" pitchFamily="2" charset="2"/>
              <a:buNone/>
            </a:pPr>
            <a:endParaRPr lang="en-US" altLang="en-US" sz="2400">
              <a:latin typeface="Times New Roman" panose="02020603050405020304" pitchFamily="18" charset="0"/>
            </a:endParaRPr>
          </a:p>
        </p:txBody>
      </p:sp>
      <p:sp>
        <p:nvSpPr>
          <p:cNvPr id="58374" name="Line 1028"/>
          <p:cNvSpPr>
            <a:spLocks noChangeShapeType="1"/>
          </p:cNvSpPr>
          <p:nvPr/>
        </p:nvSpPr>
        <p:spPr bwMode="auto">
          <a:xfrm>
            <a:off x="1219200" y="5543550"/>
            <a:ext cx="655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5" name="Line 1029"/>
          <p:cNvSpPr>
            <a:spLocks noChangeShapeType="1"/>
          </p:cNvSpPr>
          <p:nvPr/>
        </p:nvSpPr>
        <p:spPr bwMode="auto">
          <a:xfrm>
            <a:off x="1676400" y="4933950"/>
            <a:ext cx="563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6" name="Line 1030"/>
          <p:cNvSpPr>
            <a:spLocks noChangeShapeType="1"/>
          </p:cNvSpPr>
          <p:nvPr/>
        </p:nvSpPr>
        <p:spPr bwMode="auto">
          <a:xfrm>
            <a:off x="2209800" y="4171950"/>
            <a:ext cx="457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7" name="Line 1031"/>
          <p:cNvSpPr>
            <a:spLocks noChangeShapeType="1"/>
          </p:cNvSpPr>
          <p:nvPr/>
        </p:nvSpPr>
        <p:spPr bwMode="auto">
          <a:xfrm>
            <a:off x="2819400" y="340995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8" name="Line 1032"/>
          <p:cNvSpPr>
            <a:spLocks noChangeShapeType="1"/>
          </p:cNvSpPr>
          <p:nvPr/>
        </p:nvSpPr>
        <p:spPr bwMode="auto">
          <a:xfrm>
            <a:off x="3429000" y="2571750"/>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9" name="Line 1033"/>
          <p:cNvSpPr>
            <a:spLocks noChangeShapeType="1"/>
          </p:cNvSpPr>
          <p:nvPr/>
        </p:nvSpPr>
        <p:spPr bwMode="auto">
          <a:xfrm flipV="1">
            <a:off x="533400" y="1123950"/>
            <a:ext cx="0" cy="502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80" name="Line 1034"/>
          <p:cNvSpPr>
            <a:spLocks noChangeShapeType="1"/>
          </p:cNvSpPr>
          <p:nvPr/>
        </p:nvSpPr>
        <p:spPr bwMode="auto">
          <a:xfrm flipV="1">
            <a:off x="8839200" y="1123950"/>
            <a:ext cx="0" cy="502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81" name="Text Box 1035"/>
          <p:cNvSpPr txBox="1">
            <a:spLocks noChangeArrowheads="1"/>
          </p:cNvSpPr>
          <p:nvPr/>
        </p:nvSpPr>
        <p:spPr bwMode="auto">
          <a:xfrm>
            <a:off x="593725" y="1185863"/>
            <a:ext cx="2301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buClr>
                <a:schemeClr val="bg1"/>
              </a:buClr>
              <a:buFont typeface="Wingdings" panose="05000000000000000000" pitchFamily="2" charset="2"/>
              <a:buNone/>
            </a:pPr>
            <a:r>
              <a:rPr lang="en-US" altLang="en-US" sz="1600" b="1">
                <a:latin typeface="Times New Roman" panose="02020603050405020304" pitchFamily="18" charset="0"/>
              </a:rPr>
              <a:t>Chiều tăng bản chất để </a:t>
            </a:r>
          </a:p>
          <a:p>
            <a:pPr>
              <a:buClr>
                <a:schemeClr val="bg1"/>
              </a:buClr>
              <a:buFont typeface="Wingdings" panose="05000000000000000000" pitchFamily="2" charset="2"/>
              <a:buNone/>
            </a:pPr>
            <a:r>
              <a:rPr lang="en-US" altLang="en-US" sz="1600" b="1">
                <a:latin typeface="Times New Roman" panose="02020603050405020304" pitchFamily="18" charset="0"/>
              </a:rPr>
              <a:t>Hỗ trợ quyết định kinh</a:t>
            </a:r>
          </a:p>
          <a:p>
            <a:pPr>
              <a:buClr>
                <a:schemeClr val="bg1"/>
              </a:buClr>
              <a:buFont typeface="Wingdings" panose="05000000000000000000" pitchFamily="2" charset="2"/>
              <a:buNone/>
            </a:pPr>
            <a:r>
              <a:rPr lang="en-US" altLang="en-US" sz="1600" b="1">
                <a:latin typeface="Times New Roman" panose="02020603050405020304" pitchFamily="18" charset="0"/>
              </a:rPr>
              <a:t>doanh</a:t>
            </a:r>
          </a:p>
        </p:txBody>
      </p:sp>
      <p:sp>
        <p:nvSpPr>
          <p:cNvPr id="58382" name="Text Box 1036"/>
          <p:cNvSpPr txBox="1">
            <a:spLocks noChangeArrowheads="1"/>
          </p:cNvSpPr>
          <p:nvPr/>
        </p:nvSpPr>
        <p:spPr bwMode="auto">
          <a:xfrm>
            <a:off x="7108825" y="1631950"/>
            <a:ext cx="1641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buClr>
                <a:schemeClr val="bg1"/>
              </a:buClr>
              <a:buFont typeface="Wingdings" panose="05000000000000000000" pitchFamily="2" charset="2"/>
              <a:buNone/>
            </a:pPr>
            <a:r>
              <a:rPr lang="en-US" altLang="en-US" sz="1600" b="1">
                <a:latin typeface="Times New Roman" panose="02020603050405020304" pitchFamily="18" charset="0"/>
              </a:rPr>
              <a:t>Người dùng cuối</a:t>
            </a:r>
            <a:endParaRPr lang="en-US" altLang="en-US" sz="1600">
              <a:latin typeface="Times New Roman" panose="02020603050405020304" pitchFamily="18" charset="0"/>
            </a:endParaRPr>
          </a:p>
        </p:txBody>
      </p:sp>
      <p:sp>
        <p:nvSpPr>
          <p:cNvPr id="58383" name="Text Box 1037"/>
          <p:cNvSpPr txBox="1">
            <a:spLocks noChangeArrowheads="1"/>
          </p:cNvSpPr>
          <p:nvPr/>
        </p:nvSpPr>
        <p:spPr bwMode="auto">
          <a:xfrm>
            <a:off x="6781800" y="2622550"/>
            <a:ext cx="19224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buClr>
                <a:schemeClr val="bg1"/>
              </a:buClr>
              <a:buFont typeface="Wingdings" panose="05000000000000000000" pitchFamily="2" charset="2"/>
              <a:buNone/>
            </a:pPr>
            <a:r>
              <a:rPr lang="en-US" altLang="en-US" sz="1600" b="1">
                <a:latin typeface="Times New Roman" panose="02020603050405020304" pitchFamily="18" charset="0"/>
              </a:rPr>
              <a:t>Chuyên gia phân tích kinh doanh</a:t>
            </a:r>
          </a:p>
        </p:txBody>
      </p:sp>
      <p:sp>
        <p:nvSpPr>
          <p:cNvPr id="58384" name="Text Box 1038"/>
          <p:cNvSpPr txBox="1">
            <a:spLocks noChangeArrowheads="1"/>
          </p:cNvSpPr>
          <p:nvPr/>
        </p:nvSpPr>
        <p:spPr bwMode="auto">
          <a:xfrm>
            <a:off x="6934200" y="3460750"/>
            <a:ext cx="1762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buClr>
                <a:schemeClr val="bg1"/>
              </a:buClr>
              <a:buFont typeface="Wingdings" panose="05000000000000000000" pitchFamily="2" charset="2"/>
              <a:buNone/>
            </a:pPr>
            <a:r>
              <a:rPr lang="en-US" altLang="en-US" sz="1600" b="1">
                <a:latin typeface="Times New Roman" panose="02020603050405020304" pitchFamily="18" charset="0"/>
              </a:rPr>
              <a:t>     Chuyên gia phân tích dữ liệu</a:t>
            </a:r>
          </a:p>
        </p:txBody>
      </p:sp>
      <p:sp>
        <p:nvSpPr>
          <p:cNvPr id="58385" name="Text Box 1039"/>
          <p:cNvSpPr txBox="1">
            <a:spLocks noChangeArrowheads="1"/>
          </p:cNvSpPr>
          <p:nvPr/>
        </p:nvSpPr>
        <p:spPr bwMode="auto">
          <a:xfrm>
            <a:off x="7848600" y="4419600"/>
            <a:ext cx="86518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r">
              <a:buClr>
                <a:schemeClr val="bg1"/>
              </a:buClr>
              <a:buFont typeface="Wingdings" panose="05000000000000000000" pitchFamily="2" charset="2"/>
              <a:buNone/>
            </a:pPr>
            <a:r>
              <a:rPr lang="en-US" altLang="en-US" sz="1600" b="1">
                <a:latin typeface="Times New Roman" panose="02020603050405020304" pitchFamily="18" charset="0"/>
              </a:rPr>
              <a:t>Quản trị CSDL</a:t>
            </a:r>
          </a:p>
          <a:p>
            <a:pPr algn="r">
              <a:buClr>
                <a:schemeClr val="bg1"/>
              </a:buClr>
              <a:buFont typeface="Wingdings" panose="05000000000000000000" pitchFamily="2" charset="2"/>
              <a:buNone/>
            </a:pPr>
            <a:r>
              <a:rPr lang="en-US" altLang="en-US" sz="1600" b="1">
                <a:latin typeface="Times New Roman" panose="02020603050405020304" pitchFamily="18" charset="0"/>
              </a:rPr>
              <a:t>(DBA)</a:t>
            </a:r>
          </a:p>
        </p:txBody>
      </p:sp>
      <p:sp>
        <p:nvSpPr>
          <p:cNvPr id="58386" name="Text Box 1040"/>
          <p:cNvSpPr txBox="1">
            <a:spLocks noChangeArrowheads="1"/>
          </p:cNvSpPr>
          <p:nvPr/>
        </p:nvSpPr>
        <p:spPr bwMode="auto">
          <a:xfrm>
            <a:off x="3810000" y="173355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a:buClr>
                <a:schemeClr val="bg1"/>
              </a:buClr>
              <a:buFont typeface="Wingdings" panose="05000000000000000000" pitchFamily="2" charset="2"/>
              <a:buNone/>
            </a:pPr>
            <a:r>
              <a:rPr lang="en-US" altLang="en-US" sz="1800" b="1">
                <a:latin typeface="Times New Roman" panose="02020603050405020304" pitchFamily="18" charset="0"/>
              </a:rPr>
              <a:t>Tạo </a:t>
            </a:r>
          </a:p>
          <a:p>
            <a:pPr algn="ctr">
              <a:buClr>
                <a:schemeClr val="bg1"/>
              </a:buClr>
              <a:buFont typeface="Wingdings" panose="05000000000000000000" pitchFamily="2" charset="2"/>
              <a:buNone/>
            </a:pPr>
            <a:r>
              <a:rPr lang="en-US" altLang="en-US" sz="1800" b="1">
                <a:latin typeface="Times New Roman" panose="02020603050405020304" pitchFamily="18" charset="0"/>
              </a:rPr>
              <a:t>quyết định</a:t>
            </a:r>
          </a:p>
        </p:txBody>
      </p:sp>
      <p:sp>
        <p:nvSpPr>
          <p:cNvPr id="58387" name="Text Box 1041"/>
          <p:cNvSpPr txBox="1">
            <a:spLocks noChangeArrowheads="1"/>
          </p:cNvSpPr>
          <p:nvPr/>
        </p:nvSpPr>
        <p:spPr bwMode="auto">
          <a:xfrm>
            <a:off x="3657600" y="2674938"/>
            <a:ext cx="1603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buClr>
                <a:schemeClr val="bg1"/>
              </a:buClr>
              <a:buFont typeface="Wingdings" panose="05000000000000000000" pitchFamily="2" charset="2"/>
              <a:buNone/>
            </a:pPr>
            <a:r>
              <a:rPr lang="en-US" altLang="en-US" sz="1800" b="1">
                <a:latin typeface="Times New Roman" panose="02020603050405020304" pitchFamily="18" charset="0"/>
              </a:rPr>
              <a:t>Trình diễn DL</a:t>
            </a:r>
          </a:p>
        </p:txBody>
      </p:sp>
      <p:sp>
        <p:nvSpPr>
          <p:cNvPr id="58388" name="Text Box 1042"/>
          <p:cNvSpPr txBox="1">
            <a:spLocks noChangeArrowheads="1"/>
          </p:cNvSpPr>
          <p:nvPr/>
        </p:nvSpPr>
        <p:spPr bwMode="auto">
          <a:xfrm>
            <a:off x="3276600" y="3028950"/>
            <a:ext cx="2578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buClr>
                <a:schemeClr val="bg1"/>
              </a:buClr>
              <a:buFont typeface="Wingdings" panose="05000000000000000000" pitchFamily="2" charset="2"/>
              <a:buNone/>
            </a:pPr>
            <a:r>
              <a:rPr lang="en-US" altLang="en-US" sz="1800" b="1" i="1">
                <a:latin typeface="Times New Roman" panose="02020603050405020304" pitchFamily="18" charset="0"/>
              </a:rPr>
              <a:t>Visualization Techniques</a:t>
            </a:r>
          </a:p>
        </p:txBody>
      </p:sp>
      <p:sp>
        <p:nvSpPr>
          <p:cNvPr id="58389" name="Text Box 1043"/>
          <p:cNvSpPr txBox="1">
            <a:spLocks noChangeArrowheads="1"/>
          </p:cNvSpPr>
          <p:nvPr/>
        </p:nvSpPr>
        <p:spPr bwMode="auto">
          <a:xfrm>
            <a:off x="3870325" y="344805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buClr>
                <a:schemeClr val="bg1"/>
              </a:buClr>
              <a:buFont typeface="Wingdings" panose="05000000000000000000" pitchFamily="2" charset="2"/>
              <a:buNone/>
            </a:pPr>
            <a:r>
              <a:rPr lang="en-US" altLang="en-US" sz="1800" b="1">
                <a:latin typeface="Times New Roman" panose="02020603050405020304" pitchFamily="18" charset="0"/>
              </a:rPr>
              <a:t>KPDL</a:t>
            </a:r>
            <a:endParaRPr lang="en-US" altLang="en-US" sz="1800" b="1">
              <a:solidFill>
                <a:schemeClr val="bg1"/>
              </a:solidFill>
              <a:latin typeface="Times New Roman" panose="02020603050405020304" pitchFamily="18" charset="0"/>
            </a:endParaRPr>
          </a:p>
        </p:txBody>
      </p:sp>
      <p:sp>
        <p:nvSpPr>
          <p:cNvPr id="58390" name="Text Box 1044"/>
          <p:cNvSpPr txBox="1">
            <a:spLocks noChangeArrowheads="1"/>
          </p:cNvSpPr>
          <p:nvPr/>
        </p:nvSpPr>
        <p:spPr bwMode="auto">
          <a:xfrm>
            <a:off x="3581400" y="3714750"/>
            <a:ext cx="2324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buClr>
                <a:schemeClr val="bg1"/>
              </a:buClr>
              <a:buFont typeface="Wingdings" panose="05000000000000000000" pitchFamily="2" charset="2"/>
              <a:buNone/>
            </a:pPr>
            <a:r>
              <a:rPr lang="en-US" altLang="en-US" sz="1800" b="1" i="1">
                <a:latin typeface="Times New Roman" panose="02020603050405020304" pitchFamily="18" charset="0"/>
              </a:rPr>
              <a:t>Information Discovery</a:t>
            </a:r>
          </a:p>
        </p:txBody>
      </p:sp>
      <p:sp>
        <p:nvSpPr>
          <p:cNvPr id="58391" name="Text Box 1045"/>
          <p:cNvSpPr txBox="1">
            <a:spLocks noChangeArrowheads="1"/>
          </p:cNvSpPr>
          <p:nvPr/>
        </p:nvSpPr>
        <p:spPr bwMode="auto">
          <a:xfrm>
            <a:off x="2514600" y="424815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a:buClr>
                <a:schemeClr val="bg1"/>
              </a:buClr>
              <a:buFont typeface="Wingdings" panose="05000000000000000000" pitchFamily="2" charset="2"/>
              <a:buNone/>
            </a:pPr>
            <a:r>
              <a:rPr lang="en-US" altLang="en-US" sz="1800" b="1">
                <a:latin typeface="Times New Roman" panose="02020603050405020304" pitchFamily="18" charset="0"/>
              </a:rPr>
              <a:t>Khai thác DL (Data Exploration)</a:t>
            </a:r>
          </a:p>
        </p:txBody>
      </p:sp>
      <p:sp>
        <p:nvSpPr>
          <p:cNvPr id="58392" name="Text Box 1046"/>
          <p:cNvSpPr txBox="1">
            <a:spLocks noChangeArrowheads="1"/>
          </p:cNvSpPr>
          <p:nvPr/>
        </p:nvSpPr>
        <p:spPr bwMode="auto">
          <a:xfrm>
            <a:off x="3886200" y="5238750"/>
            <a:ext cx="141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a:buClr>
                <a:schemeClr val="bg1"/>
              </a:buClr>
              <a:buFont typeface="Wingdings" panose="05000000000000000000" pitchFamily="2" charset="2"/>
              <a:buNone/>
            </a:pPr>
            <a:r>
              <a:rPr lang="en-US" altLang="en-US" sz="1800" b="1" i="1">
                <a:latin typeface="Times New Roman" panose="02020603050405020304" pitchFamily="18" charset="0"/>
              </a:rPr>
              <a:t>OLAP, MDA</a:t>
            </a:r>
          </a:p>
        </p:txBody>
      </p:sp>
      <p:sp>
        <p:nvSpPr>
          <p:cNvPr id="58393" name="Text Box 1047"/>
          <p:cNvSpPr txBox="1">
            <a:spLocks noChangeArrowheads="1"/>
          </p:cNvSpPr>
          <p:nvPr/>
        </p:nvSpPr>
        <p:spPr bwMode="auto">
          <a:xfrm>
            <a:off x="2362200" y="4476750"/>
            <a:ext cx="3952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buClr>
                <a:schemeClr val="bg1"/>
              </a:buClr>
              <a:buFont typeface="Wingdings" panose="05000000000000000000" pitchFamily="2" charset="2"/>
              <a:buNone/>
            </a:pPr>
            <a:r>
              <a:rPr lang="en-US" altLang="en-US" sz="1800" b="1" i="1">
                <a:latin typeface="Times New Roman" panose="02020603050405020304" pitchFamily="18" charset="0"/>
              </a:rPr>
              <a:t>Phân tích thống kê, Truy vấn và Trả lời</a:t>
            </a:r>
            <a:endParaRPr lang="en-US" altLang="en-US" sz="1800" b="1" i="1">
              <a:solidFill>
                <a:schemeClr val="bg1"/>
              </a:solidFill>
              <a:latin typeface="Times New Roman" panose="02020603050405020304" pitchFamily="18" charset="0"/>
            </a:endParaRPr>
          </a:p>
        </p:txBody>
      </p:sp>
      <p:sp>
        <p:nvSpPr>
          <p:cNvPr id="58394" name="Text Box 1048"/>
          <p:cNvSpPr txBox="1">
            <a:spLocks noChangeArrowheads="1"/>
          </p:cNvSpPr>
          <p:nvPr/>
        </p:nvSpPr>
        <p:spPr bwMode="auto">
          <a:xfrm>
            <a:off x="1524000" y="4933950"/>
            <a:ext cx="5591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buClr>
                <a:schemeClr val="bg1"/>
              </a:buClr>
              <a:buFont typeface="Wingdings" panose="05000000000000000000" pitchFamily="2" charset="2"/>
              <a:buNone/>
            </a:pPr>
            <a:r>
              <a:rPr lang="en-US" altLang="en-US" sz="1800">
                <a:latin typeface="Times New Roman" panose="02020603050405020304" pitchFamily="18" charset="0"/>
              </a:rPr>
              <a:t>Kho DL(Data Warehouses) / KDL chuyên đề (Data Marts)</a:t>
            </a:r>
          </a:p>
        </p:txBody>
      </p:sp>
      <p:sp>
        <p:nvSpPr>
          <p:cNvPr id="58395" name="Text Box 1049"/>
          <p:cNvSpPr txBox="1">
            <a:spLocks noChangeArrowheads="1"/>
          </p:cNvSpPr>
          <p:nvPr/>
        </p:nvSpPr>
        <p:spPr bwMode="auto">
          <a:xfrm>
            <a:off x="3810000" y="5543550"/>
            <a:ext cx="1579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buClr>
                <a:schemeClr val="bg1"/>
              </a:buClr>
              <a:buFont typeface="Wingdings" panose="05000000000000000000" pitchFamily="2" charset="2"/>
              <a:buNone/>
            </a:pPr>
            <a:r>
              <a:rPr lang="en-US" altLang="en-US" sz="1800" b="1">
                <a:latin typeface="Times New Roman" panose="02020603050405020304" pitchFamily="18" charset="0"/>
              </a:rPr>
              <a:t>Nguồn dữ liệu</a:t>
            </a:r>
            <a:endParaRPr lang="en-US" altLang="en-US" sz="1800" b="1">
              <a:solidFill>
                <a:schemeClr val="bg1"/>
              </a:solidFill>
              <a:latin typeface="Times New Roman" panose="02020603050405020304" pitchFamily="18" charset="0"/>
            </a:endParaRPr>
          </a:p>
        </p:txBody>
      </p:sp>
      <p:sp>
        <p:nvSpPr>
          <p:cNvPr id="58396" name="Text Box 1050"/>
          <p:cNvSpPr txBox="1">
            <a:spLocks noChangeArrowheads="1"/>
          </p:cNvSpPr>
          <p:nvPr/>
        </p:nvSpPr>
        <p:spPr bwMode="auto">
          <a:xfrm>
            <a:off x="1600200" y="5772150"/>
            <a:ext cx="6227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buClr>
                <a:schemeClr val="bg1"/>
              </a:buClr>
              <a:buFont typeface="Wingdings" panose="05000000000000000000" pitchFamily="2" charset="2"/>
              <a:buNone/>
            </a:pPr>
            <a:r>
              <a:rPr lang="en-US" altLang="en-US" sz="1800" b="1" i="1">
                <a:latin typeface="Times New Roman" panose="02020603050405020304" pitchFamily="18" charset="0"/>
              </a:rPr>
              <a:t>Bài viết, Files, Nhà cung cấp thông tin, Hệ thống CSDL, OLTP</a:t>
            </a:r>
          </a:p>
        </p:txBody>
      </p:sp>
      <p:sp>
        <p:nvSpPr>
          <p:cNvPr id="58397" name="Line 1051"/>
          <p:cNvSpPr>
            <a:spLocks noChangeShapeType="1"/>
          </p:cNvSpPr>
          <p:nvPr/>
        </p:nvSpPr>
        <p:spPr bwMode="auto">
          <a:xfrm>
            <a:off x="457200" y="6153150"/>
            <a:ext cx="838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BC925B4-3C5E-421A-AA07-634A044F9D92}" type="datetime4">
              <a:rPr lang="en-US" altLang="en-US" sz="1000" smtClean="0"/>
              <a:pPr>
                <a:spcBef>
                  <a:spcPct val="0"/>
                </a:spcBef>
                <a:buClrTx/>
                <a:buSzTx/>
                <a:buFontTx/>
                <a:buNone/>
              </a:pPr>
              <a:t>February 3, 2023</a:t>
            </a:fld>
            <a:endParaRPr lang="en-US" altLang="en-US" sz="1000" smtClean="0"/>
          </a:p>
        </p:txBody>
      </p:sp>
      <p:sp>
        <p:nvSpPr>
          <p:cNvPr id="624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8DCBB58-E1E9-400C-8696-4E36B469E895}" type="slidenum">
              <a:rPr lang="en-US" altLang="en-US" sz="1000" smtClean="0"/>
              <a:pPr>
                <a:spcBef>
                  <a:spcPct val="0"/>
                </a:spcBef>
                <a:buClrTx/>
                <a:buSzTx/>
                <a:buFontTx/>
                <a:buNone/>
              </a:pPr>
              <a:t>31</a:t>
            </a:fld>
            <a:endParaRPr lang="en-US" altLang="en-US" sz="1000" smtClean="0"/>
          </a:p>
        </p:txBody>
      </p:sp>
      <p:sp>
        <p:nvSpPr>
          <p:cNvPr id="62468" name="Rectangle 2"/>
          <p:cNvSpPr>
            <a:spLocks noGrp="1" noChangeArrowheads="1"/>
          </p:cNvSpPr>
          <p:nvPr>
            <p:ph type="title"/>
          </p:nvPr>
        </p:nvSpPr>
        <p:spPr>
          <a:xfrm>
            <a:off x="1066800" y="76200"/>
            <a:ext cx="7467600" cy="642938"/>
          </a:xfrm>
          <a:noFill/>
        </p:spPr>
        <p:txBody>
          <a:bodyPr lIns="92075" tIns="46038" rIns="92075" bIns="46038"/>
          <a:lstStyle/>
          <a:p>
            <a:pPr eaLnBrk="1" hangingPunct="1"/>
            <a:r>
              <a:rPr lang="en-US" altLang="en-US" sz="3200" dirty="0" smtClean="0">
                <a:solidFill>
                  <a:srgbClr val="C00000"/>
                </a:solidFill>
              </a:rPr>
              <a:t>4. KPDL: Kiểu mẫu được khai phá</a:t>
            </a:r>
          </a:p>
        </p:txBody>
      </p:sp>
      <p:sp>
        <p:nvSpPr>
          <p:cNvPr id="62469" name="Rectangle 3"/>
          <p:cNvSpPr>
            <a:spLocks noGrp="1" noChangeArrowheads="1"/>
          </p:cNvSpPr>
          <p:nvPr>
            <p:ph type="body" idx="1"/>
          </p:nvPr>
        </p:nvSpPr>
        <p:spPr>
          <a:xfrm>
            <a:off x="304800" y="762000"/>
            <a:ext cx="8382000" cy="5257800"/>
          </a:xfrm>
          <a:noFill/>
        </p:spPr>
        <p:txBody>
          <a:bodyPr lIns="92075" tIns="46038" rIns="92075" bIns="46038"/>
          <a:lstStyle/>
          <a:p>
            <a:pPr eaLnBrk="1" hangingPunct="1">
              <a:lnSpc>
                <a:spcPct val="130000"/>
              </a:lnSpc>
            </a:pPr>
            <a:r>
              <a:rPr lang="en-US" altLang="en-US" sz="2800" smtClean="0">
                <a:solidFill>
                  <a:srgbClr val="D60093"/>
                </a:solidFill>
              </a:rPr>
              <a:t>Chức năng chung</a:t>
            </a:r>
          </a:p>
          <a:p>
            <a:pPr lvl="1" eaLnBrk="1" hangingPunct="1">
              <a:lnSpc>
                <a:spcPct val="110000"/>
              </a:lnSpc>
              <a:spcBef>
                <a:spcPct val="0"/>
              </a:spcBef>
              <a:buSzPct val="110000"/>
              <a:buFont typeface="Wingdings" panose="05000000000000000000" pitchFamily="2" charset="2"/>
              <a:buChar char="§"/>
            </a:pPr>
            <a:r>
              <a:rPr lang="en-US" altLang="en-US" sz="2000" smtClean="0"/>
              <a:t>KPDL mô tả: tóm tắt, phân cụm, luật kết hợp…</a:t>
            </a:r>
          </a:p>
          <a:p>
            <a:pPr lvl="1" eaLnBrk="1" hangingPunct="1">
              <a:lnSpc>
                <a:spcPct val="110000"/>
              </a:lnSpc>
              <a:spcBef>
                <a:spcPct val="0"/>
              </a:spcBef>
              <a:buSzPct val="110000"/>
              <a:buFont typeface="Wingdings" panose="05000000000000000000" pitchFamily="2" charset="2"/>
              <a:buChar char="§"/>
            </a:pPr>
            <a:r>
              <a:rPr lang="en-US" altLang="en-US" sz="2000" smtClean="0"/>
              <a:t>KPDL dự đoán: phân lớp, hồi quy…</a:t>
            </a:r>
          </a:p>
          <a:p>
            <a:pPr eaLnBrk="1" hangingPunct="1">
              <a:lnSpc>
                <a:spcPct val="130000"/>
              </a:lnSpc>
            </a:pPr>
            <a:r>
              <a:rPr lang="en-US" altLang="en-US" sz="2800" smtClean="0">
                <a:solidFill>
                  <a:srgbClr val="D60093"/>
                </a:solidFill>
              </a:rPr>
              <a:t>Các bài toán điển hình</a:t>
            </a:r>
          </a:p>
          <a:p>
            <a:pPr lvl="1" eaLnBrk="1" hangingPunct="1">
              <a:lnSpc>
                <a:spcPct val="110000"/>
              </a:lnSpc>
              <a:spcBef>
                <a:spcPct val="0"/>
              </a:spcBef>
              <a:buSzPct val="110000"/>
              <a:buFont typeface="Wingdings" panose="05000000000000000000" pitchFamily="2" charset="2"/>
              <a:buChar char="§"/>
            </a:pPr>
            <a:r>
              <a:rPr lang="en-US" altLang="en-US" sz="2000" smtClean="0"/>
              <a:t>Mô tả khái niệm</a:t>
            </a:r>
          </a:p>
          <a:p>
            <a:pPr lvl="1" eaLnBrk="1" hangingPunct="1">
              <a:lnSpc>
                <a:spcPct val="110000"/>
              </a:lnSpc>
              <a:spcBef>
                <a:spcPct val="0"/>
              </a:spcBef>
              <a:buSzPct val="110000"/>
              <a:buFont typeface="Wingdings" panose="05000000000000000000" pitchFamily="2" charset="2"/>
              <a:buChar char="§"/>
            </a:pPr>
            <a:r>
              <a:rPr lang="en-US" altLang="en-US" sz="2000" smtClean="0"/>
              <a:t>Quan hệ kết hợp</a:t>
            </a:r>
          </a:p>
          <a:p>
            <a:pPr lvl="1" eaLnBrk="1" hangingPunct="1">
              <a:lnSpc>
                <a:spcPct val="110000"/>
              </a:lnSpc>
              <a:spcBef>
                <a:spcPct val="0"/>
              </a:spcBef>
              <a:buSzPct val="110000"/>
              <a:buFont typeface="Wingdings" panose="05000000000000000000" pitchFamily="2" charset="2"/>
              <a:buChar char="§"/>
            </a:pPr>
            <a:r>
              <a:rPr lang="en-US" altLang="en-US" sz="2000" smtClean="0"/>
              <a:t>Phân lớp</a:t>
            </a:r>
          </a:p>
          <a:p>
            <a:pPr lvl="1" eaLnBrk="1" hangingPunct="1">
              <a:lnSpc>
                <a:spcPct val="110000"/>
              </a:lnSpc>
              <a:spcBef>
                <a:spcPct val="0"/>
              </a:spcBef>
              <a:buSzPct val="110000"/>
              <a:buFont typeface="Wingdings" panose="05000000000000000000" pitchFamily="2" charset="2"/>
              <a:buChar char="§"/>
            </a:pPr>
            <a:r>
              <a:rPr lang="en-US" altLang="en-US" sz="2000" smtClean="0"/>
              <a:t>Phân cụm</a:t>
            </a:r>
          </a:p>
          <a:p>
            <a:pPr lvl="1" eaLnBrk="1" hangingPunct="1">
              <a:lnSpc>
                <a:spcPct val="110000"/>
              </a:lnSpc>
              <a:spcBef>
                <a:spcPct val="0"/>
              </a:spcBef>
              <a:buSzPct val="110000"/>
              <a:buFont typeface="Wingdings" panose="05000000000000000000" pitchFamily="2" charset="2"/>
              <a:buChar char="§"/>
            </a:pPr>
            <a:r>
              <a:rPr lang="en-US" altLang="en-US" sz="2000" smtClean="0"/>
              <a:t>Hồi quy</a:t>
            </a:r>
          </a:p>
          <a:p>
            <a:pPr lvl="1" eaLnBrk="1" hangingPunct="1">
              <a:lnSpc>
                <a:spcPct val="110000"/>
              </a:lnSpc>
              <a:spcBef>
                <a:spcPct val="0"/>
              </a:spcBef>
              <a:buSzPct val="110000"/>
              <a:buFont typeface="Wingdings" panose="05000000000000000000" pitchFamily="2" charset="2"/>
              <a:buChar char="§"/>
            </a:pPr>
            <a:r>
              <a:rPr lang="en-US" altLang="en-US" sz="2000" smtClean="0"/>
              <a:t>Mô hình phụ thuộc</a:t>
            </a:r>
          </a:p>
          <a:p>
            <a:pPr lvl="1" eaLnBrk="1" hangingPunct="1">
              <a:lnSpc>
                <a:spcPct val="110000"/>
              </a:lnSpc>
              <a:spcBef>
                <a:spcPct val="0"/>
              </a:spcBef>
              <a:buSzPct val="110000"/>
              <a:buFont typeface="Wingdings" panose="05000000000000000000" pitchFamily="2" charset="2"/>
              <a:buChar char="§"/>
            </a:pPr>
            <a:r>
              <a:rPr lang="en-US" altLang="en-US" sz="2000" smtClean="0"/>
              <a:t>Phát hiện biến đổi và độ lệch</a:t>
            </a:r>
          </a:p>
          <a:p>
            <a:pPr lvl="1" eaLnBrk="1" hangingPunct="1">
              <a:lnSpc>
                <a:spcPct val="110000"/>
              </a:lnSpc>
              <a:spcBef>
                <a:spcPct val="0"/>
              </a:spcBef>
              <a:buSzPct val="110000"/>
              <a:buFont typeface="Wingdings" panose="05000000000000000000" pitchFamily="2" charset="2"/>
              <a:buChar char="§"/>
            </a:pPr>
            <a:r>
              <a:rPr lang="en-US" altLang="en-US" sz="2000" smtClean="0"/>
              <a:t>Phân tích định hướng mẫu, các bài toán khác</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FD4C991B-4BAD-4142-8595-8FA5F7A8B1A9}" type="datetime4">
              <a:rPr lang="en-US" altLang="en-US" sz="1000" smtClean="0"/>
              <a:pPr>
                <a:spcBef>
                  <a:spcPct val="0"/>
                </a:spcBef>
                <a:buClrTx/>
                <a:buSzTx/>
                <a:buFontTx/>
                <a:buNone/>
              </a:pPr>
              <a:t>February 3, 2023</a:t>
            </a:fld>
            <a:endParaRPr lang="en-US" altLang="en-US" sz="1000" smtClean="0"/>
          </a:p>
        </p:txBody>
      </p:sp>
      <p:sp>
        <p:nvSpPr>
          <p:cNvPr id="7168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C11F76F-EFAD-4491-B75C-2F162A2DB3CC}" type="slidenum">
              <a:rPr lang="en-US" altLang="en-US" sz="1000" smtClean="0"/>
              <a:pPr>
                <a:spcBef>
                  <a:spcPct val="0"/>
                </a:spcBef>
                <a:buClrTx/>
                <a:buSzTx/>
                <a:buFontTx/>
                <a:buNone/>
              </a:pPr>
              <a:t>32</a:t>
            </a:fld>
            <a:endParaRPr lang="en-US" altLang="en-US" sz="1000" smtClean="0"/>
          </a:p>
        </p:txBody>
      </p:sp>
      <p:sp>
        <p:nvSpPr>
          <p:cNvPr id="71684" name="Rectangle 2"/>
          <p:cNvSpPr>
            <a:spLocks noGrp="1" noChangeArrowheads="1"/>
          </p:cNvSpPr>
          <p:nvPr>
            <p:ph type="title"/>
          </p:nvPr>
        </p:nvSpPr>
        <p:spPr>
          <a:xfrm>
            <a:off x="1676400" y="80963"/>
            <a:ext cx="7467600" cy="642937"/>
          </a:xfrm>
          <a:noFill/>
        </p:spPr>
        <p:txBody>
          <a:bodyPr lIns="92075" tIns="46038" rIns="92075" bIns="46038"/>
          <a:lstStyle/>
          <a:p>
            <a:pPr eaLnBrk="1" hangingPunct="1"/>
            <a:r>
              <a:rPr lang="en-US" altLang="en-US" sz="3600" smtClean="0">
                <a:solidFill>
                  <a:srgbClr val="C00000"/>
                </a:solidFill>
              </a:rPr>
              <a:t>KPDL: Sơ đồ phân loại</a:t>
            </a:r>
          </a:p>
        </p:txBody>
      </p:sp>
      <p:sp>
        <p:nvSpPr>
          <p:cNvPr id="71685" name="Rectangle 3"/>
          <p:cNvSpPr>
            <a:spLocks noGrp="1" noChangeArrowheads="1"/>
          </p:cNvSpPr>
          <p:nvPr>
            <p:ph type="body" idx="1"/>
          </p:nvPr>
        </p:nvSpPr>
        <p:spPr>
          <a:xfrm>
            <a:off x="381000" y="762000"/>
            <a:ext cx="8382000" cy="5105400"/>
          </a:xfrm>
          <a:noFill/>
        </p:spPr>
        <p:txBody>
          <a:bodyPr lIns="92075" tIns="46038" rIns="92075" bIns="46038"/>
          <a:lstStyle/>
          <a:p>
            <a:pPr eaLnBrk="1" hangingPunct="1">
              <a:lnSpc>
                <a:spcPct val="130000"/>
              </a:lnSpc>
            </a:pPr>
            <a:r>
              <a:rPr lang="en-US" altLang="en-US" dirty="0" err="1" smtClean="0">
                <a:solidFill>
                  <a:srgbClr val="D60093"/>
                </a:solidFill>
              </a:rPr>
              <a:t>Phân</a:t>
            </a:r>
            <a:r>
              <a:rPr lang="en-US" altLang="en-US" dirty="0" smtClean="0">
                <a:solidFill>
                  <a:srgbClr val="D60093"/>
                </a:solidFill>
              </a:rPr>
              <a:t> </a:t>
            </a:r>
            <a:r>
              <a:rPr lang="en-US" altLang="en-US" dirty="0" err="1" smtClean="0">
                <a:solidFill>
                  <a:srgbClr val="D60093"/>
                </a:solidFill>
              </a:rPr>
              <a:t>loại</a:t>
            </a:r>
            <a:r>
              <a:rPr lang="en-US" altLang="en-US" dirty="0" smtClean="0">
                <a:solidFill>
                  <a:srgbClr val="D60093"/>
                </a:solidFill>
              </a:rPr>
              <a:t> </a:t>
            </a:r>
            <a:r>
              <a:rPr lang="en-US" altLang="en-US" dirty="0" err="1" smtClean="0">
                <a:solidFill>
                  <a:srgbClr val="D60093"/>
                </a:solidFill>
              </a:rPr>
              <a:t>theo</a:t>
            </a:r>
            <a:r>
              <a:rPr lang="en-US" altLang="en-US" dirty="0" smtClean="0">
                <a:solidFill>
                  <a:srgbClr val="D60093"/>
                </a:solidFill>
              </a:rPr>
              <a:t> </a:t>
            </a:r>
            <a:r>
              <a:rPr lang="en-US" altLang="en-US" dirty="0" err="1" smtClean="0">
                <a:solidFill>
                  <a:srgbClr val="D60093"/>
                </a:solidFill>
              </a:rPr>
              <a:t>bài</a:t>
            </a:r>
            <a:r>
              <a:rPr lang="en-US" altLang="en-US" dirty="0" smtClean="0">
                <a:solidFill>
                  <a:srgbClr val="D60093"/>
                </a:solidFill>
              </a:rPr>
              <a:t> </a:t>
            </a:r>
            <a:r>
              <a:rPr lang="en-US" altLang="en-US" dirty="0" err="1" smtClean="0">
                <a:solidFill>
                  <a:srgbClr val="D60093"/>
                </a:solidFill>
              </a:rPr>
              <a:t>toán</a:t>
            </a:r>
            <a:endParaRPr lang="en-US" altLang="en-US" dirty="0" smtClean="0">
              <a:solidFill>
                <a:srgbClr val="D60093"/>
              </a:solidFill>
            </a:endParaRPr>
          </a:p>
          <a:p>
            <a:pPr lvl="1" eaLnBrk="1" hangingPunct="1">
              <a:lnSpc>
                <a:spcPct val="130000"/>
              </a:lnSpc>
              <a:buSzPct val="110000"/>
              <a:buFont typeface="Wingdings" panose="05000000000000000000" pitchFamily="2" charset="2"/>
              <a:buChar char="§"/>
            </a:pPr>
            <a:r>
              <a:rPr lang="en-US" altLang="en-US" b="1" u="sng" dirty="0" err="1" smtClean="0">
                <a:solidFill>
                  <a:schemeClr val="tx2">
                    <a:lumMod val="60000"/>
                    <a:lumOff val="40000"/>
                  </a:schemeClr>
                </a:solidFill>
              </a:rPr>
              <a:t>Dự</a:t>
            </a:r>
            <a:r>
              <a:rPr lang="en-US" altLang="en-US" b="1" u="sng" dirty="0" smtClean="0">
                <a:solidFill>
                  <a:schemeClr val="tx2">
                    <a:lumMod val="60000"/>
                    <a:lumOff val="40000"/>
                  </a:schemeClr>
                </a:solidFill>
              </a:rPr>
              <a:t> </a:t>
            </a:r>
            <a:r>
              <a:rPr lang="en-US" altLang="en-US" b="1" u="sng" dirty="0" err="1" smtClean="0">
                <a:solidFill>
                  <a:schemeClr val="tx2">
                    <a:lumMod val="60000"/>
                    <a:lumOff val="40000"/>
                  </a:schemeClr>
                </a:solidFill>
              </a:rPr>
              <a:t>báo</a:t>
            </a:r>
            <a:r>
              <a:rPr lang="en-US" altLang="en-US" b="1" u="sng" dirty="0" smtClean="0">
                <a:solidFill>
                  <a:schemeClr val="tx2">
                    <a:lumMod val="60000"/>
                    <a:lumOff val="40000"/>
                  </a:schemeClr>
                </a:solidFill>
              </a:rPr>
              <a:t> </a:t>
            </a:r>
            <a:r>
              <a:rPr lang="en-US" altLang="en-US" b="1" u="sng" dirty="0" err="1" smtClean="0">
                <a:solidFill>
                  <a:schemeClr val="tx2">
                    <a:lumMod val="60000"/>
                    <a:lumOff val="40000"/>
                  </a:schemeClr>
                </a:solidFill>
              </a:rPr>
              <a:t>và</a:t>
            </a:r>
            <a:r>
              <a:rPr lang="en-US" altLang="en-US" b="1" u="sng" dirty="0" smtClean="0">
                <a:solidFill>
                  <a:schemeClr val="tx2">
                    <a:lumMod val="60000"/>
                    <a:lumOff val="40000"/>
                  </a:schemeClr>
                </a:solidFill>
              </a:rPr>
              <a:t> </a:t>
            </a:r>
            <a:r>
              <a:rPr lang="en-US" altLang="en-US" b="1" u="sng" dirty="0" err="1" smtClean="0">
                <a:solidFill>
                  <a:schemeClr val="tx2">
                    <a:lumMod val="60000"/>
                    <a:lumOff val="40000"/>
                  </a:schemeClr>
                </a:solidFill>
              </a:rPr>
              <a:t>mô</a:t>
            </a:r>
            <a:r>
              <a:rPr lang="en-US" altLang="en-US" b="1" u="sng" dirty="0" smtClean="0">
                <a:solidFill>
                  <a:schemeClr val="tx2">
                    <a:lumMod val="60000"/>
                    <a:lumOff val="40000"/>
                  </a:schemeClr>
                </a:solidFill>
              </a:rPr>
              <a:t> </a:t>
            </a:r>
            <a:r>
              <a:rPr lang="en-US" altLang="en-US" b="1" u="sng" dirty="0" err="1" smtClean="0">
                <a:solidFill>
                  <a:schemeClr val="tx2">
                    <a:lumMod val="60000"/>
                    <a:lumOff val="40000"/>
                  </a:schemeClr>
                </a:solidFill>
              </a:rPr>
              <a:t>tả</a:t>
            </a:r>
            <a:endParaRPr lang="en-US" altLang="en-US" b="1" u="sng" dirty="0" smtClean="0">
              <a:solidFill>
                <a:schemeClr val="tx2">
                  <a:lumMod val="60000"/>
                  <a:lumOff val="40000"/>
                </a:schemeClr>
              </a:solidFill>
            </a:endParaRPr>
          </a:p>
          <a:p>
            <a:pPr lvl="1" eaLnBrk="1" hangingPunct="1">
              <a:lnSpc>
                <a:spcPct val="130000"/>
              </a:lnSpc>
              <a:buSzPct val="110000"/>
              <a:buFont typeface="Wingdings" panose="05000000000000000000" pitchFamily="2" charset="2"/>
              <a:buChar char="§"/>
            </a:pPr>
            <a:r>
              <a:rPr lang="en-US" altLang="en-US" dirty="0" err="1" smtClean="0"/>
              <a:t>Mở</a:t>
            </a:r>
            <a:r>
              <a:rPr lang="en-US" altLang="en-US" dirty="0" smtClean="0"/>
              <a:t> </a:t>
            </a:r>
            <a:r>
              <a:rPr lang="en-US" altLang="en-US" dirty="0" err="1" smtClean="0"/>
              <a:t>rộng</a:t>
            </a:r>
            <a:r>
              <a:rPr lang="en-US" altLang="en-US" dirty="0" smtClean="0"/>
              <a:t>: </a:t>
            </a:r>
            <a:r>
              <a:rPr lang="en-US" altLang="en-US" dirty="0" err="1" smtClean="0"/>
              <a:t>Kiểm</a:t>
            </a:r>
            <a:r>
              <a:rPr lang="en-US" altLang="en-US" dirty="0" smtClean="0"/>
              <a:t> </a:t>
            </a:r>
            <a:r>
              <a:rPr lang="en-US" altLang="en-US" dirty="0" err="1" smtClean="0"/>
              <a:t>chứng</a:t>
            </a:r>
            <a:r>
              <a:rPr lang="en-US" altLang="en-US" dirty="0" smtClean="0"/>
              <a:t> </a:t>
            </a:r>
            <a:r>
              <a:rPr lang="en-US" altLang="en-US" dirty="0" err="1" smtClean="0"/>
              <a:t>và</a:t>
            </a:r>
            <a:r>
              <a:rPr lang="en-US" altLang="en-US" dirty="0" smtClean="0"/>
              <a:t> </a:t>
            </a:r>
            <a:r>
              <a:rPr lang="en-US" altLang="en-US" dirty="0" err="1" smtClean="0"/>
              <a:t>phát</a:t>
            </a:r>
            <a:r>
              <a:rPr lang="en-US" altLang="en-US" dirty="0" smtClean="0"/>
              <a:t> </a:t>
            </a:r>
            <a:r>
              <a:rPr lang="en-US" altLang="en-US" dirty="0" err="1" smtClean="0"/>
              <a:t>hiện</a:t>
            </a:r>
            <a:endParaRPr lang="en-US" altLang="en-US" dirty="0" smtClean="0"/>
          </a:p>
          <a:p>
            <a:pPr eaLnBrk="1" hangingPunct="1">
              <a:lnSpc>
                <a:spcPct val="130000"/>
              </a:lnSpc>
            </a:pPr>
            <a:r>
              <a:rPr lang="en-US" altLang="en-US" dirty="0" err="1">
                <a:solidFill>
                  <a:srgbClr val="D60093"/>
                </a:solidFill>
              </a:rPr>
              <a:t>Phân</a:t>
            </a:r>
            <a:r>
              <a:rPr lang="en-US" altLang="en-US" dirty="0">
                <a:solidFill>
                  <a:srgbClr val="D60093"/>
                </a:solidFill>
              </a:rPr>
              <a:t> </a:t>
            </a:r>
            <a:r>
              <a:rPr lang="en-US" altLang="en-US" dirty="0" err="1">
                <a:solidFill>
                  <a:srgbClr val="D60093"/>
                </a:solidFill>
              </a:rPr>
              <a:t>loại</a:t>
            </a:r>
            <a:r>
              <a:rPr lang="en-US" altLang="en-US" dirty="0">
                <a:solidFill>
                  <a:srgbClr val="D60093"/>
                </a:solidFill>
              </a:rPr>
              <a:t> </a:t>
            </a:r>
            <a:r>
              <a:rPr lang="en-US" altLang="en-US" dirty="0" err="1">
                <a:solidFill>
                  <a:srgbClr val="D60093"/>
                </a:solidFill>
              </a:rPr>
              <a:t>theo</a:t>
            </a:r>
            <a:r>
              <a:rPr lang="en-US" altLang="en-US" dirty="0">
                <a:solidFill>
                  <a:srgbClr val="D60093"/>
                </a:solidFill>
              </a:rPr>
              <a:t> </a:t>
            </a:r>
            <a:r>
              <a:rPr lang="en-US" altLang="en-US" dirty="0" err="1">
                <a:solidFill>
                  <a:srgbClr val="D60093"/>
                </a:solidFill>
              </a:rPr>
              <a:t>khung</a:t>
            </a:r>
            <a:r>
              <a:rPr lang="en-US" altLang="en-US" dirty="0">
                <a:solidFill>
                  <a:srgbClr val="D60093"/>
                </a:solidFill>
              </a:rPr>
              <a:t> </a:t>
            </a:r>
            <a:r>
              <a:rPr lang="en-US" altLang="en-US" dirty="0" err="1">
                <a:solidFill>
                  <a:srgbClr val="D60093"/>
                </a:solidFill>
              </a:rPr>
              <a:t>nhìn</a:t>
            </a:r>
            <a:endParaRPr lang="en-US" altLang="en-US" dirty="0">
              <a:solidFill>
                <a:srgbClr val="D60093"/>
              </a:solidFill>
            </a:endParaRPr>
          </a:p>
          <a:p>
            <a:pPr lvl="1" eaLnBrk="1" hangingPunct="1">
              <a:lnSpc>
                <a:spcPct val="130000"/>
              </a:lnSpc>
              <a:buSzPct val="110000"/>
              <a:buFont typeface="Wingdings" panose="05000000000000000000" pitchFamily="2" charset="2"/>
              <a:buChar char="§"/>
            </a:pPr>
            <a:r>
              <a:rPr lang="en-US" altLang="en-US" dirty="0" err="1"/>
              <a:t>Kiểu</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được</a:t>
            </a:r>
            <a:r>
              <a:rPr lang="en-US" altLang="en-US" dirty="0"/>
              <a:t> KP</a:t>
            </a:r>
          </a:p>
          <a:p>
            <a:pPr lvl="1" eaLnBrk="1" hangingPunct="1">
              <a:lnSpc>
                <a:spcPct val="130000"/>
              </a:lnSpc>
              <a:buSzPct val="110000"/>
              <a:buFont typeface="Wingdings" panose="05000000000000000000" pitchFamily="2" charset="2"/>
              <a:buChar char="§"/>
            </a:pPr>
            <a:r>
              <a:rPr lang="en-US" altLang="en-US" dirty="0" err="1"/>
              <a:t>Kiểu</a:t>
            </a:r>
            <a:r>
              <a:rPr lang="en-US" altLang="en-US" dirty="0"/>
              <a:t> tri </a:t>
            </a:r>
            <a:r>
              <a:rPr lang="en-US" altLang="en-US" dirty="0" err="1"/>
              <a:t>thức</a:t>
            </a:r>
            <a:r>
              <a:rPr lang="en-US" altLang="en-US" dirty="0"/>
              <a:t> </a:t>
            </a:r>
            <a:r>
              <a:rPr lang="en-US" altLang="en-US" dirty="0" err="1"/>
              <a:t>cần</a:t>
            </a:r>
            <a:r>
              <a:rPr lang="en-US" altLang="en-US" dirty="0"/>
              <a:t> </a:t>
            </a:r>
            <a:r>
              <a:rPr lang="en-US" altLang="en-US" dirty="0" err="1"/>
              <a:t>phát</a:t>
            </a:r>
            <a:r>
              <a:rPr lang="en-US" altLang="en-US" dirty="0"/>
              <a:t> </a:t>
            </a:r>
            <a:r>
              <a:rPr lang="en-US" altLang="en-US" dirty="0" err="1"/>
              <a:t>hiện</a:t>
            </a:r>
            <a:endParaRPr lang="en-US" altLang="en-US" dirty="0"/>
          </a:p>
          <a:p>
            <a:pPr lvl="1" eaLnBrk="1" hangingPunct="1">
              <a:lnSpc>
                <a:spcPct val="130000"/>
              </a:lnSpc>
              <a:buSzPct val="110000"/>
              <a:buFont typeface="Wingdings" panose="05000000000000000000" pitchFamily="2" charset="2"/>
              <a:buChar char="§"/>
            </a:pPr>
            <a:r>
              <a:rPr lang="en-US" altLang="en-US" dirty="0" err="1"/>
              <a:t>Kiểu</a:t>
            </a:r>
            <a:r>
              <a:rPr lang="en-US" altLang="en-US" dirty="0"/>
              <a:t> </a:t>
            </a:r>
            <a:r>
              <a:rPr lang="en-US" altLang="en-US" dirty="0" err="1"/>
              <a:t>kỹ</a:t>
            </a:r>
            <a:r>
              <a:rPr lang="en-US" altLang="en-US" dirty="0"/>
              <a:t> </a:t>
            </a:r>
            <a:r>
              <a:rPr lang="en-US" altLang="en-US" dirty="0" err="1"/>
              <a:t>thuật</a:t>
            </a:r>
            <a:r>
              <a:rPr lang="en-US" altLang="en-US" dirty="0"/>
              <a:t> </a:t>
            </a:r>
            <a:r>
              <a:rPr lang="en-US" altLang="en-US" dirty="0" err="1"/>
              <a:t>được</a:t>
            </a:r>
            <a:r>
              <a:rPr lang="en-US" altLang="en-US" dirty="0"/>
              <a:t> </a:t>
            </a:r>
            <a:r>
              <a:rPr lang="en-US" altLang="en-US" dirty="0" err="1"/>
              <a:t>dùng</a:t>
            </a:r>
            <a:endParaRPr lang="en-US" altLang="en-US" dirty="0"/>
          </a:p>
          <a:p>
            <a:pPr lvl="1" eaLnBrk="1" hangingPunct="1">
              <a:lnSpc>
                <a:spcPct val="130000"/>
              </a:lnSpc>
              <a:buSzPct val="110000"/>
              <a:buFont typeface="Wingdings" panose="05000000000000000000" pitchFamily="2" charset="2"/>
              <a:buChar char="§"/>
            </a:pPr>
            <a:r>
              <a:rPr lang="en-US" altLang="en-US" dirty="0" err="1"/>
              <a:t>Kiểu</a:t>
            </a:r>
            <a:r>
              <a:rPr lang="en-US" altLang="en-US" dirty="0"/>
              <a:t> </a:t>
            </a:r>
            <a:r>
              <a:rPr lang="en-US" altLang="en-US" dirty="0" err="1"/>
              <a:t>miền</a:t>
            </a:r>
            <a:r>
              <a:rPr lang="en-US" altLang="en-US" dirty="0"/>
              <a:t> </a:t>
            </a:r>
            <a:r>
              <a:rPr lang="en-US" altLang="en-US" dirty="0" err="1"/>
              <a:t>ứng</a:t>
            </a:r>
            <a:r>
              <a:rPr lang="en-US" altLang="en-US" dirty="0"/>
              <a:t> </a:t>
            </a:r>
            <a:r>
              <a:rPr lang="en-US" altLang="en-US" dirty="0" err="1" smtClean="0"/>
              <a:t>dụng</a:t>
            </a:r>
            <a:endParaRPr lang="en-US" altLang="en-US" dirty="0"/>
          </a:p>
        </p:txBody>
      </p:sp>
    </p:spTree>
    <p:extLst>
      <p:ext uri="{BB962C8B-B14F-4D97-AF65-F5344CB8AC3E}">
        <p14:creationId xmlns:p14="http://schemas.microsoft.com/office/powerpoint/2010/main" val="374251163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6201DF5-4AF2-4306-9292-921AF4D150C5}" type="datetime4">
              <a:rPr lang="en-US" altLang="en-US" sz="1000" smtClean="0"/>
              <a:pPr>
                <a:spcBef>
                  <a:spcPct val="0"/>
                </a:spcBef>
                <a:buClrTx/>
                <a:buSzTx/>
                <a:buFontTx/>
                <a:buNone/>
              </a:pPr>
              <a:t>February 3, 2023</a:t>
            </a:fld>
            <a:endParaRPr lang="en-US" altLang="en-US" sz="1000" smtClean="0"/>
          </a:p>
        </p:txBody>
      </p:sp>
      <p:sp>
        <p:nvSpPr>
          <p:cNvPr id="655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B76890D-4ACF-4DEC-B4D4-FE91103537E4}" type="slidenum">
              <a:rPr lang="en-US" altLang="en-US" sz="1000" smtClean="0"/>
              <a:pPr>
                <a:spcBef>
                  <a:spcPct val="0"/>
                </a:spcBef>
                <a:buClrTx/>
                <a:buSzTx/>
                <a:buFontTx/>
                <a:buNone/>
              </a:pPr>
              <a:t>33</a:t>
            </a:fld>
            <a:endParaRPr lang="en-US" altLang="en-US" sz="1000" smtClean="0"/>
          </a:p>
        </p:txBody>
      </p:sp>
      <p:sp>
        <p:nvSpPr>
          <p:cNvPr id="65540" name="Rectangle 2"/>
          <p:cNvSpPr>
            <a:spLocks noGrp="1" noChangeArrowheads="1"/>
          </p:cNvSpPr>
          <p:nvPr>
            <p:ph type="title"/>
          </p:nvPr>
        </p:nvSpPr>
        <p:spPr>
          <a:xfrm>
            <a:off x="1066800" y="23619"/>
            <a:ext cx="7620000" cy="642938"/>
          </a:xfrm>
          <a:noFill/>
        </p:spPr>
        <p:txBody>
          <a:bodyPr lIns="92075" tIns="46038" rIns="92075" bIns="46038"/>
          <a:lstStyle/>
          <a:p>
            <a:pPr eaLnBrk="1" hangingPunct="1"/>
            <a:r>
              <a:rPr lang="en-US" altLang="en-US" sz="3200" dirty="0" smtClean="0">
                <a:solidFill>
                  <a:srgbClr val="C00000"/>
                </a:solidFill>
              </a:rPr>
              <a:t>KPDL: Hai loại, Loại dự báo: phân lớp</a:t>
            </a:r>
          </a:p>
        </p:txBody>
      </p:sp>
      <p:sp>
        <p:nvSpPr>
          <p:cNvPr id="65541" name="Rectangle 3"/>
          <p:cNvSpPr>
            <a:spLocks noGrp="1" noChangeArrowheads="1"/>
          </p:cNvSpPr>
          <p:nvPr>
            <p:ph type="body" idx="1"/>
          </p:nvPr>
        </p:nvSpPr>
        <p:spPr>
          <a:xfrm>
            <a:off x="381000" y="5486400"/>
            <a:ext cx="8382000" cy="381000"/>
          </a:xfrm>
          <a:noFill/>
        </p:spPr>
        <p:txBody>
          <a:bodyPr lIns="92075" tIns="46038" rIns="92075" bIns="46038"/>
          <a:lstStyle/>
          <a:p>
            <a:pPr eaLnBrk="1" hangingPunct="1">
              <a:lnSpc>
                <a:spcPct val="130000"/>
              </a:lnSpc>
            </a:pPr>
            <a:endParaRPr lang="en-US" altLang="en-US" sz="2800" smtClean="0">
              <a:solidFill>
                <a:srgbClr val="D60093"/>
              </a:solidFill>
            </a:endParaRPr>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Font typeface="Wingdings" panose="05000000000000000000" pitchFamily="2" charset="2"/>
              <a:buChar char="§"/>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eaLnBrk="1" hangingPunct="1"/>
            <a:endParaRPr lang="en-US" altLang="en-US" sz="2800" smtClean="0">
              <a:solidFill>
                <a:srgbClr val="D60093"/>
              </a:solidFill>
            </a:endParaRPr>
          </a:p>
        </p:txBody>
      </p:sp>
      <p:sp>
        <p:nvSpPr>
          <p:cNvPr id="65542" name="Rectangle 1"/>
          <p:cNvSpPr>
            <a:spLocks noChangeArrowheads="1"/>
          </p:cNvSpPr>
          <p:nvPr/>
        </p:nvSpPr>
        <p:spPr bwMode="auto">
          <a:xfrm>
            <a:off x="381000" y="6096000"/>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7030A0"/>
                </a:solidFill>
              </a:rPr>
              <a:t>[Baesens18] Bart </a:t>
            </a:r>
            <a:r>
              <a:rPr lang="en-US" altLang="en-US" sz="1600" b="1" dirty="0" err="1">
                <a:solidFill>
                  <a:srgbClr val="7030A0"/>
                </a:solidFill>
              </a:rPr>
              <a:t>Baesens</a:t>
            </a:r>
            <a:r>
              <a:rPr lang="en-US" altLang="en-US" sz="1600" b="1" dirty="0">
                <a:solidFill>
                  <a:srgbClr val="7030A0"/>
                </a:solidFill>
              </a:rPr>
              <a:t>, </a:t>
            </a:r>
            <a:r>
              <a:rPr lang="en-US" altLang="en-US" sz="1600" b="1" dirty="0" err="1">
                <a:solidFill>
                  <a:srgbClr val="7030A0"/>
                </a:solidFill>
              </a:rPr>
              <a:t>Cristián</a:t>
            </a:r>
            <a:r>
              <a:rPr lang="en-US" altLang="en-US" sz="1600" b="1" dirty="0">
                <a:solidFill>
                  <a:srgbClr val="7030A0"/>
                </a:solidFill>
              </a:rPr>
              <a:t> Bravo, </a:t>
            </a:r>
            <a:r>
              <a:rPr lang="en-US" altLang="en-US" sz="1600" b="1" dirty="0" err="1">
                <a:solidFill>
                  <a:srgbClr val="7030A0"/>
                </a:solidFill>
              </a:rPr>
              <a:t>Wouter</a:t>
            </a:r>
            <a:r>
              <a:rPr lang="en-US" altLang="en-US" sz="1600" b="1" dirty="0">
                <a:solidFill>
                  <a:srgbClr val="7030A0"/>
                </a:solidFill>
              </a:rPr>
              <a:t> </a:t>
            </a:r>
            <a:r>
              <a:rPr lang="en-US" altLang="en-US" sz="1600" b="1" dirty="0" err="1">
                <a:solidFill>
                  <a:srgbClr val="7030A0"/>
                </a:solidFill>
              </a:rPr>
              <a:t>Verbeke</a:t>
            </a:r>
            <a:r>
              <a:rPr lang="en-US" altLang="en-US" sz="1600" b="1" dirty="0">
                <a:solidFill>
                  <a:srgbClr val="7030A0"/>
                </a:solidFill>
              </a:rPr>
              <a:t>. </a:t>
            </a:r>
            <a:r>
              <a:rPr lang="en-US" altLang="en-US" sz="1600" b="1" i="1" dirty="0">
                <a:solidFill>
                  <a:srgbClr val="7030A0"/>
                </a:solidFill>
              </a:rPr>
              <a:t>Profit-driven business analytics: a practitioner's guide to transforming big data into added value</a:t>
            </a:r>
            <a:r>
              <a:rPr lang="en-US" altLang="en-US" sz="1600" b="1" dirty="0">
                <a:solidFill>
                  <a:srgbClr val="7030A0"/>
                </a:solidFill>
              </a:rPr>
              <a:t>. Wiley, 2018</a:t>
            </a:r>
          </a:p>
        </p:txBody>
      </p:sp>
      <p:pic>
        <p:nvPicPr>
          <p:cNvPr id="2" name="Picture 1"/>
          <p:cNvPicPr>
            <a:picLocks noChangeAspect="1"/>
          </p:cNvPicPr>
          <p:nvPr/>
        </p:nvPicPr>
        <p:blipFill>
          <a:blip r:embed="rId2"/>
          <a:stretch>
            <a:fillRect/>
          </a:stretch>
        </p:blipFill>
        <p:spPr>
          <a:xfrm>
            <a:off x="761999" y="838200"/>
            <a:ext cx="7648575" cy="1752600"/>
          </a:xfrm>
          <a:prstGeom prst="rect">
            <a:avLst/>
          </a:prstGeom>
        </p:spPr>
      </p:pic>
      <p:sp>
        <p:nvSpPr>
          <p:cNvPr id="10" name="Rectangle 3"/>
          <p:cNvSpPr txBox="1">
            <a:spLocks noChangeArrowheads="1"/>
          </p:cNvSpPr>
          <p:nvPr/>
        </p:nvSpPr>
        <p:spPr bwMode="auto">
          <a:xfrm>
            <a:off x="457200" y="2457643"/>
            <a:ext cx="84582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lnSpc>
                <a:spcPct val="120000"/>
              </a:lnSpc>
            </a:pPr>
            <a:r>
              <a:rPr lang="en-US" altLang="en-US" sz="2800" u="sng" kern="0" dirty="0" smtClean="0">
                <a:solidFill>
                  <a:srgbClr val="D60093"/>
                </a:solidFill>
              </a:rPr>
              <a:t>Loại KPDL dự báo</a:t>
            </a:r>
            <a:endParaRPr lang="en-US" altLang="en-US" sz="2800" kern="0" dirty="0" smtClean="0">
              <a:solidFill>
                <a:srgbClr val="D60093"/>
              </a:solidFill>
            </a:endParaRPr>
          </a:p>
          <a:p>
            <a:pPr lvl="1" eaLnBrk="1" hangingPunct="1">
              <a:lnSpc>
                <a:spcPct val="120000"/>
              </a:lnSpc>
              <a:buSzPct val="110000"/>
              <a:buFont typeface="Wingdings" panose="05000000000000000000" pitchFamily="2" charset="2"/>
              <a:buChar char="§"/>
            </a:pPr>
            <a:r>
              <a:rPr lang="vi-VN" altLang="en-US" sz="2000" kern="0" dirty="0" smtClean="0"/>
              <a:t>Xây dựng các mô hình (</a:t>
            </a:r>
            <a:r>
              <a:rPr lang="en-US" altLang="en-US" sz="2000" kern="0" dirty="0" err="1" smtClean="0"/>
              <a:t>hàm</a:t>
            </a:r>
            <a:r>
              <a:rPr lang="vi-VN" altLang="en-US" sz="2000" kern="0" dirty="0" smtClean="0"/>
              <a:t>) mô tả và phân biệt khái niệm cho các lớp hoặc </a:t>
            </a:r>
            <a:r>
              <a:rPr lang="en-US" altLang="en-US" sz="2000" kern="0" dirty="0" smtClean="0"/>
              <a:t>khái niệm để </a:t>
            </a:r>
            <a:r>
              <a:rPr lang="vi-VN" altLang="en-US" sz="2000" kern="0" dirty="0" smtClean="0"/>
              <a:t>dự đoán </a:t>
            </a:r>
            <a:r>
              <a:rPr lang="en-US" altLang="en-US" sz="2000" kern="0" dirty="0" smtClean="0"/>
              <a:t>trong </a:t>
            </a:r>
            <a:r>
              <a:rPr lang="vi-VN" altLang="en-US" sz="2000" kern="0" dirty="0" smtClean="0"/>
              <a:t>tương lai</a:t>
            </a:r>
            <a:endParaRPr lang="en-US" altLang="en-US" sz="2000" kern="0" dirty="0" smtClean="0"/>
          </a:p>
          <a:p>
            <a:pPr lvl="2" eaLnBrk="1" hangingPunct="1">
              <a:lnSpc>
                <a:spcPct val="120000"/>
              </a:lnSpc>
              <a:buFont typeface="Wingdings" panose="05000000000000000000" pitchFamily="2" charset="2"/>
              <a:buChar char="v"/>
            </a:pPr>
            <a:r>
              <a:rPr lang="en-US" altLang="en-US" sz="2000" kern="0" dirty="0" smtClean="0"/>
              <a:t>Chẳng hạn, phân lớp quốc gia dựa theo khí hậu, hoặc phân lớp ô tô dựa theo tiêu tốn xăng</a:t>
            </a:r>
          </a:p>
          <a:p>
            <a:pPr lvl="1" eaLnBrk="1" hangingPunct="1">
              <a:lnSpc>
                <a:spcPct val="120000"/>
              </a:lnSpc>
              <a:buSzPct val="110000"/>
              <a:buFont typeface="Wingdings" panose="05000000000000000000" pitchFamily="2" charset="2"/>
              <a:buChar char="§"/>
            </a:pPr>
            <a:r>
              <a:rPr lang="en-US" altLang="en-US" sz="2000" kern="0" dirty="0" smtClean="0"/>
              <a:t>Trình diễn: cây quyết định, luật phân lớp, mạng </a:t>
            </a:r>
            <a:r>
              <a:rPr lang="en-US" altLang="en-US" sz="2000" kern="0" dirty="0" err="1" smtClean="0"/>
              <a:t>nơron</a:t>
            </a:r>
            <a:endParaRPr lang="en-US" altLang="en-US" sz="2000" kern="0" dirty="0" smtClean="0"/>
          </a:p>
          <a:p>
            <a:pPr lvl="1" eaLnBrk="1" hangingPunct="1">
              <a:lnSpc>
                <a:spcPct val="120000"/>
              </a:lnSpc>
              <a:buSzPct val="110000"/>
              <a:buFont typeface="Wingdings" panose="05000000000000000000" pitchFamily="2" charset="2"/>
              <a:buChar char="§"/>
            </a:pPr>
            <a:r>
              <a:rPr lang="en-US" altLang="en-US" sz="2000" kern="0" dirty="0" smtClean="0"/>
              <a:t>Dự đoán giá trị số chưa biết hoặc đã mất</a:t>
            </a:r>
          </a:p>
        </p:txBody>
      </p:sp>
      <p:sp>
        <p:nvSpPr>
          <p:cNvPr id="3" name="Rectangle 2"/>
          <p:cNvSpPr/>
          <p:nvPr/>
        </p:nvSpPr>
        <p:spPr>
          <a:xfrm>
            <a:off x="1462037" y="560034"/>
            <a:ext cx="2069797" cy="369332"/>
          </a:xfrm>
          <a:prstGeom prst="rect">
            <a:avLst/>
          </a:prstGeom>
        </p:spPr>
        <p:txBody>
          <a:bodyPr wrap="none">
            <a:spAutoFit/>
          </a:bodyPr>
          <a:lstStyle/>
          <a:p>
            <a:r>
              <a:rPr lang="en-US" b="1" i="1" dirty="0" err="1">
                <a:solidFill>
                  <a:srgbClr val="7030A0"/>
                </a:solidFill>
              </a:rPr>
              <a:t>Phân</a:t>
            </a:r>
            <a:r>
              <a:rPr lang="en-US" b="1" i="1" dirty="0">
                <a:solidFill>
                  <a:srgbClr val="7030A0"/>
                </a:solidFill>
              </a:rPr>
              <a:t> </a:t>
            </a:r>
            <a:r>
              <a:rPr lang="en-US" b="1" i="1" dirty="0" err="1">
                <a:solidFill>
                  <a:srgbClr val="7030A0"/>
                </a:solidFill>
              </a:rPr>
              <a:t>tích</a:t>
            </a:r>
            <a:r>
              <a:rPr lang="en-US" b="1" i="1" dirty="0">
                <a:solidFill>
                  <a:srgbClr val="7030A0"/>
                </a:solidFill>
              </a:rPr>
              <a:t> </a:t>
            </a:r>
            <a:r>
              <a:rPr lang="en-US" b="1" i="1" dirty="0" err="1">
                <a:solidFill>
                  <a:srgbClr val="7030A0"/>
                </a:solidFill>
              </a:rPr>
              <a:t>dự</a:t>
            </a:r>
            <a:r>
              <a:rPr lang="en-US" b="1" i="1" dirty="0">
                <a:solidFill>
                  <a:srgbClr val="7030A0"/>
                </a:solidFill>
              </a:rPr>
              <a:t> </a:t>
            </a:r>
            <a:r>
              <a:rPr lang="en-US" b="1" i="1" dirty="0" err="1">
                <a:solidFill>
                  <a:srgbClr val="7030A0"/>
                </a:solidFill>
              </a:rPr>
              <a:t>báo</a:t>
            </a:r>
            <a:endParaRPr lang="en-US" b="1" i="1" dirty="0">
              <a:solidFill>
                <a:srgbClr val="7030A0"/>
              </a:solidFill>
            </a:endParaRPr>
          </a:p>
        </p:txBody>
      </p:sp>
      <p:sp>
        <p:nvSpPr>
          <p:cNvPr id="11" name="Rectangle 10"/>
          <p:cNvSpPr/>
          <p:nvPr/>
        </p:nvSpPr>
        <p:spPr>
          <a:xfrm>
            <a:off x="2933066" y="1219200"/>
            <a:ext cx="1223412" cy="1318310"/>
          </a:xfrm>
          <a:prstGeom prst="rect">
            <a:avLst/>
          </a:prstGeom>
        </p:spPr>
        <p:txBody>
          <a:bodyPr wrap="none">
            <a:spAutoFit/>
          </a:bodyPr>
          <a:lstStyle/>
          <a:p>
            <a:r>
              <a:rPr lang="en-US" b="1" dirty="0" err="1"/>
              <a:t>Phân</a:t>
            </a:r>
            <a:r>
              <a:rPr lang="en-US" b="1" dirty="0"/>
              <a:t> </a:t>
            </a:r>
            <a:r>
              <a:rPr lang="en-US" b="1" dirty="0" err="1" smtClean="0"/>
              <a:t>lớp</a:t>
            </a:r>
            <a:endParaRPr lang="en-US" b="1" dirty="0" smtClean="0"/>
          </a:p>
          <a:p>
            <a:pPr>
              <a:lnSpc>
                <a:spcPts val="1800"/>
              </a:lnSpc>
              <a:spcBef>
                <a:spcPts val="200"/>
              </a:spcBef>
            </a:pPr>
            <a:r>
              <a:rPr lang="en-US" b="1" dirty="0" err="1" smtClean="0"/>
              <a:t>Hồi</a:t>
            </a:r>
            <a:r>
              <a:rPr lang="en-US" b="1" dirty="0" smtClean="0"/>
              <a:t> </a:t>
            </a:r>
            <a:r>
              <a:rPr lang="en-US" b="1" dirty="0" err="1" smtClean="0"/>
              <a:t>quy</a:t>
            </a:r>
            <a:r>
              <a:rPr lang="en-US" b="1" dirty="0" smtClean="0"/>
              <a:t/>
            </a:r>
            <a:br>
              <a:rPr lang="en-US" b="1" dirty="0" smtClean="0"/>
            </a:br>
            <a:r>
              <a:rPr lang="en-US" b="1" dirty="0" err="1" smtClean="0"/>
              <a:t>Phân</a:t>
            </a:r>
            <a:r>
              <a:rPr lang="en-US" b="1" dirty="0" smtClean="0"/>
              <a:t> </a:t>
            </a:r>
            <a:r>
              <a:rPr lang="en-US" b="1" dirty="0" err="1" smtClean="0"/>
              <a:t>tích</a:t>
            </a:r>
            <a:r>
              <a:rPr lang="en-US" b="1" dirty="0" smtClean="0"/>
              <a:t/>
            </a:r>
            <a:br>
              <a:rPr lang="en-US" b="1" dirty="0" smtClean="0"/>
            </a:br>
            <a:r>
              <a:rPr lang="en-US" b="1" dirty="0" smtClean="0"/>
              <a:t>     </a:t>
            </a:r>
            <a:r>
              <a:rPr lang="en-US" b="1" dirty="0" err="1" smtClean="0"/>
              <a:t>tồn</a:t>
            </a:r>
            <a:r>
              <a:rPr lang="en-US" b="1" dirty="0" smtClean="0"/>
              <a:t> </a:t>
            </a:r>
            <a:r>
              <a:rPr lang="en-US" b="1" dirty="0" err="1" smtClean="0"/>
              <a:t>tại</a:t>
            </a:r>
            <a:r>
              <a:rPr lang="en-US" b="1" dirty="0" smtClean="0"/>
              <a:t/>
            </a:r>
            <a:br>
              <a:rPr lang="en-US" b="1" dirty="0" smtClean="0"/>
            </a:br>
            <a:r>
              <a:rPr lang="en-US" b="1" dirty="0" err="1" smtClean="0"/>
              <a:t>Dự</a:t>
            </a:r>
            <a:r>
              <a:rPr lang="en-US" b="1" dirty="0" smtClean="0"/>
              <a:t> </a:t>
            </a:r>
            <a:r>
              <a:rPr lang="en-US" b="1" dirty="0" err="1" smtClean="0"/>
              <a:t>đoán</a:t>
            </a:r>
            <a:endParaRPr lang="en-US" b="1" dirty="0"/>
          </a:p>
        </p:txBody>
      </p:sp>
      <p:sp>
        <p:nvSpPr>
          <p:cNvPr id="12" name="Rectangle 11"/>
          <p:cNvSpPr/>
          <p:nvPr/>
        </p:nvSpPr>
        <p:spPr>
          <a:xfrm>
            <a:off x="5203058" y="574088"/>
            <a:ext cx="1903085" cy="369332"/>
          </a:xfrm>
          <a:prstGeom prst="rect">
            <a:avLst/>
          </a:prstGeom>
        </p:spPr>
        <p:txBody>
          <a:bodyPr wrap="none">
            <a:spAutoFit/>
          </a:bodyPr>
          <a:lstStyle/>
          <a:p>
            <a:r>
              <a:rPr lang="en-US" b="1" i="1" dirty="0" err="1">
                <a:solidFill>
                  <a:srgbClr val="7030A0"/>
                </a:solidFill>
              </a:rPr>
              <a:t>Phân</a:t>
            </a:r>
            <a:r>
              <a:rPr lang="en-US" b="1" i="1" dirty="0">
                <a:solidFill>
                  <a:srgbClr val="7030A0"/>
                </a:solidFill>
              </a:rPr>
              <a:t> </a:t>
            </a:r>
            <a:r>
              <a:rPr lang="en-US" b="1" i="1" dirty="0" err="1">
                <a:solidFill>
                  <a:srgbClr val="7030A0"/>
                </a:solidFill>
              </a:rPr>
              <a:t>tích</a:t>
            </a:r>
            <a:r>
              <a:rPr lang="en-US" b="1" i="1" dirty="0">
                <a:solidFill>
                  <a:srgbClr val="7030A0"/>
                </a:solidFill>
              </a:rPr>
              <a:t> </a:t>
            </a:r>
            <a:r>
              <a:rPr lang="en-US" b="1" i="1" dirty="0" err="1" smtClean="0">
                <a:solidFill>
                  <a:srgbClr val="7030A0"/>
                </a:solidFill>
              </a:rPr>
              <a:t>mô</a:t>
            </a:r>
            <a:r>
              <a:rPr lang="en-US" b="1" i="1" dirty="0" smtClean="0">
                <a:solidFill>
                  <a:srgbClr val="7030A0"/>
                </a:solidFill>
              </a:rPr>
              <a:t> </a:t>
            </a:r>
            <a:r>
              <a:rPr lang="en-US" b="1" i="1" dirty="0" err="1" smtClean="0">
                <a:solidFill>
                  <a:srgbClr val="7030A0"/>
                </a:solidFill>
              </a:rPr>
              <a:t>tả</a:t>
            </a:r>
            <a:endParaRPr lang="en-US" b="1" i="1" dirty="0">
              <a:solidFill>
                <a:srgbClr val="7030A0"/>
              </a:solidFill>
            </a:endParaRPr>
          </a:p>
        </p:txBody>
      </p:sp>
      <p:sp>
        <p:nvSpPr>
          <p:cNvPr id="14" name="Rectangle 13"/>
          <p:cNvSpPr/>
          <p:nvPr/>
        </p:nvSpPr>
        <p:spPr>
          <a:xfrm>
            <a:off x="7106143" y="1260344"/>
            <a:ext cx="1912703" cy="984885"/>
          </a:xfrm>
          <a:prstGeom prst="rect">
            <a:avLst/>
          </a:prstGeom>
        </p:spPr>
        <p:txBody>
          <a:bodyPr wrap="none">
            <a:spAutoFit/>
          </a:bodyPr>
          <a:lstStyle/>
          <a:p>
            <a:r>
              <a:rPr lang="en-US" b="1" dirty="0" err="1"/>
              <a:t>Phân</a:t>
            </a:r>
            <a:r>
              <a:rPr lang="en-US" b="1" dirty="0"/>
              <a:t> </a:t>
            </a:r>
            <a:r>
              <a:rPr lang="en-US" b="1" dirty="0" err="1" smtClean="0"/>
              <a:t>cụm</a:t>
            </a:r>
            <a:endParaRPr lang="en-US" b="1" dirty="0" smtClean="0"/>
          </a:p>
          <a:p>
            <a:pPr>
              <a:lnSpc>
                <a:spcPts val="1800"/>
              </a:lnSpc>
              <a:spcBef>
                <a:spcPts val="600"/>
              </a:spcBef>
            </a:pPr>
            <a:r>
              <a:rPr lang="en-US" b="1" spc="-100" dirty="0" err="1" smtClean="0"/>
              <a:t>Phân</a:t>
            </a:r>
            <a:r>
              <a:rPr lang="en-US" b="1" spc="-100" dirty="0" smtClean="0"/>
              <a:t> </a:t>
            </a:r>
            <a:r>
              <a:rPr lang="en-US" b="1" spc="-100" dirty="0" err="1" smtClean="0"/>
              <a:t>tích</a:t>
            </a:r>
            <a:r>
              <a:rPr lang="en-US" b="1" spc="-100" dirty="0" smtClean="0"/>
              <a:t> </a:t>
            </a:r>
            <a:r>
              <a:rPr lang="en-US" b="1" spc="-100" dirty="0" err="1" smtClean="0"/>
              <a:t>kết</a:t>
            </a:r>
            <a:r>
              <a:rPr lang="en-US" b="1" spc="-100" dirty="0" smtClean="0"/>
              <a:t> </a:t>
            </a:r>
            <a:r>
              <a:rPr lang="en-US" b="1" spc="-100" dirty="0" err="1" smtClean="0"/>
              <a:t>hợp</a:t>
            </a:r>
            <a:endParaRPr lang="en-US" b="1" dirty="0" smtClean="0"/>
          </a:p>
          <a:p>
            <a:pPr>
              <a:lnSpc>
                <a:spcPts val="1800"/>
              </a:lnSpc>
              <a:spcBef>
                <a:spcPts val="600"/>
              </a:spcBef>
            </a:pPr>
            <a:r>
              <a:rPr lang="en-US" b="1" dirty="0" err="1" smtClean="0"/>
              <a:t>Phân</a:t>
            </a:r>
            <a:r>
              <a:rPr lang="en-US" b="1" dirty="0" smtClean="0"/>
              <a:t> </a:t>
            </a:r>
            <a:r>
              <a:rPr lang="en-US" b="1" dirty="0" err="1" smtClean="0"/>
              <a:t>tích</a:t>
            </a:r>
            <a:r>
              <a:rPr lang="en-US" b="1" dirty="0" smtClean="0"/>
              <a:t> </a:t>
            </a:r>
            <a:r>
              <a:rPr lang="en-US" b="1" dirty="0" err="1" smtClean="0"/>
              <a:t>chuỗi</a:t>
            </a:r>
            <a:endParaRPr lang="en-US" b="1"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1C41EEE1-2149-4F09-BE3A-8FE2337223AF}" type="datetime4">
              <a:rPr lang="en-US" altLang="en-US" sz="1000" smtClean="0"/>
              <a:pPr>
                <a:spcBef>
                  <a:spcPct val="0"/>
                </a:spcBef>
                <a:buClrTx/>
                <a:buSzTx/>
                <a:buFontTx/>
                <a:buNone/>
              </a:pPr>
              <a:t>February 3, 2023</a:t>
            </a:fld>
            <a:endParaRPr lang="en-US" altLang="en-US" sz="1000" smtClean="0"/>
          </a:p>
        </p:txBody>
      </p:sp>
      <p:sp>
        <p:nvSpPr>
          <p:cNvPr id="675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1B633195-5207-4888-8F59-C8E5C45C2F48}" type="slidenum">
              <a:rPr lang="en-US" altLang="en-US" sz="1000" smtClean="0"/>
              <a:pPr>
                <a:spcBef>
                  <a:spcPct val="0"/>
                </a:spcBef>
                <a:buClrTx/>
                <a:buSzTx/>
                <a:buFontTx/>
                <a:buNone/>
              </a:pPr>
              <a:t>34</a:t>
            </a:fld>
            <a:endParaRPr lang="en-US" altLang="en-US" sz="1000" smtClean="0"/>
          </a:p>
        </p:txBody>
      </p:sp>
      <p:sp>
        <p:nvSpPr>
          <p:cNvPr id="67588" name="Rectangle 2"/>
          <p:cNvSpPr>
            <a:spLocks noGrp="1" noChangeArrowheads="1"/>
          </p:cNvSpPr>
          <p:nvPr>
            <p:ph type="title"/>
          </p:nvPr>
        </p:nvSpPr>
        <p:spPr>
          <a:xfrm>
            <a:off x="1524000" y="0"/>
            <a:ext cx="7467600" cy="642938"/>
          </a:xfrm>
          <a:noFill/>
        </p:spPr>
        <p:txBody>
          <a:bodyPr lIns="92075" tIns="46038" rIns="92075" bIns="46038"/>
          <a:lstStyle/>
          <a:p>
            <a:pPr eaLnBrk="1" hangingPunct="1"/>
            <a:r>
              <a:rPr lang="en-US" altLang="en-US" sz="3200" smtClean="0">
                <a:solidFill>
                  <a:srgbClr val="C00000"/>
                </a:solidFill>
              </a:rPr>
              <a:t>Phân lớp</a:t>
            </a:r>
          </a:p>
        </p:txBody>
      </p:sp>
      <p:sp>
        <p:nvSpPr>
          <p:cNvPr id="45062" name="Rectangle 3"/>
          <p:cNvSpPr>
            <a:spLocks noGrp="1" noChangeArrowheads="1"/>
          </p:cNvSpPr>
          <p:nvPr>
            <p:ph type="body" idx="1"/>
          </p:nvPr>
        </p:nvSpPr>
        <p:spPr>
          <a:xfrm>
            <a:off x="533400" y="648036"/>
            <a:ext cx="2971800" cy="3810000"/>
          </a:xfrm>
        </p:spPr>
        <p:txBody>
          <a:bodyPr lIns="92075" tIns="46038" rIns="92075" bIns="46038"/>
          <a:lstStyle/>
          <a:p>
            <a:pPr eaLnBrk="1" hangingPunct="1">
              <a:lnSpc>
                <a:spcPct val="130000"/>
              </a:lnSpc>
              <a:defRPr/>
            </a:pPr>
            <a:r>
              <a:rPr lang="en-US" sz="2800" dirty="0" smtClean="0">
                <a:solidFill>
                  <a:srgbClr val="D60093"/>
                </a:solidFill>
              </a:rPr>
              <a:t>Phân lớp</a:t>
            </a:r>
          </a:p>
          <a:p>
            <a:pPr marL="548640" lvl="1" indent="-182880" algn="just" eaLnBrk="1" hangingPunct="1">
              <a:spcBef>
                <a:spcPts val="0"/>
              </a:spcBef>
              <a:buSzPct val="110000"/>
              <a:buFont typeface="Wingdings" panose="05000000000000000000" pitchFamily="2" charset="2"/>
              <a:buChar char="§"/>
              <a:defRPr/>
            </a:pPr>
            <a:r>
              <a:rPr lang="en-US" sz="2000" dirty="0" smtClean="0">
                <a:cs typeface="Arial" pitchFamily="34" charset="0"/>
              </a:rPr>
              <a:t>xây dựng/mô tả </a:t>
            </a:r>
            <a:r>
              <a:rPr lang="en-US" sz="2000" dirty="0" err="1" smtClean="0">
                <a:cs typeface="Arial" pitchFamily="34" charset="0"/>
              </a:rPr>
              <a:t>mô</a:t>
            </a:r>
            <a:r>
              <a:rPr lang="en-US" sz="2000" dirty="0" smtClean="0">
                <a:cs typeface="Arial" pitchFamily="34" charset="0"/>
              </a:rPr>
              <a:t> </a:t>
            </a:r>
            <a:r>
              <a:rPr lang="en-US" sz="2000" dirty="0" err="1" smtClean="0">
                <a:cs typeface="Arial" pitchFamily="34" charset="0"/>
              </a:rPr>
              <a:t>hình</a:t>
            </a:r>
            <a:r>
              <a:rPr lang="en-US" sz="2000" dirty="0" smtClean="0">
                <a:cs typeface="Arial" pitchFamily="34" charset="0"/>
              </a:rPr>
              <a:t>/</a:t>
            </a:r>
            <a:r>
              <a:rPr lang="en-US" sz="2000" dirty="0" err="1" smtClean="0">
                <a:cs typeface="Arial" pitchFamily="34" charset="0"/>
              </a:rPr>
              <a:t>hàm</a:t>
            </a:r>
            <a:r>
              <a:rPr lang="en-US" sz="2000" dirty="0" smtClean="0">
                <a:cs typeface="Arial" pitchFamily="34" charset="0"/>
              </a:rPr>
              <a:t> dự báo để </a:t>
            </a:r>
            <a:r>
              <a:rPr lang="en-US" sz="2000" b="1" i="1" dirty="0" smtClean="0">
                <a:solidFill>
                  <a:srgbClr val="B10F8E"/>
                </a:solidFill>
                <a:cs typeface="Arial" pitchFamily="34" charset="0"/>
              </a:rPr>
              <a:t>mô tả/phát hiện lớp/khái niệm</a:t>
            </a:r>
            <a:r>
              <a:rPr lang="en-US" sz="2000" b="1" dirty="0" smtClean="0">
                <a:cs typeface="Arial" pitchFamily="34" charset="0"/>
              </a:rPr>
              <a:t> </a:t>
            </a:r>
            <a:r>
              <a:rPr lang="en-US" sz="2000" dirty="0" smtClean="0">
                <a:cs typeface="Arial" pitchFamily="34" charset="0"/>
              </a:rPr>
              <a:t>cho dự báo tiếp</a:t>
            </a:r>
            <a:r>
              <a:rPr lang="en-US" dirty="0" smtClean="0"/>
              <a:t> </a:t>
            </a:r>
          </a:p>
          <a:p>
            <a:pPr marL="548640" lvl="1" indent="-182880" algn="just" eaLnBrk="1" hangingPunct="1">
              <a:spcBef>
                <a:spcPts val="0"/>
              </a:spcBef>
              <a:buSzPct val="110000"/>
              <a:buFont typeface="Wingdings" panose="05000000000000000000" pitchFamily="2" charset="2"/>
              <a:buChar char="§"/>
              <a:defRPr/>
            </a:pPr>
            <a:r>
              <a:rPr lang="en-US" sz="2000" dirty="0" smtClean="0">
                <a:cs typeface="Arial" pitchFamily="34" charset="0"/>
              </a:rPr>
              <a:t>học một hàm ánh xạ dữ liệu vào một trong một số lớp đã biết</a:t>
            </a:r>
          </a:p>
          <a:p>
            <a:pPr lvl="1" eaLnBrk="1" hangingPunct="1">
              <a:lnSpc>
                <a:spcPct val="110000"/>
              </a:lnSpc>
              <a:spcBef>
                <a:spcPts val="0"/>
              </a:spcBef>
              <a:defRPr/>
            </a:pPr>
            <a:endParaRPr lang="en-US" dirty="0" smtClean="0"/>
          </a:p>
          <a:p>
            <a:pPr lvl="1" eaLnBrk="1" hangingPunct="1">
              <a:lnSpc>
                <a:spcPct val="110000"/>
              </a:lnSpc>
              <a:spcBef>
                <a:spcPts val="0"/>
              </a:spcBef>
              <a:defRPr/>
            </a:pPr>
            <a:endParaRPr lang="en-US" dirty="0" smtClean="0"/>
          </a:p>
          <a:p>
            <a:pPr lvl="1" eaLnBrk="1" hangingPunct="1">
              <a:lnSpc>
                <a:spcPct val="110000"/>
              </a:lnSpc>
              <a:spcBef>
                <a:spcPts val="0"/>
              </a:spcBef>
              <a:defRPr/>
            </a:pPr>
            <a:endParaRPr lang="en-US" dirty="0" smtClean="0"/>
          </a:p>
        </p:txBody>
      </p:sp>
      <p:sp>
        <p:nvSpPr>
          <p:cNvPr id="2" name="Rectangle 1"/>
          <p:cNvSpPr/>
          <p:nvPr/>
        </p:nvSpPr>
        <p:spPr>
          <a:xfrm>
            <a:off x="533400" y="6083559"/>
            <a:ext cx="8610600" cy="338554"/>
          </a:xfrm>
          <a:prstGeom prst="rect">
            <a:avLst/>
          </a:prstGeom>
        </p:spPr>
        <p:txBody>
          <a:bodyPr>
            <a:spAutoFit/>
          </a:bodyPr>
          <a:lstStyle/>
          <a:p>
            <a:pPr marL="914400" indent="-914400" algn="just">
              <a:spcAft>
                <a:spcPts val="0"/>
              </a:spcAft>
              <a:defRPr/>
            </a:pPr>
            <a:r>
              <a:rPr lang="en-US" sz="1600" b="1" err="1">
                <a:solidFill>
                  <a:srgbClr val="7030A0"/>
                </a:solidFill>
                <a:latin typeface="+mn-lt"/>
                <a:ea typeface="Times New Roman" panose="02020603050405020304" pitchFamily="18" charset="0"/>
              </a:rPr>
              <a:t>Charu</a:t>
            </a:r>
            <a:r>
              <a:rPr lang="en-US" sz="1600" b="1">
                <a:solidFill>
                  <a:srgbClr val="7030A0"/>
                </a:solidFill>
                <a:latin typeface="+mn-lt"/>
                <a:ea typeface="Times New Roman" panose="02020603050405020304" pitchFamily="18" charset="0"/>
              </a:rPr>
              <a:t> C. Aggarwal. </a:t>
            </a:r>
            <a:r>
              <a:rPr lang="en-US" sz="1600" b="1" i="1">
                <a:solidFill>
                  <a:srgbClr val="7030A0"/>
                </a:solidFill>
                <a:latin typeface="+mn-lt"/>
                <a:ea typeface="Times New Roman" panose="02020603050405020304" pitchFamily="18" charset="0"/>
              </a:rPr>
              <a:t>Data Classification: Algorithms and Applications</a:t>
            </a:r>
            <a:r>
              <a:rPr lang="en-US" sz="1600" b="1">
                <a:solidFill>
                  <a:srgbClr val="7030A0"/>
                </a:solidFill>
                <a:latin typeface="+mn-lt"/>
                <a:ea typeface="Times New Roman" panose="02020603050405020304" pitchFamily="18" charset="0"/>
              </a:rPr>
              <a:t>. CRC Press </a:t>
            </a:r>
            <a:r>
              <a:rPr lang="en-US" sz="1600" b="1" smtClean="0">
                <a:solidFill>
                  <a:srgbClr val="7030A0"/>
                </a:solidFill>
                <a:latin typeface="+mn-lt"/>
                <a:ea typeface="Times New Roman" panose="02020603050405020304" pitchFamily="18" charset="0"/>
              </a:rPr>
              <a:t>2014</a:t>
            </a:r>
            <a:endParaRPr lang="en-US" sz="1600" b="1">
              <a:solidFill>
                <a:srgbClr val="7030A0"/>
              </a:solidFill>
              <a:latin typeface="+mn-lt"/>
              <a:ea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571875" y="838200"/>
            <a:ext cx="5495925" cy="2895600"/>
          </a:xfrm>
          <a:prstGeom prst="rect">
            <a:avLst/>
          </a:prstGeom>
        </p:spPr>
      </p:pic>
      <p:pic>
        <p:nvPicPr>
          <p:cNvPr id="4" name="Picture 3"/>
          <p:cNvPicPr>
            <a:picLocks noChangeAspect="1"/>
          </p:cNvPicPr>
          <p:nvPr/>
        </p:nvPicPr>
        <p:blipFill>
          <a:blip r:embed="rId3"/>
          <a:stretch>
            <a:fillRect/>
          </a:stretch>
        </p:blipFill>
        <p:spPr>
          <a:xfrm>
            <a:off x="1510145" y="4170166"/>
            <a:ext cx="5953125" cy="1809750"/>
          </a:xfrm>
          <a:prstGeom prst="rect">
            <a:avLst/>
          </a:prstGeom>
        </p:spPr>
      </p:pic>
      <p:sp>
        <p:nvSpPr>
          <p:cNvPr id="5" name="Rectangle 4"/>
          <p:cNvSpPr/>
          <p:nvPr/>
        </p:nvSpPr>
        <p:spPr>
          <a:xfrm>
            <a:off x="4337436" y="4144224"/>
            <a:ext cx="3837910" cy="369332"/>
          </a:xfrm>
          <a:prstGeom prst="rect">
            <a:avLst/>
          </a:prstGeom>
        </p:spPr>
        <p:txBody>
          <a:bodyPr wrap="none">
            <a:spAutoFit/>
          </a:bodyPr>
          <a:lstStyle/>
          <a:p>
            <a:r>
              <a:rPr lang="en-US" b="1" i="1" dirty="0" smtClean="0">
                <a:solidFill>
                  <a:srgbClr val="B10F8E"/>
                </a:solidFill>
                <a:cs typeface="Arial" pitchFamily="34" charset="0"/>
              </a:rPr>
              <a:t>Hai </a:t>
            </a:r>
            <a:r>
              <a:rPr lang="en-US" b="1" i="1" dirty="0" err="1" smtClean="0">
                <a:solidFill>
                  <a:srgbClr val="B10F8E"/>
                </a:solidFill>
                <a:cs typeface="Arial" pitchFamily="34" charset="0"/>
              </a:rPr>
              <a:t>lớp</a:t>
            </a:r>
            <a:r>
              <a:rPr lang="en-US" b="1" i="1" dirty="0" smtClean="0">
                <a:solidFill>
                  <a:srgbClr val="B10F8E"/>
                </a:solidFill>
                <a:cs typeface="Arial" pitchFamily="34" charset="0"/>
              </a:rPr>
              <a:t>: </a:t>
            </a:r>
            <a:r>
              <a:rPr lang="en-US" b="1" i="1" dirty="0" err="1" smtClean="0">
                <a:solidFill>
                  <a:srgbClr val="B10F8E"/>
                </a:solidFill>
                <a:cs typeface="Arial" pitchFamily="34" charset="0"/>
              </a:rPr>
              <a:t>thư</a:t>
            </a:r>
            <a:r>
              <a:rPr lang="en-US" b="1" i="1" dirty="0" smtClean="0">
                <a:solidFill>
                  <a:srgbClr val="B10F8E"/>
                </a:solidFill>
                <a:cs typeface="Arial" pitchFamily="34" charset="0"/>
              </a:rPr>
              <a:t> </a:t>
            </a:r>
            <a:r>
              <a:rPr lang="en-US" b="1" i="1" dirty="0" err="1" smtClean="0">
                <a:solidFill>
                  <a:srgbClr val="B10F8E"/>
                </a:solidFill>
                <a:cs typeface="Arial" pitchFamily="34" charset="0"/>
              </a:rPr>
              <a:t>rác</a:t>
            </a:r>
            <a:r>
              <a:rPr lang="en-US" b="1" i="1" dirty="0" smtClean="0">
                <a:solidFill>
                  <a:srgbClr val="B10F8E"/>
                </a:solidFill>
                <a:cs typeface="Arial" pitchFamily="34" charset="0"/>
              </a:rPr>
              <a:t> </a:t>
            </a:r>
            <a:r>
              <a:rPr lang="en-US" b="1" i="1" dirty="0" err="1" smtClean="0">
                <a:solidFill>
                  <a:srgbClr val="B10F8E"/>
                </a:solidFill>
                <a:cs typeface="Arial" pitchFamily="34" charset="0"/>
              </a:rPr>
              <a:t>hoặc</a:t>
            </a:r>
            <a:r>
              <a:rPr lang="en-US" b="1" i="1" dirty="0" smtClean="0">
                <a:solidFill>
                  <a:srgbClr val="B10F8E"/>
                </a:solidFill>
                <a:cs typeface="Arial" pitchFamily="34" charset="0"/>
              </a:rPr>
              <a:t> </a:t>
            </a:r>
            <a:r>
              <a:rPr lang="en-US" b="1" i="1" dirty="0" err="1" smtClean="0">
                <a:solidFill>
                  <a:srgbClr val="B10F8E"/>
                </a:solidFill>
                <a:cs typeface="Arial" pitchFamily="34" charset="0"/>
              </a:rPr>
              <a:t>thư</a:t>
            </a:r>
            <a:r>
              <a:rPr lang="en-US" b="1" i="1" dirty="0" smtClean="0">
                <a:solidFill>
                  <a:srgbClr val="B10F8E"/>
                </a:solidFill>
                <a:cs typeface="Arial" pitchFamily="34" charset="0"/>
              </a:rPr>
              <a:t> </a:t>
            </a:r>
            <a:r>
              <a:rPr lang="en-US" b="1" i="1" dirty="0" err="1" smtClean="0">
                <a:solidFill>
                  <a:srgbClr val="B10F8E"/>
                </a:solidFill>
                <a:cs typeface="Arial" pitchFamily="34" charset="0"/>
              </a:rPr>
              <a:t>thường</a:t>
            </a:r>
            <a:endParaRPr lang="en-US" dirty="0"/>
          </a:p>
        </p:txBody>
      </p:sp>
    </p:spTree>
    <p:extLst>
      <p:ext uri="{BB962C8B-B14F-4D97-AF65-F5344CB8AC3E}">
        <p14:creationId xmlns:p14="http://schemas.microsoft.com/office/powerpoint/2010/main" val="61785356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F23D96CE-6B8A-453F-83FD-1579910060C3}" type="datetime4">
              <a:rPr lang="en-US" altLang="en-US" sz="1000" smtClean="0"/>
              <a:pPr>
                <a:spcBef>
                  <a:spcPct val="0"/>
                </a:spcBef>
                <a:buClrTx/>
                <a:buSzTx/>
                <a:buFontTx/>
                <a:buNone/>
              </a:pPr>
              <a:t>February 3, 2023</a:t>
            </a:fld>
            <a:endParaRPr lang="en-US" altLang="en-US" sz="1000" smtClean="0"/>
          </a:p>
        </p:txBody>
      </p:sp>
      <p:sp>
        <p:nvSpPr>
          <p:cNvPr id="6656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F41FAA9-B3B9-4F3E-988C-DF38BC7C992A}" type="slidenum">
              <a:rPr lang="en-US" altLang="en-US" sz="1000" smtClean="0"/>
              <a:pPr>
                <a:spcBef>
                  <a:spcPct val="0"/>
                </a:spcBef>
                <a:buClrTx/>
                <a:buSzTx/>
                <a:buFontTx/>
                <a:buNone/>
              </a:pPr>
              <a:t>35</a:t>
            </a:fld>
            <a:endParaRPr lang="en-US" altLang="en-US" sz="1000" smtClean="0"/>
          </a:p>
        </p:txBody>
      </p:sp>
      <p:sp>
        <p:nvSpPr>
          <p:cNvPr id="66564" name="Rectangle 2"/>
          <p:cNvSpPr>
            <a:spLocks noGrp="1" noChangeArrowheads="1"/>
          </p:cNvSpPr>
          <p:nvPr>
            <p:ph type="title"/>
          </p:nvPr>
        </p:nvSpPr>
        <p:spPr>
          <a:xfrm>
            <a:off x="1447800" y="76200"/>
            <a:ext cx="7543800" cy="485775"/>
          </a:xfrm>
          <a:noFill/>
        </p:spPr>
        <p:txBody>
          <a:bodyPr lIns="92075" tIns="46038" rIns="92075" bIns="46038"/>
          <a:lstStyle/>
          <a:p>
            <a:pPr eaLnBrk="1" hangingPunct="1"/>
            <a:r>
              <a:rPr lang="en-US" altLang="en-US" sz="3200" smtClean="0">
                <a:solidFill>
                  <a:srgbClr val="C00000"/>
                </a:solidFill>
              </a:rPr>
              <a:t>KPDL Dự báo: Phân lớp</a:t>
            </a:r>
          </a:p>
        </p:txBody>
      </p:sp>
      <p:pic>
        <p:nvPicPr>
          <p:cNvPr id="6" name="Picture 5"/>
          <p:cNvPicPr>
            <a:picLocks noChangeAspect="1"/>
          </p:cNvPicPr>
          <p:nvPr/>
        </p:nvPicPr>
        <p:blipFill>
          <a:blip r:embed="rId2"/>
          <a:stretch>
            <a:fillRect/>
          </a:stretch>
        </p:blipFill>
        <p:spPr>
          <a:xfrm>
            <a:off x="685800" y="685800"/>
            <a:ext cx="7648575" cy="5410200"/>
          </a:xfrm>
          <a:prstGeom prst="rect">
            <a:avLst/>
          </a:prstGeom>
        </p:spPr>
      </p:pic>
      <p:sp>
        <p:nvSpPr>
          <p:cNvPr id="7" name="Rectangle 6"/>
          <p:cNvSpPr/>
          <p:nvPr/>
        </p:nvSpPr>
        <p:spPr>
          <a:xfrm>
            <a:off x="2235185" y="1143000"/>
            <a:ext cx="6099189" cy="646331"/>
          </a:xfrm>
          <a:prstGeom prst="rect">
            <a:avLst/>
          </a:prstGeom>
        </p:spPr>
        <p:txBody>
          <a:bodyPr wrap="square">
            <a:spAutoFit/>
          </a:bodyPr>
          <a:lstStyle/>
          <a:p>
            <a:r>
              <a:rPr lang="en-US" altLang="en-US">
                <a:solidFill>
                  <a:srgbClr val="C00000"/>
                </a:solidFill>
              </a:rPr>
              <a:t>Phân </a:t>
            </a:r>
            <a:r>
              <a:rPr lang="en-US" altLang="en-US" smtClean="0">
                <a:solidFill>
                  <a:srgbClr val="C00000"/>
                </a:solidFill>
              </a:rPr>
              <a:t>lớp, ví dụ, phân lớp cây quyết định dự báo khách hàng rời bỏ</a:t>
            </a:r>
            <a:endParaRPr lang="en-US"/>
          </a:p>
        </p:txBody>
      </p:sp>
      <p:sp>
        <p:nvSpPr>
          <p:cNvPr id="8" name="Rectangle 7"/>
          <p:cNvSpPr/>
          <p:nvPr/>
        </p:nvSpPr>
        <p:spPr>
          <a:xfrm>
            <a:off x="5334000" y="2514600"/>
            <a:ext cx="3844322" cy="369332"/>
          </a:xfrm>
          <a:prstGeom prst="rect">
            <a:avLst/>
          </a:prstGeom>
        </p:spPr>
        <p:txBody>
          <a:bodyPr wrap="none">
            <a:spAutoFit/>
          </a:bodyPr>
          <a:lstStyle/>
          <a:p>
            <a:r>
              <a:rPr lang="en-US" b="1" i="1" dirty="0" smtClean="0">
                <a:solidFill>
                  <a:srgbClr val="B10F8E"/>
                </a:solidFill>
                <a:cs typeface="Arial" pitchFamily="34" charset="0"/>
              </a:rPr>
              <a:t>Hai </a:t>
            </a:r>
            <a:r>
              <a:rPr lang="en-US" b="1" i="1" dirty="0" err="1" smtClean="0">
                <a:solidFill>
                  <a:srgbClr val="B10F8E"/>
                </a:solidFill>
                <a:cs typeface="Arial" pitchFamily="34" charset="0"/>
              </a:rPr>
              <a:t>lớp</a:t>
            </a:r>
            <a:r>
              <a:rPr lang="en-US" b="1" i="1" dirty="0" smtClean="0">
                <a:solidFill>
                  <a:srgbClr val="B10F8E"/>
                </a:solidFill>
                <a:cs typeface="Arial" pitchFamily="34" charset="0"/>
              </a:rPr>
              <a:t>: </a:t>
            </a:r>
            <a:r>
              <a:rPr lang="en-US" b="1" i="1" dirty="0" err="1" smtClean="0">
                <a:solidFill>
                  <a:srgbClr val="B10F8E"/>
                </a:solidFill>
                <a:cs typeface="Arial" pitchFamily="34" charset="0"/>
              </a:rPr>
              <a:t>rời</a:t>
            </a:r>
            <a:r>
              <a:rPr lang="en-US" b="1" i="1" dirty="0" smtClean="0">
                <a:solidFill>
                  <a:srgbClr val="B10F8E"/>
                </a:solidFill>
                <a:cs typeface="Arial" pitchFamily="34" charset="0"/>
              </a:rPr>
              <a:t> </a:t>
            </a:r>
            <a:r>
              <a:rPr lang="en-US" b="1" i="1" dirty="0" err="1" smtClean="0">
                <a:solidFill>
                  <a:srgbClr val="B10F8E"/>
                </a:solidFill>
                <a:cs typeface="Arial" pitchFamily="34" charset="0"/>
              </a:rPr>
              <a:t>bỏ</a:t>
            </a:r>
            <a:r>
              <a:rPr lang="en-US" b="1" i="1" dirty="0" smtClean="0">
                <a:solidFill>
                  <a:srgbClr val="B10F8E"/>
                </a:solidFill>
                <a:cs typeface="Arial" pitchFamily="34" charset="0"/>
              </a:rPr>
              <a:t> </a:t>
            </a:r>
            <a:r>
              <a:rPr lang="en-US" b="1" i="1" dirty="0" err="1" smtClean="0">
                <a:solidFill>
                  <a:srgbClr val="B10F8E"/>
                </a:solidFill>
                <a:cs typeface="Arial" pitchFamily="34" charset="0"/>
              </a:rPr>
              <a:t>hoặc</a:t>
            </a:r>
            <a:r>
              <a:rPr lang="en-US" b="1" i="1" dirty="0" smtClean="0">
                <a:solidFill>
                  <a:srgbClr val="B10F8E"/>
                </a:solidFill>
                <a:cs typeface="Arial" pitchFamily="34" charset="0"/>
              </a:rPr>
              <a:t> </a:t>
            </a:r>
            <a:r>
              <a:rPr lang="en-US" b="1" i="1" dirty="0" err="1" smtClean="0">
                <a:solidFill>
                  <a:srgbClr val="B10F8E"/>
                </a:solidFill>
                <a:cs typeface="Arial" pitchFamily="34" charset="0"/>
              </a:rPr>
              <a:t>không</a:t>
            </a:r>
            <a:r>
              <a:rPr lang="en-US" b="1" i="1" dirty="0" smtClean="0">
                <a:solidFill>
                  <a:srgbClr val="B10F8E"/>
                </a:solidFill>
                <a:cs typeface="Arial" pitchFamily="34" charset="0"/>
              </a:rPr>
              <a:t> </a:t>
            </a:r>
            <a:r>
              <a:rPr lang="en-US" b="1" i="1" dirty="0" err="1" smtClean="0">
                <a:solidFill>
                  <a:srgbClr val="B10F8E"/>
                </a:solidFill>
                <a:cs typeface="Arial" pitchFamily="34" charset="0"/>
              </a:rPr>
              <a:t>rời</a:t>
            </a:r>
            <a:r>
              <a:rPr lang="en-US" b="1" i="1" dirty="0" smtClean="0">
                <a:solidFill>
                  <a:srgbClr val="B10F8E"/>
                </a:solidFill>
                <a:cs typeface="Arial" pitchFamily="34" charset="0"/>
              </a:rPr>
              <a:t> </a:t>
            </a:r>
            <a:r>
              <a:rPr lang="en-US" b="1" i="1" dirty="0" err="1" smtClean="0">
                <a:solidFill>
                  <a:srgbClr val="B10F8E"/>
                </a:solidFill>
                <a:cs typeface="Arial" pitchFamily="34" charset="0"/>
              </a:rPr>
              <a:t>bỏ</a:t>
            </a:r>
            <a:endParaRPr lang="en-US" dirty="0"/>
          </a:p>
        </p:txBody>
      </p:sp>
    </p:spTree>
    <p:extLst>
      <p:ext uri="{BB962C8B-B14F-4D97-AF65-F5344CB8AC3E}">
        <p14:creationId xmlns:p14="http://schemas.microsoft.com/office/powerpoint/2010/main" val="205079105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E64C3F3-CDE5-4944-A624-50C8B66FDA29}" type="datetime4">
              <a:rPr lang="en-US" altLang="en-US" sz="1000" smtClean="0"/>
              <a:pPr>
                <a:spcBef>
                  <a:spcPct val="0"/>
                </a:spcBef>
                <a:buClrTx/>
                <a:buSzTx/>
                <a:buFontTx/>
                <a:buNone/>
              </a:pPr>
              <a:t>February 3, 2023</a:t>
            </a:fld>
            <a:endParaRPr lang="en-US" altLang="en-US" sz="1000" smtClean="0"/>
          </a:p>
        </p:txBody>
      </p:sp>
      <p:sp>
        <p:nvSpPr>
          <p:cNvPr id="696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5972CCF-F65D-4CA4-BA15-BF29480F3862}" type="slidenum">
              <a:rPr lang="en-US" altLang="en-US" sz="1000" smtClean="0"/>
              <a:pPr>
                <a:spcBef>
                  <a:spcPct val="0"/>
                </a:spcBef>
                <a:buClrTx/>
                <a:buSzTx/>
                <a:buFontTx/>
                <a:buNone/>
              </a:pPr>
              <a:t>36</a:t>
            </a:fld>
            <a:endParaRPr lang="en-US" altLang="en-US" sz="1000" smtClean="0"/>
          </a:p>
        </p:txBody>
      </p:sp>
      <p:sp>
        <p:nvSpPr>
          <p:cNvPr id="69636" name="Rectangle 2"/>
          <p:cNvSpPr>
            <a:spLocks noGrp="1" noChangeArrowheads="1"/>
          </p:cNvSpPr>
          <p:nvPr>
            <p:ph type="title"/>
          </p:nvPr>
        </p:nvSpPr>
        <p:spPr>
          <a:xfrm>
            <a:off x="1066800" y="4763"/>
            <a:ext cx="8305800" cy="642937"/>
          </a:xfrm>
          <a:noFill/>
        </p:spPr>
        <p:txBody>
          <a:bodyPr lIns="92075" tIns="46038" rIns="92075" bIns="46038"/>
          <a:lstStyle/>
          <a:p>
            <a:pPr eaLnBrk="1" hangingPunct="1"/>
            <a:r>
              <a:rPr lang="en-US" altLang="en-US" sz="3200" smtClean="0">
                <a:solidFill>
                  <a:srgbClr val="C00000"/>
                </a:solidFill>
              </a:rPr>
              <a:t>KPDL dự </a:t>
            </a:r>
            <a:r>
              <a:rPr lang="en-US" altLang="en-US" sz="3200" err="1" smtClean="0">
                <a:solidFill>
                  <a:srgbClr val="C00000"/>
                </a:solidFill>
              </a:rPr>
              <a:t>báo:Hồi</a:t>
            </a:r>
            <a:r>
              <a:rPr lang="en-US" altLang="en-US" sz="3200" smtClean="0">
                <a:solidFill>
                  <a:srgbClr val="C00000"/>
                </a:solidFill>
              </a:rPr>
              <a:t> quy, mô hình phụ thuộc</a:t>
            </a:r>
          </a:p>
        </p:txBody>
      </p:sp>
      <p:sp>
        <p:nvSpPr>
          <p:cNvPr id="69637" name="Rectangle 3"/>
          <p:cNvSpPr>
            <a:spLocks noGrp="1" noChangeArrowheads="1"/>
          </p:cNvSpPr>
          <p:nvPr>
            <p:ph type="body" idx="1"/>
          </p:nvPr>
        </p:nvSpPr>
        <p:spPr>
          <a:xfrm>
            <a:off x="381000" y="762000"/>
            <a:ext cx="8382000" cy="5257800"/>
          </a:xfrm>
          <a:noFill/>
        </p:spPr>
        <p:txBody>
          <a:bodyPr lIns="92075" tIns="46038" rIns="92075" bIns="46038"/>
          <a:lstStyle/>
          <a:p>
            <a:pPr eaLnBrk="1" hangingPunct="1">
              <a:lnSpc>
                <a:spcPct val="130000"/>
              </a:lnSpc>
            </a:pPr>
            <a:r>
              <a:rPr lang="en-US" altLang="en-US" dirty="0" err="1" smtClean="0">
                <a:solidFill>
                  <a:srgbClr val="D60093"/>
                </a:solidFill>
              </a:rPr>
              <a:t>Hồi</a:t>
            </a:r>
            <a:r>
              <a:rPr lang="en-US" altLang="en-US" dirty="0" smtClean="0">
                <a:solidFill>
                  <a:srgbClr val="D60093"/>
                </a:solidFill>
              </a:rPr>
              <a:t> </a:t>
            </a:r>
            <a:r>
              <a:rPr lang="en-US" altLang="en-US" dirty="0" err="1" smtClean="0">
                <a:solidFill>
                  <a:srgbClr val="D60093"/>
                </a:solidFill>
              </a:rPr>
              <a:t>quy</a:t>
            </a:r>
            <a:endParaRPr lang="en-US" altLang="en-US" dirty="0" smtClean="0">
              <a:solidFill>
                <a:srgbClr val="D60093"/>
              </a:solidFill>
            </a:endParaRPr>
          </a:p>
          <a:p>
            <a:pPr lvl="1" algn="just" eaLnBrk="1" hangingPunct="1">
              <a:spcBef>
                <a:spcPct val="0"/>
              </a:spcBef>
              <a:buSzPct val="110000"/>
              <a:buFont typeface="Wingdings" panose="05000000000000000000" pitchFamily="2" charset="2"/>
              <a:buChar char="§"/>
            </a:pPr>
            <a:r>
              <a:rPr lang="en-US" altLang="en-US" sz="2000" dirty="0" err="1" smtClean="0">
                <a:cs typeface="Arial" panose="020B0604020202020204" pitchFamily="34" charset="0"/>
              </a:rPr>
              <a:t>học</a:t>
            </a:r>
            <a:r>
              <a:rPr lang="en-US" altLang="en-US" sz="2000" dirty="0" smtClean="0">
                <a:cs typeface="Arial" panose="020B0604020202020204" pitchFamily="34" charset="0"/>
              </a:rPr>
              <a:t> </a:t>
            </a:r>
            <a:r>
              <a:rPr lang="en-US" altLang="en-US" sz="2000" dirty="0" err="1" smtClean="0">
                <a:cs typeface="Arial" panose="020B0604020202020204" pitchFamily="34" charset="0"/>
              </a:rPr>
              <a:t>một</a:t>
            </a:r>
            <a:r>
              <a:rPr lang="en-US" altLang="en-US" sz="2000" dirty="0" smtClean="0">
                <a:cs typeface="Arial" panose="020B0604020202020204" pitchFamily="34" charset="0"/>
              </a:rPr>
              <a:t> </a:t>
            </a:r>
            <a:r>
              <a:rPr lang="en-US" altLang="en-US" sz="2000" dirty="0" err="1" smtClean="0">
                <a:cs typeface="Arial" panose="020B0604020202020204" pitchFamily="34" charset="0"/>
              </a:rPr>
              <a:t>hàm</a:t>
            </a:r>
            <a:r>
              <a:rPr lang="en-US" altLang="en-US" sz="2000" dirty="0" smtClean="0">
                <a:cs typeface="Arial" panose="020B0604020202020204" pitchFamily="34" charset="0"/>
              </a:rPr>
              <a:t> </a:t>
            </a:r>
            <a:r>
              <a:rPr lang="en-US" altLang="en-US" sz="2000" dirty="0" err="1" smtClean="0">
                <a:cs typeface="Arial" panose="020B0604020202020204" pitchFamily="34" charset="0"/>
              </a:rPr>
              <a:t>ánh</a:t>
            </a:r>
            <a:r>
              <a:rPr lang="en-US" altLang="en-US" sz="2000" dirty="0" smtClean="0">
                <a:cs typeface="Arial" panose="020B0604020202020204" pitchFamily="34" charset="0"/>
              </a:rPr>
              <a:t> </a:t>
            </a:r>
            <a:r>
              <a:rPr lang="en-US" altLang="en-US" sz="2000" dirty="0" err="1" smtClean="0">
                <a:cs typeface="Arial" panose="020B0604020202020204" pitchFamily="34" charset="0"/>
              </a:rPr>
              <a:t>xạ</a:t>
            </a:r>
            <a:r>
              <a:rPr lang="en-US" altLang="en-US" sz="2000" dirty="0" smtClean="0">
                <a:cs typeface="Arial" panose="020B0604020202020204" pitchFamily="34" charset="0"/>
              </a:rPr>
              <a:t> </a:t>
            </a:r>
            <a:r>
              <a:rPr lang="en-US" altLang="en-US" sz="2000" dirty="0" err="1" smtClean="0">
                <a:cs typeface="Arial" panose="020B0604020202020204" pitchFamily="34" charset="0"/>
              </a:rPr>
              <a:t>dữ</a:t>
            </a:r>
            <a:r>
              <a:rPr lang="en-US" altLang="en-US" sz="2000" dirty="0" smtClean="0">
                <a:cs typeface="Arial" panose="020B0604020202020204" pitchFamily="34" charset="0"/>
              </a:rPr>
              <a:t> </a:t>
            </a:r>
            <a:r>
              <a:rPr lang="en-US" altLang="en-US" sz="2000" dirty="0" err="1" smtClean="0">
                <a:cs typeface="Arial" panose="020B0604020202020204" pitchFamily="34" charset="0"/>
              </a:rPr>
              <a:t>liệu</a:t>
            </a:r>
            <a:r>
              <a:rPr lang="en-US" altLang="en-US" sz="2000" dirty="0" smtClean="0">
                <a:cs typeface="Arial" panose="020B0604020202020204" pitchFamily="34" charset="0"/>
              </a:rPr>
              <a:t> </a:t>
            </a:r>
            <a:r>
              <a:rPr lang="en-US" altLang="en-US" sz="2000" dirty="0" err="1" smtClean="0">
                <a:cs typeface="Arial" panose="020B0604020202020204" pitchFamily="34" charset="0"/>
              </a:rPr>
              <a:t>nhằm</a:t>
            </a:r>
            <a:r>
              <a:rPr lang="en-US" altLang="en-US" sz="2000" dirty="0" smtClean="0">
                <a:cs typeface="Arial" panose="020B0604020202020204" pitchFamily="34" charset="0"/>
              </a:rPr>
              <a:t> </a:t>
            </a:r>
            <a:r>
              <a:rPr lang="en-US" altLang="en-US" sz="2000" dirty="0" err="1" smtClean="0">
                <a:cs typeface="Arial" panose="020B0604020202020204" pitchFamily="34" charset="0"/>
              </a:rPr>
              <a:t>xác</a:t>
            </a:r>
            <a:r>
              <a:rPr lang="en-US" altLang="en-US" sz="2000" dirty="0" smtClean="0">
                <a:cs typeface="Arial" panose="020B0604020202020204" pitchFamily="34" charset="0"/>
              </a:rPr>
              <a:t> </a:t>
            </a:r>
            <a:r>
              <a:rPr lang="en-US" altLang="en-US" sz="2000" dirty="0" err="1" smtClean="0">
                <a:cs typeface="Arial" panose="020B0604020202020204" pitchFamily="34" charset="0"/>
              </a:rPr>
              <a:t>định</a:t>
            </a:r>
            <a:r>
              <a:rPr lang="en-US" altLang="en-US" sz="2000" dirty="0" smtClean="0">
                <a:cs typeface="Arial" panose="020B0604020202020204" pitchFamily="34" charset="0"/>
              </a:rPr>
              <a:t> </a:t>
            </a:r>
            <a:r>
              <a:rPr lang="en-US" altLang="en-US" sz="2000" b="1" i="1" u="sng" dirty="0" err="1" smtClean="0">
                <a:solidFill>
                  <a:srgbClr val="B10F8E"/>
                </a:solidFill>
                <a:cs typeface="Arial" panose="020B0604020202020204" pitchFamily="34" charset="0"/>
              </a:rPr>
              <a:t>giá</a:t>
            </a:r>
            <a:r>
              <a:rPr lang="en-US" altLang="en-US" sz="2000" b="1" i="1" u="sng" dirty="0" smtClean="0">
                <a:solidFill>
                  <a:srgbClr val="B10F8E"/>
                </a:solidFill>
                <a:cs typeface="Arial" panose="020B0604020202020204" pitchFamily="34" charset="0"/>
              </a:rPr>
              <a:t> </a:t>
            </a:r>
            <a:r>
              <a:rPr lang="en-US" altLang="en-US" sz="2000" b="1" i="1" u="sng" dirty="0" err="1" smtClean="0">
                <a:solidFill>
                  <a:srgbClr val="B10F8E"/>
                </a:solidFill>
                <a:cs typeface="Arial" panose="020B0604020202020204" pitchFamily="34" charset="0"/>
              </a:rPr>
              <a:t>trị</a:t>
            </a:r>
            <a:r>
              <a:rPr lang="en-US" altLang="en-US" sz="2000" b="1" i="1" u="sng" dirty="0" smtClean="0">
                <a:solidFill>
                  <a:srgbClr val="B10F8E"/>
                </a:solidFill>
                <a:cs typeface="Arial" panose="020B0604020202020204" pitchFamily="34" charset="0"/>
              </a:rPr>
              <a:t> </a:t>
            </a:r>
            <a:r>
              <a:rPr lang="en-US" altLang="en-US" sz="2000" b="1" i="1" u="sng" dirty="0" err="1" smtClean="0">
                <a:solidFill>
                  <a:srgbClr val="B10F8E"/>
                </a:solidFill>
                <a:cs typeface="Arial" panose="020B0604020202020204" pitchFamily="34" charset="0"/>
              </a:rPr>
              <a:t>số</a:t>
            </a:r>
            <a:r>
              <a:rPr lang="en-US" altLang="en-US" sz="2000" b="1" i="1" u="sng" dirty="0" smtClean="0">
                <a:solidFill>
                  <a:srgbClr val="B10F8E"/>
                </a:solidFill>
                <a:cs typeface="Arial" panose="020B0604020202020204" pitchFamily="34" charset="0"/>
              </a:rPr>
              <a:t> </a:t>
            </a:r>
            <a:r>
              <a:rPr lang="en-US" altLang="en-US" sz="2000" dirty="0" err="1" smtClean="0">
                <a:cs typeface="Arial" panose="020B0604020202020204" pitchFamily="34" charset="0"/>
              </a:rPr>
              <a:t>của</a:t>
            </a:r>
            <a:r>
              <a:rPr lang="en-US" altLang="en-US" sz="2000" dirty="0" smtClean="0">
                <a:cs typeface="Arial" panose="020B0604020202020204" pitchFamily="34" charset="0"/>
              </a:rPr>
              <a:t> </a:t>
            </a:r>
            <a:r>
              <a:rPr lang="en-US" altLang="en-US" sz="2000" dirty="0" err="1" smtClean="0">
                <a:cs typeface="Arial" panose="020B0604020202020204" pitchFamily="34" charset="0"/>
              </a:rPr>
              <a:t>một</a:t>
            </a:r>
            <a:r>
              <a:rPr lang="en-US" altLang="en-US" sz="2000" dirty="0" smtClean="0">
                <a:cs typeface="Arial" panose="020B0604020202020204" pitchFamily="34" charset="0"/>
              </a:rPr>
              <a:t> </a:t>
            </a:r>
            <a:r>
              <a:rPr lang="en-US" altLang="en-US" sz="2000" dirty="0" err="1" smtClean="0">
                <a:cs typeface="Arial" panose="020B0604020202020204" pitchFamily="34" charset="0"/>
              </a:rPr>
              <a:t>biến</a:t>
            </a:r>
            <a:r>
              <a:rPr lang="en-US" altLang="en-US" sz="2000" dirty="0" smtClean="0">
                <a:cs typeface="Arial" panose="020B0604020202020204" pitchFamily="34" charset="0"/>
              </a:rPr>
              <a:t> </a:t>
            </a:r>
            <a:r>
              <a:rPr lang="en-US" altLang="en-US" sz="2000" dirty="0" err="1" smtClean="0">
                <a:cs typeface="Arial" panose="020B0604020202020204" pitchFamily="34" charset="0"/>
              </a:rPr>
              <a:t>theo</a:t>
            </a:r>
            <a:r>
              <a:rPr lang="en-US" altLang="en-US" sz="2000" dirty="0" smtClean="0">
                <a:cs typeface="Arial" panose="020B0604020202020204" pitchFamily="34" charset="0"/>
              </a:rPr>
              <a:t> </a:t>
            </a:r>
            <a:r>
              <a:rPr lang="en-US" altLang="en-US" sz="2000" dirty="0" err="1" smtClean="0">
                <a:cs typeface="Arial" panose="020B0604020202020204" pitchFamily="34" charset="0"/>
              </a:rPr>
              <a:t>một</a:t>
            </a:r>
            <a:r>
              <a:rPr lang="en-US" altLang="en-US" sz="2000" dirty="0" smtClean="0">
                <a:cs typeface="Arial" panose="020B0604020202020204" pitchFamily="34" charset="0"/>
              </a:rPr>
              <a:t> </a:t>
            </a:r>
            <a:r>
              <a:rPr lang="en-US" altLang="en-US" sz="2000" dirty="0" err="1" smtClean="0">
                <a:cs typeface="Arial" panose="020B0604020202020204" pitchFamily="34" charset="0"/>
              </a:rPr>
              <a:t>số</a:t>
            </a:r>
            <a:r>
              <a:rPr lang="en-US" altLang="en-US" sz="2000" dirty="0" smtClean="0">
                <a:cs typeface="Arial" panose="020B0604020202020204" pitchFamily="34" charset="0"/>
              </a:rPr>
              <a:t> </a:t>
            </a:r>
            <a:r>
              <a:rPr lang="en-US" altLang="en-US" sz="2000" dirty="0" err="1" smtClean="0">
                <a:cs typeface="Arial" panose="020B0604020202020204" pitchFamily="34" charset="0"/>
              </a:rPr>
              <a:t>biến</a:t>
            </a:r>
            <a:r>
              <a:rPr lang="en-US" altLang="en-US" sz="2000" dirty="0" smtClean="0">
                <a:cs typeface="Arial" panose="020B0604020202020204" pitchFamily="34" charset="0"/>
              </a:rPr>
              <a:t> </a:t>
            </a:r>
            <a:r>
              <a:rPr lang="en-US" altLang="en-US" sz="2000" dirty="0" err="1" smtClean="0">
                <a:cs typeface="Arial" panose="020B0604020202020204" pitchFamily="34" charset="0"/>
              </a:rPr>
              <a:t>khác</a:t>
            </a:r>
            <a:endParaRPr lang="en-US" altLang="en-US" sz="2000" dirty="0" smtClean="0">
              <a:cs typeface="Arial" panose="020B0604020202020204" pitchFamily="34" charset="0"/>
            </a:endParaRPr>
          </a:p>
          <a:p>
            <a:pPr lvl="1" algn="just" eaLnBrk="1" hangingPunct="1">
              <a:spcBef>
                <a:spcPct val="0"/>
              </a:spcBef>
              <a:buSzPct val="110000"/>
              <a:buFont typeface="Wingdings" panose="05000000000000000000" pitchFamily="2" charset="2"/>
              <a:buChar char="§"/>
            </a:pPr>
            <a:r>
              <a:rPr lang="en-US" altLang="en-US" sz="2000" dirty="0" err="1" smtClean="0">
                <a:cs typeface="Arial" panose="020B0604020202020204" pitchFamily="34" charset="0"/>
              </a:rPr>
              <a:t>điển</a:t>
            </a:r>
            <a:r>
              <a:rPr lang="en-US" altLang="en-US" sz="2000" dirty="0" smtClean="0">
                <a:cs typeface="Arial" panose="020B0604020202020204" pitchFamily="34" charset="0"/>
              </a:rPr>
              <a:t> </a:t>
            </a:r>
            <a:r>
              <a:rPr lang="en-US" altLang="en-US" sz="2000" dirty="0" err="1" smtClean="0">
                <a:cs typeface="Arial" panose="020B0604020202020204" pitchFamily="34" charset="0"/>
              </a:rPr>
              <a:t>hình</a:t>
            </a:r>
            <a:r>
              <a:rPr lang="en-US" altLang="en-US" sz="2000" dirty="0" smtClean="0">
                <a:cs typeface="Arial" panose="020B0604020202020204" pitchFamily="34" charset="0"/>
              </a:rPr>
              <a:t> </a:t>
            </a:r>
            <a:r>
              <a:rPr lang="en-US" altLang="en-US" sz="2000" dirty="0" err="1" smtClean="0">
                <a:cs typeface="Arial" panose="020B0604020202020204" pitchFamily="34" charset="0"/>
              </a:rPr>
              <a:t>trong</a:t>
            </a:r>
            <a:r>
              <a:rPr lang="en-US" altLang="en-US" sz="2000" dirty="0" smtClean="0">
                <a:cs typeface="Arial" panose="020B0604020202020204" pitchFamily="34" charset="0"/>
              </a:rPr>
              <a:t> </a:t>
            </a:r>
            <a:r>
              <a:rPr lang="en-US" altLang="en-US" sz="2000" dirty="0" err="1" smtClean="0">
                <a:cs typeface="Arial" panose="020B0604020202020204" pitchFamily="34" charset="0"/>
              </a:rPr>
              <a:t>phân</a:t>
            </a:r>
            <a:r>
              <a:rPr lang="en-US" altLang="en-US" sz="2000" dirty="0" smtClean="0">
                <a:cs typeface="Arial" panose="020B0604020202020204" pitchFamily="34" charset="0"/>
              </a:rPr>
              <a:t> </a:t>
            </a:r>
            <a:r>
              <a:rPr lang="en-US" altLang="en-US" sz="2000" dirty="0" err="1" smtClean="0">
                <a:cs typeface="Arial" panose="020B0604020202020204" pitchFamily="34" charset="0"/>
              </a:rPr>
              <a:t>tích</a:t>
            </a:r>
            <a:r>
              <a:rPr lang="en-US" altLang="en-US" sz="2000" dirty="0" smtClean="0">
                <a:cs typeface="Arial" panose="020B0604020202020204" pitchFamily="34" charset="0"/>
              </a:rPr>
              <a:t> </a:t>
            </a:r>
            <a:r>
              <a:rPr lang="en-US" altLang="en-US" sz="2000" dirty="0" err="1" smtClean="0">
                <a:cs typeface="Arial" panose="020B0604020202020204" pitchFamily="34" charset="0"/>
              </a:rPr>
              <a:t>thống</a:t>
            </a:r>
            <a:r>
              <a:rPr lang="en-US" altLang="en-US" sz="2000" dirty="0" smtClean="0">
                <a:cs typeface="Arial" panose="020B0604020202020204" pitchFamily="34" charset="0"/>
              </a:rPr>
              <a:t> </a:t>
            </a:r>
            <a:r>
              <a:rPr lang="en-US" altLang="en-US" sz="2000" dirty="0" err="1" smtClean="0">
                <a:cs typeface="Arial" panose="020B0604020202020204" pitchFamily="34" charset="0"/>
              </a:rPr>
              <a:t>kê</a:t>
            </a:r>
            <a:r>
              <a:rPr lang="en-US" altLang="en-US" sz="2000" dirty="0" smtClean="0">
                <a:cs typeface="Arial" panose="020B0604020202020204" pitchFamily="34" charset="0"/>
              </a:rPr>
              <a:t> </a:t>
            </a:r>
            <a:r>
              <a:rPr lang="en-US" altLang="en-US" sz="2000" dirty="0" err="1" smtClean="0">
                <a:cs typeface="Arial" panose="020B0604020202020204" pitchFamily="34" charset="0"/>
              </a:rPr>
              <a:t>và</a:t>
            </a:r>
            <a:r>
              <a:rPr lang="en-US" altLang="en-US" sz="2000" dirty="0" smtClean="0">
                <a:cs typeface="Arial" panose="020B0604020202020204" pitchFamily="34" charset="0"/>
              </a:rPr>
              <a:t> </a:t>
            </a:r>
            <a:r>
              <a:rPr lang="en-US" altLang="en-US" sz="2000" dirty="0" err="1" smtClean="0">
                <a:cs typeface="Arial" panose="020B0604020202020204" pitchFamily="34" charset="0"/>
              </a:rPr>
              <a:t>dự</a:t>
            </a:r>
            <a:r>
              <a:rPr lang="en-US" altLang="en-US" sz="2000" dirty="0" smtClean="0">
                <a:cs typeface="Arial" panose="020B0604020202020204" pitchFamily="34" charset="0"/>
              </a:rPr>
              <a:t> </a:t>
            </a:r>
            <a:r>
              <a:rPr lang="en-US" altLang="en-US" sz="2000" dirty="0" err="1" smtClean="0">
                <a:cs typeface="Arial" panose="020B0604020202020204" pitchFamily="34" charset="0"/>
              </a:rPr>
              <a:t>báo</a:t>
            </a:r>
            <a:endParaRPr lang="en-US" altLang="en-US" sz="2000" dirty="0" smtClean="0">
              <a:cs typeface="Arial" panose="020B0604020202020204" pitchFamily="34" charset="0"/>
            </a:endParaRPr>
          </a:p>
          <a:p>
            <a:pPr lvl="1" algn="just" eaLnBrk="1" hangingPunct="1">
              <a:spcBef>
                <a:spcPct val="0"/>
              </a:spcBef>
              <a:buSzPct val="110000"/>
              <a:buFont typeface="Wingdings" panose="05000000000000000000" pitchFamily="2" charset="2"/>
              <a:buChar char="§"/>
            </a:pPr>
            <a:r>
              <a:rPr lang="en-US" altLang="en-US" sz="2000" dirty="0" err="1" smtClean="0">
                <a:cs typeface="Arial" panose="020B0604020202020204" pitchFamily="34" charset="0"/>
              </a:rPr>
              <a:t>dự</a:t>
            </a:r>
            <a:r>
              <a:rPr lang="en-US" altLang="en-US" sz="2000" dirty="0" smtClean="0">
                <a:cs typeface="Arial" panose="020B0604020202020204" pitchFamily="34" charset="0"/>
              </a:rPr>
              <a:t> </a:t>
            </a:r>
            <a:r>
              <a:rPr lang="en-US" altLang="en-US" sz="2000" dirty="0" err="1" smtClean="0">
                <a:cs typeface="Arial" panose="020B0604020202020204" pitchFamily="34" charset="0"/>
              </a:rPr>
              <a:t>đoán</a:t>
            </a:r>
            <a:r>
              <a:rPr lang="en-US" altLang="en-US" sz="2000" dirty="0" smtClean="0">
                <a:cs typeface="Arial" panose="020B0604020202020204" pitchFamily="34" charset="0"/>
              </a:rPr>
              <a:t> </a:t>
            </a:r>
            <a:r>
              <a:rPr lang="en-US" altLang="en-US" sz="2000" dirty="0" err="1" smtClean="0">
                <a:cs typeface="Arial" panose="020B0604020202020204" pitchFamily="34" charset="0"/>
              </a:rPr>
              <a:t>giá</a:t>
            </a:r>
            <a:r>
              <a:rPr lang="en-US" altLang="en-US" sz="2000" dirty="0" smtClean="0">
                <a:cs typeface="Arial" panose="020B0604020202020204" pitchFamily="34" charset="0"/>
              </a:rPr>
              <a:t> </a:t>
            </a:r>
            <a:r>
              <a:rPr lang="en-US" altLang="en-US" sz="2000" dirty="0" err="1" smtClean="0">
                <a:cs typeface="Arial" panose="020B0604020202020204" pitchFamily="34" charset="0"/>
              </a:rPr>
              <a:t>trị</a:t>
            </a:r>
            <a:r>
              <a:rPr lang="en-US" altLang="en-US" sz="2000" dirty="0" smtClean="0">
                <a:cs typeface="Arial" panose="020B0604020202020204" pitchFamily="34" charset="0"/>
              </a:rPr>
              <a:t> </a:t>
            </a:r>
            <a:r>
              <a:rPr lang="en-US" altLang="en-US" sz="2000" dirty="0" err="1" smtClean="0">
                <a:cs typeface="Arial" panose="020B0604020202020204" pitchFamily="34" charset="0"/>
              </a:rPr>
              <a:t>của</a:t>
            </a:r>
            <a:r>
              <a:rPr lang="en-US" altLang="en-US" sz="2000" dirty="0" smtClean="0">
                <a:cs typeface="Arial" panose="020B0604020202020204" pitchFamily="34" charset="0"/>
              </a:rPr>
              <a:t> </a:t>
            </a:r>
            <a:r>
              <a:rPr lang="en-US" altLang="en-US" sz="2000" dirty="0" err="1" smtClean="0">
                <a:cs typeface="Arial" panose="020B0604020202020204" pitchFamily="34" charset="0"/>
              </a:rPr>
              <a:t>một</a:t>
            </a:r>
            <a:r>
              <a:rPr lang="en-US" altLang="en-US" sz="2000" dirty="0" smtClean="0">
                <a:cs typeface="Arial" panose="020B0604020202020204" pitchFamily="34" charset="0"/>
              </a:rPr>
              <a:t>/</a:t>
            </a:r>
            <a:r>
              <a:rPr lang="en-US" altLang="en-US" sz="2000" dirty="0" err="1" smtClean="0">
                <a:cs typeface="Arial" panose="020B0604020202020204" pitchFamily="34" charset="0"/>
              </a:rPr>
              <a:t>một</a:t>
            </a:r>
            <a:r>
              <a:rPr lang="en-US" altLang="en-US" sz="2000" dirty="0" smtClean="0">
                <a:cs typeface="Arial" panose="020B0604020202020204" pitchFamily="34" charset="0"/>
              </a:rPr>
              <a:t> </a:t>
            </a:r>
            <a:r>
              <a:rPr lang="en-US" altLang="en-US" sz="2000" dirty="0" err="1" smtClean="0">
                <a:cs typeface="Arial" panose="020B0604020202020204" pitchFamily="34" charset="0"/>
              </a:rPr>
              <a:t>số</a:t>
            </a:r>
            <a:r>
              <a:rPr lang="en-US" altLang="en-US" sz="2000" dirty="0" smtClean="0">
                <a:cs typeface="Arial" panose="020B0604020202020204" pitchFamily="34" charset="0"/>
              </a:rPr>
              <a:t> </a:t>
            </a:r>
            <a:r>
              <a:rPr lang="en-US" altLang="en-US" sz="2000" dirty="0" err="1" smtClean="0">
                <a:cs typeface="Arial" panose="020B0604020202020204" pitchFamily="34" charset="0"/>
              </a:rPr>
              <a:t>biến</a:t>
            </a:r>
            <a:r>
              <a:rPr lang="en-US" altLang="en-US" sz="2000" dirty="0" smtClean="0">
                <a:cs typeface="Arial" panose="020B0604020202020204" pitchFamily="34" charset="0"/>
              </a:rPr>
              <a:t> </a:t>
            </a:r>
            <a:r>
              <a:rPr lang="en-US" altLang="en-US" sz="2000" dirty="0" err="1" smtClean="0">
                <a:cs typeface="Arial" panose="020B0604020202020204" pitchFamily="34" charset="0"/>
              </a:rPr>
              <a:t>phụ</a:t>
            </a:r>
            <a:r>
              <a:rPr lang="en-US" altLang="en-US" sz="2000" dirty="0" smtClean="0">
                <a:cs typeface="Arial" panose="020B0604020202020204" pitchFamily="34" charset="0"/>
              </a:rPr>
              <a:t> </a:t>
            </a:r>
            <a:r>
              <a:rPr lang="en-US" altLang="en-US" sz="2000" dirty="0" err="1" smtClean="0">
                <a:cs typeface="Arial" panose="020B0604020202020204" pitchFamily="34" charset="0"/>
              </a:rPr>
              <a:t>thuộc</a:t>
            </a:r>
            <a:r>
              <a:rPr lang="en-US" altLang="en-US" sz="2000" dirty="0" smtClean="0">
                <a:cs typeface="Arial" panose="020B0604020202020204" pitchFamily="34" charset="0"/>
              </a:rPr>
              <a:t> </a:t>
            </a:r>
            <a:r>
              <a:rPr lang="en-US" altLang="en-US" sz="2000" dirty="0" err="1" smtClean="0">
                <a:cs typeface="Arial" panose="020B0604020202020204" pitchFamily="34" charset="0"/>
              </a:rPr>
              <a:t>vào</a:t>
            </a:r>
            <a:r>
              <a:rPr lang="en-US" altLang="en-US" sz="2000" dirty="0" smtClean="0">
                <a:cs typeface="Arial" panose="020B0604020202020204" pitchFamily="34" charset="0"/>
              </a:rPr>
              <a:t> </a:t>
            </a:r>
            <a:r>
              <a:rPr lang="en-US" altLang="en-US" sz="2000" dirty="0" err="1" smtClean="0">
                <a:cs typeface="Arial" panose="020B0604020202020204" pitchFamily="34" charset="0"/>
              </a:rPr>
              <a:t>giá</a:t>
            </a:r>
            <a:r>
              <a:rPr lang="en-US" altLang="en-US" sz="2000" dirty="0" smtClean="0">
                <a:cs typeface="Arial" panose="020B0604020202020204" pitchFamily="34" charset="0"/>
              </a:rPr>
              <a:t> </a:t>
            </a:r>
            <a:r>
              <a:rPr lang="en-US" altLang="en-US" sz="2000" dirty="0" err="1" smtClean="0">
                <a:cs typeface="Arial" panose="020B0604020202020204" pitchFamily="34" charset="0"/>
              </a:rPr>
              <a:t>trị</a:t>
            </a:r>
            <a:r>
              <a:rPr lang="en-US" altLang="en-US" sz="2000" dirty="0" smtClean="0">
                <a:cs typeface="Arial" panose="020B0604020202020204" pitchFamily="34" charset="0"/>
              </a:rPr>
              <a:t> </a:t>
            </a:r>
            <a:r>
              <a:rPr lang="en-US" altLang="en-US" sz="2000" dirty="0" err="1" smtClean="0">
                <a:cs typeface="Arial" panose="020B0604020202020204" pitchFamily="34" charset="0"/>
              </a:rPr>
              <a:t>của</a:t>
            </a:r>
            <a:r>
              <a:rPr lang="en-US" altLang="en-US" sz="2000" dirty="0" smtClean="0">
                <a:cs typeface="Arial" panose="020B0604020202020204" pitchFamily="34" charset="0"/>
              </a:rPr>
              <a:t> </a:t>
            </a:r>
            <a:r>
              <a:rPr lang="en-US" altLang="en-US" sz="2000" dirty="0" err="1" smtClean="0">
                <a:cs typeface="Arial" panose="020B0604020202020204" pitchFamily="34" charset="0"/>
              </a:rPr>
              <a:t>một</a:t>
            </a:r>
            <a:r>
              <a:rPr lang="en-US" altLang="en-US" sz="2000" dirty="0" smtClean="0">
                <a:cs typeface="Arial" panose="020B0604020202020204" pitchFamily="34" charset="0"/>
              </a:rPr>
              <a:t> </a:t>
            </a:r>
            <a:r>
              <a:rPr lang="en-US" altLang="en-US" sz="2000" dirty="0" err="1" smtClean="0">
                <a:cs typeface="Arial" panose="020B0604020202020204" pitchFamily="34" charset="0"/>
              </a:rPr>
              <a:t>tập</a:t>
            </a:r>
            <a:r>
              <a:rPr lang="en-US" altLang="en-US" sz="2000" dirty="0" smtClean="0">
                <a:cs typeface="Arial" panose="020B0604020202020204" pitchFamily="34" charset="0"/>
              </a:rPr>
              <a:t> </a:t>
            </a:r>
            <a:r>
              <a:rPr lang="en-US" altLang="en-US" sz="2000" dirty="0" err="1" smtClean="0">
                <a:cs typeface="Arial" panose="020B0604020202020204" pitchFamily="34" charset="0"/>
              </a:rPr>
              <a:t>biến</a:t>
            </a:r>
            <a:r>
              <a:rPr lang="en-US" altLang="en-US" sz="2000" dirty="0" smtClean="0">
                <a:cs typeface="Arial" panose="020B0604020202020204" pitchFamily="34" charset="0"/>
              </a:rPr>
              <a:t> </a:t>
            </a:r>
            <a:r>
              <a:rPr lang="en-US" altLang="en-US" sz="2000" dirty="0" err="1" smtClean="0">
                <a:cs typeface="Arial" panose="020B0604020202020204" pitchFamily="34" charset="0"/>
              </a:rPr>
              <a:t>độc</a:t>
            </a:r>
            <a:r>
              <a:rPr lang="en-US" altLang="en-US" sz="2000" dirty="0" smtClean="0">
                <a:cs typeface="Arial" panose="020B0604020202020204" pitchFamily="34" charset="0"/>
              </a:rPr>
              <a:t> </a:t>
            </a:r>
            <a:r>
              <a:rPr lang="en-US" altLang="en-US" sz="2000" dirty="0" err="1" smtClean="0">
                <a:cs typeface="Arial" panose="020B0604020202020204" pitchFamily="34" charset="0"/>
              </a:rPr>
              <a:t>lập</a:t>
            </a:r>
            <a:r>
              <a:rPr lang="en-US" altLang="en-US" sz="2000" dirty="0" smtClean="0">
                <a:cs typeface="Arial" panose="020B0604020202020204" pitchFamily="34" charset="0"/>
              </a:rPr>
              <a:t>.</a:t>
            </a:r>
          </a:p>
          <a:p>
            <a:pPr eaLnBrk="1" hangingPunct="1">
              <a:lnSpc>
                <a:spcPct val="130000"/>
              </a:lnSpc>
            </a:pPr>
            <a:r>
              <a:rPr lang="en-US" altLang="en-US" dirty="0" err="1" smtClean="0">
                <a:solidFill>
                  <a:srgbClr val="D60093"/>
                </a:solidFill>
              </a:rPr>
              <a:t>Mô</a:t>
            </a:r>
            <a:r>
              <a:rPr lang="en-US" altLang="en-US" dirty="0" smtClean="0">
                <a:solidFill>
                  <a:srgbClr val="D60093"/>
                </a:solidFill>
              </a:rPr>
              <a:t> </a:t>
            </a:r>
            <a:r>
              <a:rPr lang="en-US" altLang="en-US" dirty="0" err="1" smtClean="0">
                <a:solidFill>
                  <a:srgbClr val="D60093"/>
                </a:solidFill>
              </a:rPr>
              <a:t>hình</a:t>
            </a:r>
            <a:r>
              <a:rPr lang="en-US" altLang="en-US" dirty="0" smtClean="0">
                <a:solidFill>
                  <a:srgbClr val="D60093"/>
                </a:solidFill>
              </a:rPr>
              <a:t> </a:t>
            </a:r>
            <a:r>
              <a:rPr lang="en-US" altLang="en-US" dirty="0" err="1" smtClean="0">
                <a:solidFill>
                  <a:srgbClr val="D60093"/>
                </a:solidFill>
              </a:rPr>
              <a:t>phụ</a:t>
            </a:r>
            <a:r>
              <a:rPr lang="en-US" altLang="en-US" dirty="0" smtClean="0">
                <a:solidFill>
                  <a:srgbClr val="D60093"/>
                </a:solidFill>
              </a:rPr>
              <a:t> </a:t>
            </a:r>
            <a:r>
              <a:rPr lang="en-US" altLang="en-US" dirty="0" err="1" smtClean="0">
                <a:solidFill>
                  <a:srgbClr val="D60093"/>
                </a:solidFill>
              </a:rPr>
              <a:t>thuộc</a:t>
            </a:r>
            <a:endParaRPr lang="en-US" altLang="en-US" dirty="0" smtClean="0">
              <a:solidFill>
                <a:srgbClr val="D60093"/>
              </a:solidFill>
            </a:endParaRPr>
          </a:p>
          <a:p>
            <a:pPr lvl="1" algn="just" eaLnBrk="1" hangingPunct="1">
              <a:spcBef>
                <a:spcPct val="0"/>
              </a:spcBef>
              <a:buSzPct val="110000"/>
              <a:buFont typeface="Wingdings" panose="05000000000000000000" pitchFamily="2" charset="2"/>
              <a:buChar char="§"/>
            </a:pPr>
            <a:r>
              <a:rPr lang="en-US" altLang="en-US" sz="2000" dirty="0" err="1" smtClean="0">
                <a:cs typeface="Arial" panose="020B0604020202020204" pitchFamily="34" charset="0"/>
              </a:rPr>
              <a:t>xây</a:t>
            </a:r>
            <a:r>
              <a:rPr lang="en-US" altLang="en-US" sz="2000" dirty="0" smtClean="0">
                <a:cs typeface="Arial" panose="020B0604020202020204" pitchFamily="34" charset="0"/>
              </a:rPr>
              <a:t> </a:t>
            </a:r>
            <a:r>
              <a:rPr lang="en-US" altLang="en-US" sz="2000" dirty="0" err="1" smtClean="0">
                <a:cs typeface="Arial" panose="020B0604020202020204" pitchFamily="34" charset="0"/>
              </a:rPr>
              <a:t>dựng</a:t>
            </a:r>
            <a:r>
              <a:rPr lang="en-US" altLang="en-US" sz="2000" dirty="0" smtClean="0">
                <a:cs typeface="Arial" panose="020B0604020202020204" pitchFamily="34" charset="0"/>
              </a:rPr>
              <a:t> </a:t>
            </a:r>
            <a:r>
              <a:rPr lang="en-US" altLang="en-US" sz="2000" dirty="0" err="1" smtClean="0">
                <a:cs typeface="Arial" panose="020B0604020202020204" pitchFamily="34" charset="0"/>
              </a:rPr>
              <a:t>mô</a:t>
            </a:r>
            <a:r>
              <a:rPr lang="en-US" altLang="en-US" sz="2000" dirty="0" smtClean="0">
                <a:cs typeface="Arial" panose="020B0604020202020204" pitchFamily="34" charset="0"/>
              </a:rPr>
              <a:t> </a:t>
            </a:r>
            <a:r>
              <a:rPr lang="en-US" altLang="en-US" sz="2000" dirty="0" err="1" smtClean="0">
                <a:cs typeface="Arial" panose="020B0604020202020204" pitchFamily="34" charset="0"/>
              </a:rPr>
              <a:t>hình</a:t>
            </a:r>
            <a:r>
              <a:rPr lang="en-US" altLang="en-US" sz="2000" dirty="0" smtClean="0">
                <a:cs typeface="Arial" panose="020B0604020202020204" pitchFamily="34" charset="0"/>
              </a:rPr>
              <a:t> </a:t>
            </a:r>
            <a:r>
              <a:rPr lang="en-US" altLang="en-US" sz="2000" dirty="0" err="1" smtClean="0">
                <a:cs typeface="Arial" panose="020B0604020202020204" pitchFamily="34" charset="0"/>
              </a:rPr>
              <a:t>phụ</a:t>
            </a:r>
            <a:r>
              <a:rPr lang="en-US" altLang="en-US" sz="2000" dirty="0" smtClean="0">
                <a:cs typeface="Arial" panose="020B0604020202020204" pitchFamily="34" charset="0"/>
              </a:rPr>
              <a:t> </a:t>
            </a:r>
            <a:r>
              <a:rPr lang="en-US" altLang="en-US" sz="2000" dirty="0" err="1" smtClean="0">
                <a:cs typeface="Arial" panose="020B0604020202020204" pitchFamily="34" charset="0"/>
              </a:rPr>
              <a:t>thuộc</a:t>
            </a:r>
            <a:r>
              <a:rPr lang="en-US" altLang="en-US" sz="2000" dirty="0" smtClean="0">
                <a:cs typeface="Arial" panose="020B0604020202020204" pitchFamily="34" charset="0"/>
              </a:rPr>
              <a:t>: </a:t>
            </a:r>
            <a:r>
              <a:rPr lang="en-US" altLang="en-US" sz="2000" dirty="0" err="1" smtClean="0">
                <a:cs typeface="Arial" panose="020B0604020202020204" pitchFamily="34" charset="0"/>
              </a:rPr>
              <a:t>tìm</a:t>
            </a:r>
            <a:r>
              <a:rPr lang="en-US" altLang="en-US" sz="2000" dirty="0" smtClean="0">
                <a:cs typeface="Arial" panose="020B0604020202020204" pitchFamily="34" charset="0"/>
              </a:rPr>
              <a:t> </a:t>
            </a:r>
            <a:r>
              <a:rPr lang="en-US" altLang="en-US" sz="2000" dirty="0" err="1" smtClean="0">
                <a:cs typeface="Arial" panose="020B0604020202020204" pitchFamily="34" charset="0"/>
              </a:rPr>
              <a:t>một</a:t>
            </a:r>
            <a:r>
              <a:rPr lang="en-US" altLang="en-US" sz="2000" dirty="0" smtClean="0">
                <a:cs typeface="Arial" panose="020B0604020202020204" pitchFamily="34" charset="0"/>
              </a:rPr>
              <a:t> </a:t>
            </a:r>
            <a:r>
              <a:rPr lang="en-US" altLang="en-US" sz="2000" dirty="0" err="1" smtClean="0">
                <a:cs typeface="Arial" panose="020B0604020202020204" pitchFamily="34" charset="0"/>
              </a:rPr>
              <a:t>mô</a:t>
            </a:r>
            <a:r>
              <a:rPr lang="en-US" altLang="en-US" sz="2000" dirty="0" smtClean="0">
                <a:cs typeface="Arial" panose="020B0604020202020204" pitchFamily="34" charset="0"/>
              </a:rPr>
              <a:t> </a:t>
            </a:r>
            <a:r>
              <a:rPr lang="en-US" altLang="en-US" sz="2000" dirty="0" err="1" smtClean="0">
                <a:cs typeface="Arial" panose="020B0604020202020204" pitchFamily="34" charset="0"/>
              </a:rPr>
              <a:t>hình</a:t>
            </a:r>
            <a:r>
              <a:rPr lang="en-US" altLang="en-US" sz="2000" dirty="0" smtClean="0">
                <a:cs typeface="Arial" panose="020B0604020202020204" pitchFamily="34" charset="0"/>
              </a:rPr>
              <a:t> </a:t>
            </a:r>
            <a:r>
              <a:rPr lang="en-US" altLang="en-US" sz="2000" dirty="0" err="1" smtClean="0">
                <a:cs typeface="Arial" panose="020B0604020202020204" pitchFamily="34" charset="0"/>
              </a:rPr>
              <a:t>mô</a:t>
            </a:r>
            <a:r>
              <a:rPr lang="en-US" altLang="en-US" sz="2000" dirty="0" smtClean="0">
                <a:cs typeface="Arial" panose="020B0604020202020204" pitchFamily="34" charset="0"/>
              </a:rPr>
              <a:t> </a:t>
            </a:r>
            <a:r>
              <a:rPr lang="en-US" altLang="en-US" sz="2000" dirty="0" err="1" smtClean="0">
                <a:cs typeface="Arial" panose="020B0604020202020204" pitchFamily="34" charset="0"/>
              </a:rPr>
              <a:t>tả</a:t>
            </a:r>
            <a:r>
              <a:rPr lang="en-US" altLang="en-US" sz="2000" dirty="0" smtClean="0">
                <a:cs typeface="Arial" panose="020B0604020202020204" pitchFamily="34" charset="0"/>
              </a:rPr>
              <a:t> </a:t>
            </a:r>
            <a:r>
              <a:rPr lang="en-US" altLang="en-US" sz="2000" dirty="0" err="1" smtClean="0">
                <a:cs typeface="Arial" panose="020B0604020202020204" pitchFamily="34" charset="0"/>
              </a:rPr>
              <a:t>sự</a:t>
            </a:r>
            <a:r>
              <a:rPr lang="en-US" altLang="en-US" sz="2000" dirty="0" smtClean="0">
                <a:cs typeface="Arial" panose="020B0604020202020204" pitchFamily="34" charset="0"/>
              </a:rPr>
              <a:t> </a:t>
            </a:r>
            <a:r>
              <a:rPr lang="en-US" altLang="en-US" sz="2000" dirty="0" err="1" smtClean="0">
                <a:cs typeface="Arial" panose="020B0604020202020204" pitchFamily="34" charset="0"/>
              </a:rPr>
              <a:t>phụ</a:t>
            </a:r>
            <a:r>
              <a:rPr lang="en-US" altLang="en-US" sz="2000" dirty="0" smtClean="0">
                <a:cs typeface="Arial" panose="020B0604020202020204" pitchFamily="34" charset="0"/>
              </a:rPr>
              <a:t> </a:t>
            </a:r>
            <a:r>
              <a:rPr lang="en-US" altLang="en-US" sz="2000" dirty="0" err="1" smtClean="0">
                <a:cs typeface="Arial" panose="020B0604020202020204" pitchFamily="34" charset="0"/>
              </a:rPr>
              <a:t>thuộc</a:t>
            </a:r>
            <a:r>
              <a:rPr lang="en-US" altLang="en-US" sz="2000" dirty="0" smtClean="0">
                <a:cs typeface="Arial" panose="020B0604020202020204" pitchFamily="34" charset="0"/>
              </a:rPr>
              <a:t> </a:t>
            </a:r>
            <a:r>
              <a:rPr lang="en-US" altLang="en-US" sz="2000" dirty="0" err="1" smtClean="0">
                <a:cs typeface="Arial" panose="020B0604020202020204" pitchFamily="34" charset="0"/>
              </a:rPr>
              <a:t>có</a:t>
            </a:r>
            <a:r>
              <a:rPr lang="en-US" altLang="en-US" sz="2000" dirty="0" smtClean="0">
                <a:cs typeface="Arial" panose="020B0604020202020204" pitchFamily="34" charset="0"/>
              </a:rPr>
              <a:t> ý </a:t>
            </a:r>
            <a:r>
              <a:rPr lang="en-US" altLang="en-US" sz="2000" dirty="0" err="1" smtClean="0">
                <a:cs typeface="Arial" panose="020B0604020202020204" pitchFamily="34" charset="0"/>
              </a:rPr>
              <a:t>nghĩa</a:t>
            </a:r>
            <a:r>
              <a:rPr lang="en-US" altLang="en-US" sz="2000" dirty="0" smtClean="0">
                <a:cs typeface="Arial" panose="020B0604020202020204" pitchFamily="34" charset="0"/>
              </a:rPr>
              <a:t> </a:t>
            </a:r>
            <a:r>
              <a:rPr lang="en-US" altLang="en-US" sz="2000" dirty="0" err="1" smtClean="0">
                <a:cs typeface="Arial" panose="020B0604020202020204" pitchFamily="34" charset="0"/>
              </a:rPr>
              <a:t>giữa</a:t>
            </a:r>
            <a:r>
              <a:rPr lang="en-US" altLang="en-US" sz="2000" dirty="0" smtClean="0">
                <a:cs typeface="Arial" panose="020B0604020202020204" pitchFamily="34" charset="0"/>
              </a:rPr>
              <a:t> </a:t>
            </a:r>
            <a:r>
              <a:rPr lang="en-US" altLang="en-US" sz="2000" dirty="0" err="1" smtClean="0">
                <a:cs typeface="Arial" panose="020B0604020202020204" pitchFamily="34" charset="0"/>
              </a:rPr>
              <a:t>các</a:t>
            </a:r>
            <a:r>
              <a:rPr lang="en-US" altLang="en-US" sz="2000" dirty="0" smtClean="0">
                <a:cs typeface="Arial" panose="020B0604020202020204" pitchFamily="34" charset="0"/>
              </a:rPr>
              <a:t> </a:t>
            </a:r>
            <a:r>
              <a:rPr lang="en-US" altLang="en-US" sz="2000" dirty="0" err="1" smtClean="0">
                <a:cs typeface="Arial" panose="020B0604020202020204" pitchFamily="34" charset="0"/>
              </a:rPr>
              <a:t>biến</a:t>
            </a:r>
            <a:endParaRPr lang="en-US" altLang="en-US" sz="2000" dirty="0" smtClean="0">
              <a:cs typeface="Arial" panose="020B0604020202020204" pitchFamily="34" charset="0"/>
            </a:endParaRPr>
          </a:p>
          <a:p>
            <a:pPr lvl="1" algn="just" eaLnBrk="1" hangingPunct="1">
              <a:spcBef>
                <a:spcPct val="0"/>
              </a:spcBef>
              <a:buSzPct val="110000"/>
              <a:buFont typeface="Wingdings" panose="05000000000000000000" pitchFamily="2" charset="2"/>
              <a:buChar char="§"/>
            </a:pPr>
            <a:r>
              <a:rPr lang="en-US" altLang="en-US" sz="2000" dirty="0" err="1" smtClean="0">
                <a:cs typeface="Arial" panose="020B0604020202020204" pitchFamily="34" charset="0"/>
              </a:rPr>
              <a:t>mức</a:t>
            </a:r>
            <a:r>
              <a:rPr lang="en-US" altLang="en-US" sz="2000" dirty="0" smtClean="0">
                <a:cs typeface="Arial" panose="020B0604020202020204" pitchFamily="34" charset="0"/>
              </a:rPr>
              <a:t> </a:t>
            </a:r>
            <a:r>
              <a:rPr lang="en-US" altLang="en-US" sz="2000" dirty="0" err="1" smtClean="0">
                <a:cs typeface="Arial" panose="020B0604020202020204" pitchFamily="34" charset="0"/>
              </a:rPr>
              <a:t>cấu</a:t>
            </a:r>
            <a:r>
              <a:rPr lang="en-US" altLang="en-US" sz="2000" dirty="0" smtClean="0">
                <a:cs typeface="Arial" panose="020B0604020202020204" pitchFamily="34" charset="0"/>
              </a:rPr>
              <a:t> </a:t>
            </a:r>
            <a:r>
              <a:rPr lang="en-US" altLang="en-US" sz="2000" dirty="0" err="1" smtClean="0">
                <a:cs typeface="Arial" panose="020B0604020202020204" pitchFamily="34" charset="0"/>
              </a:rPr>
              <a:t>trúc</a:t>
            </a:r>
            <a:r>
              <a:rPr lang="en-US" altLang="en-US" sz="2000" dirty="0" smtClean="0">
                <a:cs typeface="Arial" panose="020B0604020202020204" pitchFamily="34" charset="0"/>
              </a:rPr>
              <a:t>: </a:t>
            </a:r>
          </a:p>
          <a:p>
            <a:pPr lvl="2" algn="just" eaLnBrk="1" hangingPunct="1">
              <a:spcBef>
                <a:spcPct val="0"/>
              </a:spcBef>
              <a:buFont typeface="Wingdings" panose="05000000000000000000" pitchFamily="2" charset="2"/>
              <a:buChar char="v"/>
            </a:pPr>
            <a:r>
              <a:rPr lang="en-US" altLang="en-US" sz="2000" dirty="0" err="1" smtClean="0">
                <a:cs typeface="Arial" panose="020B0604020202020204" pitchFamily="34" charset="0"/>
              </a:rPr>
              <a:t>dạng</a:t>
            </a:r>
            <a:r>
              <a:rPr lang="en-US" altLang="en-US" sz="2000" dirty="0" smtClean="0">
                <a:cs typeface="Arial" panose="020B0604020202020204" pitchFamily="34" charset="0"/>
              </a:rPr>
              <a:t> </a:t>
            </a:r>
            <a:r>
              <a:rPr lang="en-US" altLang="en-US" sz="2000" dirty="0" err="1" smtClean="0">
                <a:cs typeface="Arial" panose="020B0604020202020204" pitchFamily="34" charset="0"/>
              </a:rPr>
              <a:t>đồ</a:t>
            </a:r>
            <a:r>
              <a:rPr lang="en-US" altLang="en-US" sz="2000" dirty="0" smtClean="0">
                <a:cs typeface="Arial" panose="020B0604020202020204" pitchFamily="34" charset="0"/>
              </a:rPr>
              <a:t> </a:t>
            </a:r>
            <a:r>
              <a:rPr lang="en-US" altLang="en-US" sz="2000" dirty="0" err="1" smtClean="0">
                <a:cs typeface="Arial" panose="020B0604020202020204" pitchFamily="34" charset="0"/>
              </a:rPr>
              <a:t>thị</a:t>
            </a:r>
            <a:endParaRPr lang="en-US" altLang="en-US" sz="2000" dirty="0" smtClean="0">
              <a:cs typeface="Arial" panose="020B0604020202020204" pitchFamily="34" charset="0"/>
            </a:endParaRPr>
          </a:p>
          <a:p>
            <a:pPr lvl="2" algn="just" eaLnBrk="1" hangingPunct="1">
              <a:spcBef>
                <a:spcPct val="0"/>
              </a:spcBef>
              <a:buFont typeface="Wingdings" panose="05000000000000000000" pitchFamily="2" charset="2"/>
              <a:buChar char="v"/>
            </a:pPr>
            <a:r>
              <a:rPr lang="en-US" altLang="en-US" sz="2000" dirty="0" err="1" smtClean="0">
                <a:cs typeface="Arial" panose="020B0604020202020204" pitchFamily="34" charset="0"/>
              </a:rPr>
              <a:t>biến</a:t>
            </a:r>
            <a:r>
              <a:rPr lang="en-US" altLang="en-US" sz="2000" dirty="0" smtClean="0">
                <a:cs typeface="Arial" panose="020B0604020202020204" pitchFamily="34" charset="0"/>
              </a:rPr>
              <a:t> </a:t>
            </a:r>
            <a:r>
              <a:rPr lang="en-US" altLang="en-US" sz="2000" dirty="0" err="1" smtClean="0">
                <a:cs typeface="Arial" panose="020B0604020202020204" pitchFamily="34" charset="0"/>
              </a:rPr>
              <a:t>là</a:t>
            </a:r>
            <a:r>
              <a:rPr lang="en-US" altLang="en-US" sz="2000" dirty="0" smtClean="0">
                <a:cs typeface="Arial" panose="020B0604020202020204" pitchFamily="34" charset="0"/>
              </a:rPr>
              <a:t> </a:t>
            </a:r>
            <a:r>
              <a:rPr lang="en-US" altLang="en-US" sz="2000" dirty="0" err="1" smtClean="0">
                <a:cs typeface="Arial" panose="020B0604020202020204" pitchFamily="34" charset="0"/>
              </a:rPr>
              <a:t>phụ</a:t>
            </a:r>
            <a:r>
              <a:rPr lang="en-US" altLang="en-US" sz="2000" dirty="0" smtClean="0">
                <a:cs typeface="Arial" panose="020B0604020202020204" pitchFamily="34" charset="0"/>
              </a:rPr>
              <a:t> </a:t>
            </a:r>
            <a:r>
              <a:rPr lang="en-US" altLang="en-US" sz="2000" dirty="0" err="1" smtClean="0">
                <a:cs typeface="Arial" panose="020B0604020202020204" pitchFamily="34" charset="0"/>
              </a:rPr>
              <a:t>thuộc</a:t>
            </a:r>
            <a:r>
              <a:rPr lang="en-US" altLang="en-US" sz="2000" dirty="0" smtClean="0">
                <a:cs typeface="Arial" panose="020B0604020202020204" pitchFamily="34" charset="0"/>
              </a:rPr>
              <a:t> </a:t>
            </a:r>
            <a:r>
              <a:rPr lang="en-US" altLang="en-US" sz="2000" dirty="0" err="1" smtClean="0">
                <a:cs typeface="Arial" panose="020B0604020202020204" pitchFamily="34" charset="0"/>
              </a:rPr>
              <a:t>bộ</a:t>
            </a:r>
            <a:r>
              <a:rPr lang="en-US" altLang="en-US" sz="2000" dirty="0" smtClean="0">
                <a:cs typeface="Arial" panose="020B0604020202020204" pitchFamily="34" charset="0"/>
              </a:rPr>
              <a:t> </a:t>
            </a:r>
            <a:r>
              <a:rPr lang="en-US" altLang="en-US" sz="2000" dirty="0" err="1" smtClean="0">
                <a:cs typeface="Arial" panose="020B0604020202020204" pitchFamily="34" charset="0"/>
              </a:rPr>
              <a:t>phận</a:t>
            </a:r>
            <a:r>
              <a:rPr lang="en-US" altLang="en-US" sz="2000" dirty="0" smtClean="0">
                <a:cs typeface="Arial" panose="020B0604020202020204" pitchFamily="34" charset="0"/>
              </a:rPr>
              <a:t> </a:t>
            </a:r>
            <a:r>
              <a:rPr lang="en-US" altLang="en-US" sz="2000" dirty="0" err="1" smtClean="0">
                <a:cs typeface="Arial" panose="020B0604020202020204" pitchFamily="34" charset="0"/>
              </a:rPr>
              <a:t>vào</a:t>
            </a:r>
            <a:r>
              <a:rPr lang="en-US" altLang="en-US" sz="2000" dirty="0" smtClean="0">
                <a:cs typeface="Arial" panose="020B0604020202020204" pitchFamily="34" charset="0"/>
              </a:rPr>
              <a:t> </a:t>
            </a:r>
            <a:r>
              <a:rPr lang="en-US" altLang="en-US" sz="2000" dirty="0" err="1" smtClean="0">
                <a:cs typeface="Arial" panose="020B0604020202020204" pitchFamily="34" charset="0"/>
              </a:rPr>
              <a:t>các</a:t>
            </a:r>
            <a:r>
              <a:rPr lang="en-US" altLang="en-US" sz="2000" dirty="0" smtClean="0">
                <a:cs typeface="Arial" panose="020B0604020202020204" pitchFamily="34" charset="0"/>
              </a:rPr>
              <a:t> </a:t>
            </a:r>
            <a:r>
              <a:rPr lang="en-US" altLang="en-US" sz="2000" dirty="0" err="1" smtClean="0">
                <a:cs typeface="Arial" panose="020B0604020202020204" pitchFamily="34" charset="0"/>
              </a:rPr>
              <a:t>biến</a:t>
            </a:r>
            <a:r>
              <a:rPr lang="en-US" altLang="en-US" sz="2000" dirty="0" smtClean="0">
                <a:cs typeface="Arial" panose="020B0604020202020204" pitchFamily="34" charset="0"/>
              </a:rPr>
              <a:t> </a:t>
            </a:r>
            <a:r>
              <a:rPr lang="en-US" altLang="en-US" sz="2000" dirty="0" err="1" smtClean="0">
                <a:cs typeface="Arial" panose="020B0604020202020204" pitchFamily="34" charset="0"/>
              </a:rPr>
              <a:t>khác</a:t>
            </a:r>
            <a:endParaRPr lang="en-US" altLang="en-US" sz="2000" dirty="0" smtClean="0">
              <a:cs typeface="Arial" panose="020B0604020202020204" pitchFamily="34" charset="0"/>
            </a:endParaRPr>
          </a:p>
          <a:p>
            <a:pPr lvl="1" algn="just" eaLnBrk="1" hangingPunct="1">
              <a:spcBef>
                <a:spcPct val="0"/>
              </a:spcBef>
              <a:buSzPct val="110000"/>
              <a:buFont typeface="Wingdings" panose="05000000000000000000" pitchFamily="2" charset="2"/>
              <a:buChar char="§"/>
            </a:pPr>
            <a:r>
              <a:rPr lang="en-US" altLang="en-US" sz="2000" dirty="0" err="1" smtClean="0">
                <a:cs typeface="Arial" panose="020B0604020202020204" pitchFamily="34" charset="0"/>
              </a:rPr>
              <a:t>mức</a:t>
            </a:r>
            <a:r>
              <a:rPr lang="en-US" altLang="en-US" sz="2000" dirty="0" smtClean="0">
                <a:cs typeface="Arial" panose="020B0604020202020204" pitchFamily="34" charset="0"/>
              </a:rPr>
              <a:t> </a:t>
            </a:r>
            <a:r>
              <a:rPr lang="en-US" altLang="en-US" sz="2000" dirty="0" err="1" smtClean="0">
                <a:cs typeface="Arial" panose="020B0604020202020204" pitchFamily="34" charset="0"/>
              </a:rPr>
              <a:t>định</a:t>
            </a:r>
            <a:r>
              <a:rPr lang="en-US" altLang="en-US" sz="2000" dirty="0" smtClean="0">
                <a:cs typeface="Arial" panose="020B0604020202020204" pitchFamily="34" charset="0"/>
              </a:rPr>
              <a:t> </a:t>
            </a:r>
            <a:r>
              <a:rPr lang="en-US" altLang="en-US" sz="2000" dirty="0" err="1" smtClean="0">
                <a:cs typeface="Arial" panose="020B0604020202020204" pitchFamily="34" charset="0"/>
              </a:rPr>
              <a:t>lượng</a:t>
            </a:r>
            <a:r>
              <a:rPr lang="en-US" altLang="en-US" sz="2000" dirty="0" smtClean="0">
                <a:cs typeface="Arial" panose="020B0604020202020204" pitchFamily="34" charset="0"/>
              </a:rPr>
              <a:t>: </a:t>
            </a:r>
            <a:r>
              <a:rPr lang="en-US" altLang="en-US" sz="2000" dirty="0" err="1" smtClean="0">
                <a:cs typeface="Arial" panose="020B0604020202020204" pitchFamily="34" charset="0"/>
              </a:rPr>
              <a:t>tính</a:t>
            </a:r>
            <a:r>
              <a:rPr lang="en-US" altLang="en-US" sz="2000" dirty="0" smtClean="0">
                <a:cs typeface="Arial" panose="020B0604020202020204" pitchFamily="34" charset="0"/>
              </a:rPr>
              <a:t> </a:t>
            </a:r>
            <a:r>
              <a:rPr lang="en-US" altLang="en-US" sz="2000" dirty="0" err="1" smtClean="0">
                <a:cs typeface="Arial" panose="020B0604020202020204" pitchFamily="34" charset="0"/>
              </a:rPr>
              <a:t>phụ</a:t>
            </a:r>
            <a:r>
              <a:rPr lang="en-US" altLang="en-US" sz="2000" dirty="0" smtClean="0">
                <a:cs typeface="Arial" panose="020B0604020202020204" pitchFamily="34" charset="0"/>
              </a:rPr>
              <a:t> </a:t>
            </a:r>
            <a:r>
              <a:rPr lang="en-US" altLang="en-US" sz="2000" dirty="0" err="1" smtClean="0">
                <a:cs typeface="Arial" panose="020B0604020202020204" pitchFamily="34" charset="0"/>
              </a:rPr>
              <a:t>thuộc</a:t>
            </a:r>
            <a:r>
              <a:rPr lang="en-US" altLang="en-US" sz="2000" dirty="0" smtClean="0">
                <a:cs typeface="Arial" panose="020B0604020202020204" pitchFamily="34" charset="0"/>
              </a:rPr>
              <a:t> </a:t>
            </a:r>
            <a:r>
              <a:rPr lang="en-US" altLang="en-US" sz="2000" dirty="0" err="1" smtClean="0">
                <a:cs typeface="Arial" panose="020B0604020202020204" pitchFamily="34" charset="0"/>
              </a:rPr>
              <a:t>khi</a:t>
            </a:r>
            <a:r>
              <a:rPr lang="en-US" altLang="en-US" sz="2000" dirty="0" smtClean="0">
                <a:cs typeface="Arial" panose="020B0604020202020204" pitchFamily="34" charset="0"/>
              </a:rPr>
              <a:t> </a:t>
            </a:r>
            <a:r>
              <a:rPr lang="en-US" altLang="en-US" sz="2000" dirty="0" err="1" smtClean="0">
                <a:cs typeface="Arial" panose="020B0604020202020204" pitchFamily="34" charset="0"/>
              </a:rPr>
              <a:t>sử</a:t>
            </a:r>
            <a:r>
              <a:rPr lang="en-US" altLang="en-US" sz="2000" dirty="0" smtClean="0">
                <a:cs typeface="Arial" panose="020B0604020202020204" pitchFamily="34" charset="0"/>
              </a:rPr>
              <a:t> </a:t>
            </a:r>
            <a:r>
              <a:rPr lang="en-US" altLang="en-US" sz="2000" dirty="0" err="1" smtClean="0">
                <a:cs typeface="Arial" panose="020B0604020202020204" pitchFamily="34" charset="0"/>
              </a:rPr>
              <a:t>dụng</a:t>
            </a:r>
            <a:r>
              <a:rPr lang="en-US" altLang="en-US" sz="2000" dirty="0" smtClean="0">
                <a:cs typeface="Arial" panose="020B0604020202020204" pitchFamily="34" charset="0"/>
              </a:rPr>
              <a:t> </a:t>
            </a:r>
            <a:r>
              <a:rPr lang="en-US" altLang="en-US" sz="2000" dirty="0" err="1" smtClean="0">
                <a:cs typeface="Arial" panose="020B0604020202020204" pitchFamily="34" charset="0"/>
              </a:rPr>
              <a:t>việc</a:t>
            </a:r>
            <a:r>
              <a:rPr lang="en-US" altLang="en-US" sz="2000" dirty="0" smtClean="0">
                <a:cs typeface="Arial" panose="020B0604020202020204" pitchFamily="34" charset="0"/>
              </a:rPr>
              <a:t> </a:t>
            </a:r>
            <a:r>
              <a:rPr lang="en-US" altLang="en-US" sz="2000" dirty="0" err="1" smtClean="0">
                <a:cs typeface="Arial" panose="020B0604020202020204" pitchFamily="34" charset="0"/>
              </a:rPr>
              <a:t>đo</a:t>
            </a:r>
            <a:r>
              <a:rPr lang="en-US" altLang="en-US" sz="2000" dirty="0" smtClean="0">
                <a:cs typeface="Arial" panose="020B0604020202020204" pitchFamily="34" charset="0"/>
              </a:rPr>
              <a:t> </a:t>
            </a:r>
            <a:r>
              <a:rPr lang="en-US" altLang="en-US" sz="2000" dirty="0" err="1" smtClean="0">
                <a:cs typeface="Arial" panose="020B0604020202020204" pitchFamily="34" charset="0"/>
              </a:rPr>
              <a:t>tính</a:t>
            </a:r>
            <a:r>
              <a:rPr lang="en-US" altLang="en-US" sz="2000" dirty="0" smtClean="0">
                <a:cs typeface="Arial" panose="020B0604020202020204" pitchFamily="34" charset="0"/>
              </a:rPr>
              <a:t> </a:t>
            </a:r>
            <a:r>
              <a:rPr lang="en-US" altLang="en-US" sz="2000" dirty="0" err="1" smtClean="0">
                <a:cs typeface="Arial" panose="020B0604020202020204" pitchFamily="34" charset="0"/>
              </a:rPr>
              <a:t>theo</a:t>
            </a:r>
            <a:r>
              <a:rPr lang="en-US" altLang="en-US" sz="2000" dirty="0" smtClean="0">
                <a:cs typeface="Arial" panose="020B0604020202020204" pitchFamily="34" charset="0"/>
              </a:rPr>
              <a:t> </a:t>
            </a:r>
            <a:r>
              <a:rPr lang="en-US" altLang="en-US" sz="2000" dirty="0" err="1" smtClean="0">
                <a:cs typeface="Arial" panose="020B0604020202020204" pitchFamily="34" charset="0"/>
              </a:rPr>
              <a:t>giá</a:t>
            </a:r>
            <a:r>
              <a:rPr lang="en-US" altLang="en-US" sz="2000" dirty="0" smtClean="0">
                <a:cs typeface="Arial" panose="020B0604020202020204" pitchFamily="34" charset="0"/>
              </a:rPr>
              <a:t> </a:t>
            </a:r>
            <a:r>
              <a:rPr lang="en-US" altLang="en-US" sz="2000" dirty="0" err="1" smtClean="0">
                <a:cs typeface="Arial" panose="020B0604020202020204" pitchFamily="34" charset="0"/>
              </a:rPr>
              <a:t>trị</a:t>
            </a:r>
            <a:r>
              <a:rPr lang="en-US" altLang="en-US" sz="2000" dirty="0" smtClean="0">
                <a:cs typeface="Arial" panose="020B0604020202020204" pitchFamily="34" charset="0"/>
              </a:rPr>
              <a:t> </a:t>
            </a:r>
            <a:r>
              <a:rPr lang="en-US" altLang="en-US" sz="2000" dirty="0" err="1" smtClean="0">
                <a:cs typeface="Arial" panose="020B0604020202020204" pitchFamily="34" charset="0"/>
              </a:rPr>
              <a:t>số</a:t>
            </a:r>
            <a:endParaRPr lang="en-US" altLang="en-US" dirty="0" smtClean="0"/>
          </a:p>
        </p:txBody>
      </p:sp>
    </p:spTree>
    <p:extLst>
      <p:ext uri="{BB962C8B-B14F-4D97-AF65-F5344CB8AC3E}">
        <p14:creationId xmlns:p14="http://schemas.microsoft.com/office/powerpoint/2010/main" val="392371384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6201DF5-4AF2-4306-9292-921AF4D150C5}" type="datetime4">
              <a:rPr lang="en-US" altLang="en-US" sz="1000" smtClean="0"/>
              <a:pPr>
                <a:spcBef>
                  <a:spcPct val="0"/>
                </a:spcBef>
                <a:buClrTx/>
                <a:buSzTx/>
                <a:buFontTx/>
                <a:buNone/>
              </a:pPr>
              <a:t>February 3, 2023</a:t>
            </a:fld>
            <a:endParaRPr lang="en-US" altLang="en-US" sz="1000" smtClean="0"/>
          </a:p>
        </p:txBody>
      </p:sp>
      <p:sp>
        <p:nvSpPr>
          <p:cNvPr id="655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B76890D-4ACF-4DEC-B4D4-FE91103537E4}" type="slidenum">
              <a:rPr lang="en-US" altLang="en-US" sz="1000" smtClean="0"/>
              <a:pPr>
                <a:spcBef>
                  <a:spcPct val="0"/>
                </a:spcBef>
                <a:buClrTx/>
                <a:buSzTx/>
                <a:buFontTx/>
                <a:buNone/>
              </a:pPr>
              <a:t>37</a:t>
            </a:fld>
            <a:endParaRPr lang="en-US" altLang="en-US" sz="1000" smtClean="0"/>
          </a:p>
        </p:txBody>
      </p:sp>
      <p:sp>
        <p:nvSpPr>
          <p:cNvPr id="65540" name="Rectangle 2"/>
          <p:cNvSpPr>
            <a:spLocks noGrp="1" noChangeArrowheads="1"/>
          </p:cNvSpPr>
          <p:nvPr>
            <p:ph type="title"/>
          </p:nvPr>
        </p:nvSpPr>
        <p:spPr>
          <a:xfrm>
            <a:off x="1600200" y="0"/>
            <a:ext cx="7467600" cy="642938"/>
          </a:xfrm>
          <a:noFill/>
        </p:spPr>
        <p:txBody>
          <a:bodyPr lIns="92075" tIns="46038" rIns="92075" bIns="46038"/>
          <a:lstStyle/>
          <a:p>
            <a:pPr eaLnBrk="1" hangingPunct="1"/>
            <a:r>
              <a:rPr lang="en-US" altLang="en-US" sz="3200" dirty="0">
                <a:solidFill>
                  <a:srgbClr val="C00000"/>
                </a:solidFill>
              </a:rPr>
              <a:t>Loại KPDL </a:t>
            </a:r>
            <a:r>
              <a:rPr lang="en-US" altLang="en-US" sz="3200" dirty="0" smtClean="0">
                <a:solidFill>
                  <a:srgbClr val="C00000"/>
                </a:solidFill>
              </a:rPr>
              <a:t>dự báo: Hồi quy</a:t>
            </a:r>
          </a:p>
        </p:txBody>
      </p:sp>
      <p:sp>
        <p:nvSpPr>
          <p:cNvPr id="65541" name="Rectangle 3"/>
          <p:cNvSpPr>
            <a:spLocks noGrp="1" noChangeArrowheads="1"/>
          </p:cNvSpPr>
          <p:nvPr>
            <p:ph type="body" idx="1"/>
          </p:nvPr>
        </p:nvSpPr>
        <p:spPr>
          <a:xfrm>
            <a:off x="381000" y="5791200"/>
            <a:ext cx="8382000" cy="381000"/>
          </a:xfrm>
          <a:noFill/>
        </p:spPr>
        <p:txBody>
          <a:bodyPr lIns="92075" tIns="46038" rIns="92075" bIns="46038"/>
          <a:lstStyle/>
          <a:p>
            <a:pPr eaLnBrk="1" hangingPunct="1">
              <a:lnSpc>
                <a:spcPct val="130000"/>
              </a:lnSpc>
            </a:pPr>
            <a:endParaRPr lang="en-US" altLang="en-US" sz="2800" smtClean="0">
              <a:solidFill>
                <a:srgbClr val="D60093"/>
              </a:solidFill>
            </a:endParaRPr>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Font typeface="Wingdings" panose="05000000000000000000" pitchFamily="2" charset="2"/>
              <a:buChar char="§"/>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eaLnBrk="1" hangingPunct="1"/>
            <a:endParaRPr lang="en-US" altLang="en-US" sz="2800" smtClean="0">
              <a:solidFill>
                <a:srgbClr val="D60093"/>
              </a:solidFill>
            </a:endParaRPr>
          </a:p>
        </p:txBody>
      </p:sp>
      <p:sp>
        <p:nvSpPr>
          <p:cNvPr id="65542" name="Rectangle 1"/>
          <p:cNvSpPr>
            <a:spLocks noChangeArrowheads="1"/>
          </p:cNvSpPr>
          <p:nvPr/>
        </p:nvSpPr>
        <p:spPr bwMode="auto">
          <a:xfrm>
            <a:off x="381000" y="6096000"/>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smtClean="0">
                <a:solidFill>
                  <a:srgbClr val="7030A0"/>
                </a:solidFill>
              </a:rPr>
              <a:t>18_Bart </a:t>
            </a:r>
            <a:r>
              <a:rPr lang="en-US" altLang="en-US" sz="1600" b="1" dirty="0" err="1" smtClean="0">
                <a:solidFill>
                  <a:srgbClr val="7030A0"/>
                </a:solidFill>
              </a:rPr>
              <a:t>Baesens</a:t>
            </a:r>
            <a:r>
              <a:rPr lang="en-US" altLang="en-US" sz="1600" b="1" dirty="0">
                <a:solidFill>
                  <a:srgbClr val="7030A0"/>
                </a:solidFill>
              </a:rPr>
              <a:t>, </a:t>
            </a:r>
            <a:r>
              <a:rPr lang="en-US" altLang="en-US" sz="1600" b="1" dirty="0" err="1">
                <a:solidFill>
                  <a:srgbClr val="7030A0"/>
                </a:solidFill>
              </a:rPr>
              <a:t>Cristián</a:t>
            </a:r>
            <a:r>
              <a:rPr lang="en-US" altLang="en-US" sz="1600" b="1" dirty="0">
                <a:solidFill>
                  <a:srgbClr val="7030A0"/>
                </a:solidFill>
              </a:rPr>
              <a:t> </a:t>
            </a:r>
            <a:r>
              <a:rPr lang="en-US" altLang="en-US" sz="1600" b="1" dirty="0" smtClean="0">
                <a:solidFill>
                  <a:srgbClr val="7030A0"/>
                </a:solidFill>
              </a:rPr>
              <a:t>Bravo</a:t>
            </a:r>
            <a:r>
              <a:rPr lang="en-US" altLang="en-US" sz="1600" b="1" dirty="0">
                <a:solidFill>
                  <a:srgbClr val="7030A0"/>
                </a:solidFill>
              </a:rPr>
              <a:t>, </a:t>
            </a:r>
            <a:r>
              <a:rPr lang="en-US" altLang="en-US" sz="1600" b="1" dirty="0" err="1">
                <a:solidFill>
                  <a:srgbClr val="7030A0"/>
                </a:solidFill>
              </a:rPr>
              <a:t>Wouter</a:t>
            </a:r>
            <a:r>
              <a:rPr lang="en-US" altLang="en-US" sz="1600" b="1" dirty="0">
                <a:solidFill>
                  <a:srgbClr val="7030A0"/>
                </a:solidFill>
              </a:rPr>
              <a:t> </a:t>
            </a:r>
            <a:r>
              <a:rPr lang="en-US" altLang="en-US" sz="1600" b="1" dirty="0" err="1" smtClean="0">
                <a:solidFill>
                  <a:srgbClr val="7030A0"/>
                </a:solidFill>
              </a:rPr>
              <a:t>Verbeke</a:t>
            </a:r>
            <a:r>
              <a:rPr lang="en-US" altLang="en-US" sz="1600" b="1" dirty="0" smtClean="0">
                <a:solidFill>
                  <a:srgbClr val="7030A0"/>
                </a:solidFill>
              </a:rPr>
              <a:t>. </a:t>
            </a:r>
            <a:r>
              <a:rPr lang="en-US" altLang="en-US" sz="1600" b="1" i="1" dirty="0">
                <a:solidFill>
                  <a:srgbClr val="7030A0"/>
                </a:solidFill>
              </a:rPr>
              <a:t>Profit-driven business </a:t>
            </a:r>
            <a:r>
              <a:rPr lang="en-US" altLang="en-US" sz="1600" b="1" i="1" dirty="0" smtClean="0">
                <a:solidFill>
                  <a:srgbClr val="7030A0"/>
                </a:solidFill>
              </a:rPr>
              <a:t>analytics: </a:t>
            </a:r>
            <a:r>
              <a:rPr lang="en-US" altLang="en-US" sz="1600" b="1" i="1" dirty="0">
                <a:solidFill>
                  <a:srgbClr val="7030A0"/>
                </a:solidFill>
              </a:rPr>
              <a:t>a practitioner's guide to transforming big data into added value</a:t>
            </a:r>
            <a:r>
              <a:rPr lang="en-US" altLang="en-US" sz="1600" b="1" dirty="0">
                <a:solidFill>
                  <a:srgbClr val="7030A0"/>
                </a:solidFill>
              </a:rPr>
              <a:t>. Wiley, 2018</a:t>
            </a:r>
          </a:p>
        </p:txBody>
      </p:sp>
      <p:pic>
        <p:nvPicPr>
          <p:cNvPr id="4" name="Picture 3"/>
          <p:cNvPicPr>
            <a:picLocks noChangeAspect="1"/>
          </p:cNvPicPr>
          <p:nvPr/>
        </p:nvPicPr>
        <p:blipFill>
          <a:blip r:embed="rId2"/>
          <a:stretch>
            <a:fillRect/>
          </a:stretch>
        </p:blipFill>
        <p:spPr>
          <a:xfrm>
            <a:off x="632980" y="643856"/>
            <a:ext cx="7677150" cy="380937"/>
          </a:xfrm>
          <a:prstGeom prst="rect">
            <a:avLst/>
          </a:prstGeom>
        </p:spPr>
      </p:pic>
      <p:pic>
        <p:nvPicPr>
          <p:cNvPr id="5" name="Picture 4"/>
          <p:cNvPicPr>
            <a:picLocks noChangeAspect="1"/>
          </p:cNvPicPr>
          <p:nvPr/>
        </p:nvPicPr>
        <p:blipFill>
          <a:blip r:embed="rId3"/>
          <a:stretch>
            <a:fillRect/>
          </a:stretch>
        </p:blipFill>
        <p:spPr>
          <a:xfrm>
            <a:off x="632980" y="1042988"/>
            <a:ext cx="7696200" cy="3218437"/>
          </a:xfrm>
          <a:prstGeom prst="rect">
            <a:avLst/>
          </a:prstGeom>
        </p:spPr>
      </p:pic>
      <p:sp>
        <p:nvSpPr>
          <p:cNvPr id="7" name="Rectangle 6"/>
          <p:cNvSpPr/>
          <p:nvPr/>
        </p:nvSpPr>
        <p:spPr>
          <a:xfrm>
            <a:off x="5305425" y="2736570"/>
            <a:ext cx="3086100" cy="1477328"/>
          </a:xfrm>
          <a:prstGeom prst="rect">
            <a:avLst/>
          </a:prstGeom>
        </p:spPr>
        <p:txBody>
          <a:bodyPr wrap="square">
            <a:spAutoFit/>
          </a:bodyPr>
          <a:lstStyle/>
          <a:p>
            <a:r>
              <a:rPr lang="en-US" altLang="en-US" dirty="0">
                <a:solidFill>
                  <a:srgbClr val="C00000"/>
                </a:solidFill>
              </a:rPr>
              <a:t>Hồi </a:t>
            </a:r>
            <a:r>
              <a:rPr lang="en-US" altLang="en-US" dirty="0" smtClean="0">
                <a:solidFill>
                  <a:srgbClr val="C00000"/>
                </a:solidFill>
              </a:rPr>
              <a:t>quy, ví dụ, hồi quy </a:t>
            </a:r>
            <a:r>
              <a:rPr lang="en-US" altLang="en-US" i="1" u="sng" dirty="0" smtClean="0">
                <a:solidFill>
                  <a:srgbClr val="C00000"/>
                </a:solidFill>
              </a:rPr>
              <a:t>giá trị cuộc đời khách hàng</a:t>
            </a:r>
            <a:r>
              <a:rPr lang="en-US" altLang="en-US" dirty="0" smtClean="0">
                <a:solidFill>
                  <a:srgbClr val="C00000"/>
                </a:solidFill>
              </a:rPr>
              <a:t> (customer life-time value: CLV) theo mô hình RFM hành vi</a:t>
            </a:r>
            <a:endParaRPr lang="en-US" dirty="0"/>
          </a:p>
        </p:txBody>
      </p:sp>
      <p:pic>
        <p:nvPicPr>
          <p:cNvPr id="2" name="Picture 1"/>
          <p:cNvPicPr>
            <a:picLocks noChangeAspect="1"/>
          </p:cNvPicPr>
          <p:nvPr/>
        </p:nvPicPr>
        <p:blipFill>
          <a:blip r:embed="rId4"/>
          <a:stretch>
            <a:fillRect/>
          </a:stretch>
        </p:blipFill>
        <p:spPr>
          <a:xfrm>
            <a:off x="1957387" y="4419599"/>
            <a:ext cx="5229225" cy="1658205"/>
          </a:xfrm>
          <a:prstGeom prst="rect">
            <a:avLst/>
          </a:prstGeom>
        </p:spPr>
      </p:pic>
    </p:spTree>
    <p:extLst>
      <p:ext uri="{BB962C8B-B14F-4D97-AF65-F5344CB8AC3E}">
        <p14:creationId xmlns:p14="http://schemas.microsoft.com/office/powerpoint/2010/main" val="94581897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6201DF5-4AF2-4306-9292-921AF4D150C5}" type="datetime4">
              <a:rPr lang="en-US" altLang="en-US" sz="1000" smtClean="0"/>
              <a:pPr>
                <a:spcBef>
                  <a:spcPct val="0"/>
                </a:spcBef>
                <a:buClrTx/>
                <a:buSzTx/>
                <a:buFontTx/>
                <a:buNone/>
              </a:pPr>
              <a:t>February 3, 2023</a:t>
            </a:fld>
            <a:endParaRPr lang="en-US" altLang="en-US" sz="1000" smtClean="0"/>
          </a:p>
        </p:txBody>
      </p:sp>
      <p:sp>
        <p:nvSpPr>
          <p:cNvPr id="655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B76890D-4ACF-4DEC-B4D4-FE91103537E4}" type="slidenum">
              <a:rPr lang="en-US" altLang="en-US" sz="1000" smtClean="0"/>
              <a:pPr>
                <a:spcBef>
                  <a:spcPct val="0"/>
                </a:spcBef>
                <a:buClrTx/>
                <a:buSzTx/>
                <a:buFontTx/>
                <a:buNone/>
              </a:pPr>
              <a:t>38</a:t>
            </a:fld>
            <a:endParaRPr lang="en-US" altLang="en-US" sz="1000" smtClean="0"/>
          </a:p>
        </p:txBody>
      </p:sp>
      <p:sp>
        <p:nvSpPr>
          <p:cNvPr id="65540" name="Rectangle 2"/>
          <p:cNvSpPr>
            <a:spLocks noGrp="1" noChangeArrowheads="1"/>
          </p:cNvSpPr>
          <p:nvPr>
            <p:ph type="title"/>
          </p:nvPr>
        </p:nvSpPr>
        <p:spPr>
          <a:xfrm>
            <a:off x="1600200" y="0"/>
            <a:ext cx="7467600" cy="642938"/>
          </a:xfrm>
          <a:noFill/>
        </p:spPr>
        <p:txBody>
          <a:bodyPr lIns="92075" tIns="46038" rIns="92075" bIns="46038"/>
          <a:lstStyle/>
          <a:p>
            <a:pPr eaLnBrk="1" hangingPunct="1"/>
            <a:r>
              <a:rPr lang="en-US" altLang="en-US" sz="3200" dirty="0">
                <a:solidFill>
                  <a:srgbClr val="C00000"/>
                </a:solidFill>
              </a:rPr>
              <a:t>Loại KPDL </a:t>
            </a:r>
            <a:r>
              <a:rPr lang="en-US" altLang="en-US" sz="3200" dirty="0" smtClean="0">
                <a:solidFill>
                  <a:srgbClr val="C00000"/>
                </a:solidFill>
              </a:rPr>
              <a:t>dự báo: Phân tích tồn tại</a:t>
            </a:r>
          </a:p>
        </p:txBody>
      </p:sp>
      <p:sp>
        <p:nvSpPr>
          <p:cNvPr id="65541" name="Rectangle 3"/>
          <p:cNvSpPr>
            <a:spLocks noGrp="1" noChangeArrowheads="1"/>
          </p:cNvSpPr>
          <p:nvPr>
            <p:ph type="body" idx="1"/>
          </p:nvPr>
        </p:nvSpPr>
        <p:spPr>
          <a:xfrm>
            <a:off x="381000" y="5791200"/>
            <a:ext cx="8382000" cy="381000"/>
          </a:xfrm>
          <a:noFill/>
        </p:spPr>
        <p:txBody>
          <a:bodyPr lIns="92075" tIns="46038" rIns="92075" bIns="46038"/>
          <a:lstStyle/>
          <a:p>
            <a:pPr eaLnBrk="1" hangingPunct="1">
              <a:lnSpc>
                <a:spcPct val="130000"/>
              </a:lnSpc>
            </a:pPr>
            <a:endParaRPr lang="en-US" altLang="en-US" sz="2800" smtClean="0">
              <a:solidFill>
                <a:srgbClr val="D60093"/>
              </a:solidFill>
            </a:endParaRPr>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Font typeface="Wingdings" panose="05000000000000000000" pitchFamily="2" charset="2"/>
              <a:buChar char="§"/>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eaLnBrk="1" hangingPunct="1"/>
            <a:endParaRPr lang="en-US" altLang="en-US" sz="2800" smtClean="0">
              <a:solidFill>
                <a:srgbClr val="D60093"/>
              </a:solidFill>
            </a:endParaRPr>
          </a:p>
        </p:txBody>
      </p:sp>
      <p:pic>
        <p:nvPicPr>
          <p:cNvPr id="4" name="Picture 3"/>
          <p:cNvPicPr>
            <a:picLocks noChangeAspect="1"/>
          </p:cNvPicPr>
          <p:nvPr/>
        </p:nvPicPr>
        <p:blipFill>
          <a:blip r:embed="rId2"/>
          <a:stretch>
            <a:fillRect/>
          </a:stretch>
        </p:blipFill>
        <p:spPr>
          <a:xfrm>
            <a:off x="609600" y="1101692"/>
            <a:ext cx="7677150" cy="498507"/>
          </a:xfrm>
          <a:prstGeom prst="rect">
            <a:avLst/>
          </a:prstGeom>
        </p:spPr>
      </p:pic>
      <p:pic>
        <p:nvPicPr>
          <p:cNvPr id="2" name="Picture 1"/>
          <p:cNvPicPr>
            <a:picLocks noChangeAspect="1"/>
          </p:cNvPicPr>
          <p:nvPr/>
        </p:nvPicPr>
        <p:blipFill>
          <a:blip r:embed="rId3"/>
          <a:stretch>
            <a:fillRect/>
          </a:stretch>
        </p:blipFill>
        <p:spPr>
          <a:xfrm>
            <a:off x="600075" y="1600199"/>
            <a:ext cx="7686675" cy="4419600"/>
          </a:xfrm>
          <a:prstGeom prst="rect">
            <a:avLst/>
          </a:prstGeom>
        </p:spPr>
      </p:pic>
      <p:sp>
        <p:nvSpPr>
          <p:cNvPr id="3" name="Rectangle 2"/>
          <p:cNvSpPr/>
          <p:nvPr/>
        </p:nvSpPr>
        <p:spPr>
          <a:xfrm>
            <a:off x="2362200" y="1531321"/>
            <a:ext cx="5690414" cy="646331"/>
          </a:xfrm>
          <a:prstGeom prst="rect">
            <a:avLst/>
          </a:prstGeom>
        </p:spPr>
        <p:txBody>
          <a:bodyPr wrap="square">
            <a:spAutoFit/>
          </a:bodyPr>
          <a:lstStyle/>
          <a:p>
            <a:r>
              <a:rPr lang="en-US" altLang="en-US" dirty="0" err="1">
                <a:solidFill>
                  <a:srgbClr val="C00000"/>
                </a:solidFill>
              </a:rPr>
              <a:t>Phân</a:t>
            </a:r>
            <a:r>
              <a:rPr lang="en-US" altLang="en-US" dirty="0">
                <a:solidFill>
                  <a:srgbClr val="C00000"/>
                </a:solidFill>
              </a:rPr>
              <a:t> </a:t>
            </a:r>
            <a:r>
              <a:rPr lang="en-US" altLang="en-US" dirty="0" err="1">
                <a:solidFill>
                  <a:srgbClr val="C00000"/>
                </a:solidFill>
              </a:rPr>
              <a:t>tích</a:t>
            </a:r>
            <a:r>
              <a:rPr lang="en-US" altLang="en-US" dirty="0">
                <a:solidFill>
                  <a:srgbClr val="C00000"/>
                </a:solidFill>
              </a:rPr>
              <a:t> </a:t>
            </a:r>
            <a:r>
              <a:rPr lang="en-US" altLang="en-US" dirty="0" err="1" smtClean="0">
                <a:solidFill>
                  <a:srgbClr val="C00000"/>
                </a:solidFill>
              </a:rPr>
              <a:t>tồn</a:t>
            </a:r>
            <a:r>
              <a:rPr lang="en-US" altLang="en-US" dirty="0" smtClean="0">
                <a:solidFill>
                  <a:srgbClr val="C00000"/>
                </a:solidFill>
              </a:rPr>
              <a:t> </a:t>
            </a:r>
            <a:r>
              <a:rPr lang="en-US" altLang="en-US" dirty="0" err="1" smtClean="0">
                <a:solidFill>
                  <a:srgbClr val="C00000"/>
                </a:solidFill>
              </a:rPr>
              <a:t>tại</a:t>
            </a:r>
            <a:r>
              <a:rPr lang="en-US" altLang="en-US" dirty="0" smtClean="0">
                <a:solidFill>
                  <a:srgbClr val="C00000"/>
                </a:solidFill>
              </a:rPr>
              <a:t> (</a:t>
            </a:r>
            <a:r>
              <a:rPr lang="en-US" altLang="en-US" dirty="0" err="1" smtClean="0">
                <a:solidFill>
                  <a:srgbClr val="C00000"/>
                </a:solidFill>
              </a:rPr>
              <a:t>sống</a:t>
            </a:r>
            <a:r>
              <a:rPr lang="en-US" altLang="en-US" dirty="0" smtClean="0">
                <a:solidFill>
                  <a:srgbClr val="C00000"/>
                </a:solidFill>
              </a:rPr>
              <a:t> </a:t>
            </a:r>
            <a:r>
              <a:rPr lang="en-US" altLang="en-US" dirty="0" err="1" smtClean="0">
                <a:solidFill>
                  <a:srgbClr val="C00000"/>
                </a:solidFill>
              </a:rPr>
              <a:t>còn</a:t>
            </a:r>
            <a:r>
              <a:rPr lang="en-US" altLang="en-US" dirty="0" smtClean="0">
                <a:solidFill>
                  <a:srgbClr val="C00000"/>
                </a:solidFill>
              </a:rPr>
              <a:t>), </a:t>
            </a:r>
            <a:r>
              <a:rPr lang="en-US" altLang="en-US" dirty="0" err="1" smtClean="0">
                <a:solidFill>
                  <a:srgbClr val="C00000"/>
                </a:solidFill>
              </a:rPr>
              <a:t>ví</a:t>
            </a:r>
            <a:r>
              <a:rPr lang="en-US" altLang="en-US" dirty="0" smtClean="0">
                <a:solidFill>
                  <a:srgbClr val="C00000"/>
                </a:solidFill>
              </a:rPr>
              <a:t> </a:t>
            </a:r>
            <a:r>
              <a:rPr lang="en-US" altLang="en-US" dirty="0" err="1" smtClean="0">
                <a:solidFill>
                  <a:srgbClr val="C00000"/>
                </a:solidFill>
              </a:rPr>
              <a:t>dụ</a:t>
            </a:r>
            <a:r>
              <a:rPr lang="en-US" altLang="en-US" dirty="0" smtClean="0">
                <a:solidFill>
                  <a:srgbClr val="C00000"/>
                </a:solidFill>
              </a:rPr>
              <a:t>, </a:t>
            </a:r>
            <a:r>
              <a:rPr lang="en-US" altLang="en-US" dirty="0" err="1" smtClean="0">
                <a:solidFill>
                  <a:srgbClr val="C00000"/>
                </a:solidFill>
              </a:rPr>
              <a:t>thời</a:t>
            </a:r>
            <a:r>
              <a:rPr lang="en-US" altLang="en-US" dirty="0" smtClean="0">
                <a:solidFill>
                  <a:srgbClr val="C00000"/>
                </a:solidFill>
              </a:rPr>
              <a:t> </a:t>
            </a:r>
            <a:r>
              <a:rPr lang="en-US" altLang="en-US" dirty="0" err="1" smtClean="0">
                <a:solidFill>
                  <a:srgbClr val="C00000"/>
                </a:solidFill>
              </a:rPr>
              <a:t>gian</a:t>
            </a:r>
            <a:r>
              <a:rPr lang="en-US" altLang="en-US" dirty="0" smtClean="0">
                <a:solidFill>
                  <a:srgbClr val="C00000"/>
                </a:solidFill>
              </a:rPr>
              <a:t> </a:t>
            </a:r>
            <a:r>
              <a:rPr lang="en-US" altLang="en-US" dirty="0" err="1" smtClean="0">
                <a:solidFill>
                  <a:srgbClr val="C00000"/>
                </a:solidFill>
              </a:rPr>
              <a:t>rời</a:t>
            </a:r>
            <a:r>
              <a:rPr lang="en-US" altLang="en-US" dirty="0" smtClean="0">
                <a:solidFill>
                  <a:srgbClr val="C00000"/>
                </a:solidFill>
              </a:rPr>
              <a:t> </a:t>
            </a:r>
            <a:r>
              <a:rPr lang="en-US" altLang="en-US" dirty="0" err="1" smtClean="0">
                <a:solidFill>
                  <a:srgbClr val="C00000"/>
                </a:solidFill>
              </a:rPr>
              <a:t>khỏi</a:t>
            </a:r>
            <a:r>
              <a:rPr lang="en-US" altLang="en-US" dirty="0" smtClean="0">
                <a:solidFill>
                  <a:srgbClr val="C00000"/>
                </a:solidFill>
              </a:rPr>
              <a:t> </a:t>
            </a:r>
            <a:r>
              <a:rPr lang="en-US" altLang="en-US" dirty="0" err="1" smtClean="0">
                <a:solidFill>
                  <a:srgbClr val="C00000"/>
                </a:solidFill>
              </a:rPr>
              <a:t>hoặc</a:t>
            </a:r>
            <a:r>
              <a:rPr lang="en-US" altLang="en-US" dirty="0" smtClean="0">
                <a:solidFill>
                  <a:srgbClr val="C00000"/>
                </a:solidFill>
              </a:rPr>
              <a:t> </a:t>
            </a:r>
            <a:r>
              <a:rPr lang="en-US" altLang="en-US" dirty="0" err="1" smtClean="0">
                <a:solidFill>
                  <a:srgbClr val="C00000"/>
                </a:solidFill>
              </a:rPr>
              <a:t>cần</a:t>
            </a:r>
            <a:r>
              <a:rPr lang="en-US" altLang="en-US" dirty="0" smtClean="0">
                <a:solidFill>
                  <a:srgbClr val="C00000"/>
                </a:solidFill>
              </a:rPr>
              <a:t> </a:t>
            </a:r>
            <a:r>
              <a:rPr lang="en-US" altLang="en-US" dirty="0" err="1" smtClean="0">
                <a:solidFill>
                  <a:srgbClr val="C00000"/>
                </a:solidFill>
              </a:rPr>
              <a:t>giám</a:t>
            </a:r>
            <a:r>
              <a:rPr lang="en-US" altLang="en-US" dirty="0" smtClean="0">
                <a:solidFill>
                  <a:srgbClr val="C00000"/>
                </a:solidFill>
              </a:rPr>
              <a:t> </a:t>
            </a:r>
            <a:r>
              <a:rPr lang="en-US" altLang="en-US" dirty="0" err="1" smtClean="0">
                <a:solidFill>
                  <a:srgbClr val="C00000"/>
                </a:solidFill>
              </a:rPr>
              <a:t>sát</a:t>
            </a:r>
            <a:r>
              <a:rPr lang="en-US" altLang="en-US" dirty="0" smtClean="0">
                <a:solidFill>
                  <a:srgbClr val="C00000"/>
                </a:solidFill>
              </a:rPr>
              <a:t> </a:t>
            </a:r>
            <a:endParaRPr lang="en-US" dirty="0"/>
          </a:p>
        </p:txBody>
      </p:sp>
      <p:sp>
        <p:nvSpPr>
          <p:cNvPr id="10" name="Rectangle 1"/>
          <p:cNvSpPr>
            <a:spLocks noChangeArrowheads="1"/>
          </p:cNvSpPr>
          <p:nvPr/>
        </p:nvSpPr>
        <p:spPr bwMode="auto">
          <a:xfrm>
            <a:off x="381000" y="6096000"/>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smtClean="0">
                <a:solidFill>
                  <a:srgbClr val="7030A0"/>
                </a:solidFill>
              </a:rPr>
              <a:t>18_Bart </a:t>
            </a:r>
            <a:r>
              <a:rPr lang="en-US" altLang="en-US" sz="1600" b="1" dirty="0" err="1" smtClean="0">
                <a:solidFill>
                  <a:srgbClr val="7030A0"/>
                </a:solidFill>
              </a:rPr>
              <a:t>Baesens</a:t>
            </a:r>
            <a:r>
              <a:rPr lang="en-US" altLang="en-US" sz="1600" b="1" dirty="0">
                <a:solidFill>
                  <a:srgbClr val="7030A0"/>
                </a:solidFill>
              </a:rPr>
              <a:t>, </a:t>
            </a:r>
            <a:r>
              <a:rPr lang="en-US" altLang="en-US" sz="1600" b="1" dirty="0" err="1">
                <a:solidFill>
                  <a:srgbClr val="7030A0"/>
                </a:solidFill>
              </a:rPr>
              <a:t>Cristián</a:t>
            </a:r>
            <a:r>
              <a:rPr lang="en-US" altLang="en-US" sz="1600" b="1" dirty="0">
                <a:solidFill>
                  <a:srgbClr val="7030A0"/>
                </a:solidFill>
              </a:rPr>
              <a:t> </a:t>
            </a:r>
            <a:r>
              <a:rPr lang="en-US" altLang="en-US" sz="1600" b="1" dirty="0" smtClean="0">
                <a:solidFill>
                  <a:srgbClr val="7030A0"/>
                </a:solidFill>
              </a:rPr>
              <a:t>Bravo</a:t>
            </a:r>
            <a:r>
              <a:rPr lang="en-US" altLang="en-US" sz="1600" b="1" dirty="0">
                <a:solidFill>
                  <a:srgbClr val="7030A0"/>
                </a:solidFill>
              </a:rPr>
              <a:t>, </a:t>
            </a:r>
            <a:r>
              <a:rPr lang="en-US" altLang="en-US" sz="1600" b="1" dirty="0" err="1">
                <a:solidFill>
                  <a:srgbClr val="7030A0"/>
                </a:solidFill>
              </a:rPr>
              <a:t>Wouter</a:t>
            </a:r>
            <a:r>
              <a:rPr lang="en-US" altLang="en-US" sz="1600" b="1" dirty="0">
                <a:solidFill>
                  <a:srgbClr val="7030A0"/>
                </a:solidFill>
              </a:rPr>
              <a:t> </a:t>
            </a:r>
            <a:r>
              <a:rPr lang="en-US" altLang="en-US" sz="1600" b="1" dirty="0" err="1" smtClean="0">
                <a:solidFill>
                  <a:srgbClr val="7030A0"/>
                </a:solidFill>
              </a:rPr>
              <a:t>Verbeke</a:t>
            </a:r>
            <a:r>
              <a:rPr lang="en-US" altLang="en-US" sz="1600" b="1" dirty="0" smtClean="0">
                <a:solidFill>
                  <a:srgbClr val="7030A0"/>
                </a:solidFill>
              </a:rPr>
              <a:t>. </a:t>
            </a:r>
            <a:r>
              <a:rPr lang="en-US" altLang="en-US" sz="1600" b="1" i="1" dirty="0">
                <a:solidFill>
                  <a:srgbClr val="7030A0"/>
                </a:solidFill>
              </a:rPr>
              <a:t>Profit-driven business </a:t>
            </a:r>
            <a:r>
              <a:rPr lang="en-US" altLang="en-US" sz="1600" b="1" i="1" dirty="0" smtClean="0">
                <a:solidFill>
                  <a:srgbClr val="7030A0"/>
                </a:solidFill>
              </a:rPr>
              <a:t>analytics: </a:t>
            </a:r>
            <a:r>
              <a:rPr lang="en-US" altLang="en-US" sz="1600" b="1" i="1" dirty="0">
                <a:solidFill>
                  <a:srgbClr val="7030A0"/>
                </a:solidFill>
              </a:rPr>
              <a:t>a practitioner's guide to transforming big data into added value</a:t>
            </a:r>
            <a:r>
              <a:rPr lang="en-US" altLang="en-US" sz="1600" b="1" dirty="0">
                <a:solidFill>
                  <a:srgbClr val="7030A0"/>
                </a:solidFill>
              </a:rPr>
              <a:t>. Wiley, 2018</a:t>
            </a:r>
          </a:p>
        </p:txBody>
      </p:sp>
    </p:spTree>
    <p:extLst>
      <p:ext uri="{BB962C8B-B14F-4D97-AF65-F5344CB8AC3E}">
        <p14:creationId xmlns:p14="http://schemas.microsoft.com/office/powerpoint/2010/main" val="233574877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6201DF5-4AF2-4306-9292-921AF4D150C5}" type="datetime4">
              <a:rPr lang="en-US" altLang="en-US" sz="1000" smtClean="0"/>
              <a:pPr>
                <a:spcBef>
                  <a:spcPct val="0"/>
                </a:spcBef>
                <a:buClrTx/>
                <a:buSzTx/>
                <a:buFontTx/>
                <a:buNone/>
              </a:pPr>
              <a:t>February 3, 2023</a:t>
            </a:fld>
            <a:endParaRPr lang="en-US" altLang="en-US" sz="1000" smtClean="0"/>
          </a:p>
        </p:txBody>
      </p:sp>
      <p:sp>
        <p:nvSpPr>
          <p:cNvPr id="655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B76890D-4ACF-4DEC-B4D4-FE91103537E4}" type="slidenum">
              <a:rPr lang="en-US" altLang="en-US" sz="1000" smtClean="0"/>
              <a:pPr>
                <a:spcBef>
                  <a:spcPct val="0"/>
                </a:spcBef>
                <a:buClrTx/>
                <a:buSzTx/>
                <a:buFontTx/>
                <a:buNone/>
              </a:pPr>
              <a:t>39</a:t>
            </a:fld>
            <a:endParaRPr lang="en-US" altLang="en-US" sz="1000" smtClean="0"/>
          </a:p>
        </p:txBody>
      </p:sp>
      <p:sp>
        <p:nvSpPr>
          <p:cNvPr id="65540" name="Rectangle 2"/>
          <p:cNvSpPr>
            <a:spLocks noGrp="1" noChangeArrowheads="1"/>
          </p:cNvSpPr>
          <p:nvPr>
            <p:ph type="title"/>
          </p:nvPr>
        </p:nvSpPr>
        <p:spPr>
          <a:xfrm>
            <a:off x="1600200" y="0"/>
            <a:ext cx="7467600" cy="642938"/>
          </a:xfrm>
          <a:noFill/>
        </p:spPr>
        <p:txBody>
          <a:bodyPr lIns="92075" tIns="46038" rIns="92075" bIns="46038"/>
          <a:lstStyle/>
          <a:p>
            <a:pPr eaLnBrk="1" hangingPunct="1"/>
            <a:r>
              <a:rPr lang="en-US" altLang="en-US" sz="3200" smtClean="0">
                <a:solidFill>
                  <a:srgbClr val="C00000"/>
                </a:solidFill>
              </a:rPr>
              <a:t>Loại KPDL dự báo: Dự đoán</a:t>
            </a:r>
          </a:p>
        </p:txBody>
      </p:sp>
      <p:sp>
        <p:nvSpPr>
          <p:cNvPr id="65541" name="Rectangle 3"/>
          <p:cNvSpPr>
            <a:spLocks noGrp="1" noChangeArrowheads="1"/>
          </p:cNvSpPr>
          <p:nvPr>
            <p:ph type="body" idx="1"/>
          </p:nvPr>
        </p:nvSpPr>
        <p:spPr>
          <a:xfrm>
            <a:off x="381000" y="5791200"/>
            <a:ext cx="8382000" cy="381000"/>
          </a:xfrm>
          <a:noFill/>
        </p:spPr>
        <p:txBody>
          <a:bodyPr lIns="92075" tIns="46038" rIns="92075" bIns="46038"/>
          <a:lstStyle/>
          <a:p>
            <a:pPr eaLnBrk="1" hangingPunct="1">
              <a:lnSpc>
                <a:spcPct val="130000"/>
              </a:lnSpc>
            </a:pPr>
            <a:endParaRPr lang="en-US" altLang="en-US" sz="2800" smtClean="0">
              <a:solidFill>
                <a:srgbClr val="D60093"/>
              </a:solidFill>
            </a:endParaRPr>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Font typeface="Wingdings" panose="05000000000000000000" pitchFamily="2" charset="2"/>
              <a:buChar char="§"/>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eaLnBrk="1" hangingPunct="1"/>
            <a:endParaRPr lang="en-US" altLang="en-US" sz="2800" smtClean="0">
              <a:solidFill>
                <a:srgbClr val="D60093"/>
              </a:solidFill>
            </a:endParaRPr>
          </a:p>
        </p:txBody>
      </p:sp>
      <p:sp>
        <p:nvSpPr>
          <p:cNvPr id="65542" name="Rectangle 1"/>
          <p:cNvSpPr>
            <a:spLocks noChangeArrowheads="1"/>
          </p:cNvSpPr>
          <p:nvPr/>
        </p:nvSpPr>
        <p:spPr bwMode="auto">
          <a:xfrm>
            <a:off x="381000" y="6096000"/>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smtClean="0">
                <a:solidFill>
                  <a:srgbClr val="7030A0"/>
                </a:solidFill>
              </a:rPr>
              <a:t>18</a:t>
            </a:r>
            <a:r>
              <a:rPr lang="en-US" altLang="en-US" sz="1600" b="1" dirty="0">
                <a:solidFill>
                  <a:srgbClr val="7030A0"/>
                </a:solidFill>
              </a:rPr>
              <a:t>_ Bart </a:t>
            </a:r>
            <a:r>
              <a:rPr lang="en-US" altLang="en-US" sz="1600" b="1" dirty="0" err="1">
                <a:solidFill>
                  <a:srgbClr val="7030A0"/>
                </a:solidFill>
              </a:rPr>
              <a:t>Baesens</a:t>
            </a:r>
            <a:r>
              <a:rPr lang="en-US" altLang="en-US" sz="1600" b="1" dirty="0">
                <a:solidFill>
                  <a:srgbClr val="7030A0"/>
                </a:solidFill>
              </a:rPr>
              <a:t>, </a:t>
            </a:r>
            <a:r>
              <a:rPr lang="en-US" altLang="en-US" sz="1600" b="1" dirty="0" err="1">
                <a:solidFill>
                  <a:srgbClr val="7030A0"/>
                </a:solidFill>
              </a:rPr>
              <a:t>Cristián</a:t>
            </a:r>
            <a:r>
              <a:rPr lang="en-US" altLang="en-US" sz="1600" b="1" dirty="0">
                <a:solidFill>
                  <a:srgbClr val="7030A0"/>
                </a:solidFill>
              </a:rPr>
              <a:t> Bravo, </a:t>
            </a:r>
            <a:r>
              <a:rPr lang="en-US" altLang="en-US" sz="1600" b="1" dirty="0" err="1">
                <a:solidFill>
                  <a:srgbClr val="7030A0"/>
                </a:solidFill>
              </a:rPr>
              <a:t>Wouter</a:t>
            </a:r>
            <a:r>
              <a:rPr lang="en-US" altLang="en-US" sz="1600" b="1" dirty="0">
                <a:solidFill>
                  <a:srgbClr val="7030A0"/>
                </a:solidFill>
              </a:rPr>
              <a:t> </a:t>
            </a:r>
            <a:r>
              <a:rPr lang="en-US" altLang="en-US" sz="1600" b="1" dirty="0" err="1">
                <a:solidFill>
                  <a:srgbClr val="7030A0"/>
                </a:solidFill>
              </a:rPr>
              <a:t>Verbeke</a:t>
            </a:r>
            <a:r>
              <a:rPr lang="en-US" altLang="en-US" sz="1600" b="1" dirty="0" smtClean="0">
                <a:solidFill>
                  <a:srgbClr val="7030A0"/>
                </a:solidFill>
              </a:rPr>
              <a:t>,. </a:t>
            </a:r>
            <a:r>
              <a:rPr lang="en-US" altLang="en-US" sz="1600" b="1" i="1" dirty="0">
                <a:solidFill>
                  <a:srgbClr val="7030A0"/>
                </a:solidFill>
              </a:rPr>
              <a:t>Profit-driven business </a:t>
            </a:r>
            <a:r>
              <a:rPr lang="en-US" altLang="en-US" sz="1600" b="1" i="1" dirty="0" smtClean="0">
                <a:solidFill>
                  <a:srgbClr val="7030A0"/>
                </a:solidFill>
              </a:rPr>
              <a:t>analytics: </a:t>
            </a:r>
            <a:r>
              <a:rPr lang="en-US" altLang="en-US" sz="1600" b="1" i="1" dirty="0">
                <a:solidFill>
                  <a:srgbClr val="7030A0"/>
                </a:solidFill>
              </a:rPr>
              <a:t>a practitioner's guide to transforming big data into added value</a:t>
            </a:r>
            <a:r>
              <a:rPr lang="en-US" altLang="en-US" sz="1600" b="1" dirty="0">
                <a:solidFill>
                  <a:srgbClr val="7030A0"/>
                </a:solidFill>
              </a:rPr>
              <a:t>. Wiley, 2018</a:t>
            </a:r>
          </a:p>
        </p:txBody>
      </p:sp>
      <p:pic>
        <p:nvPicPr>
          <p:cNvPr id="4" name="Picture 3"/>
          <p:cNvPicPr>
            <a:picLocks noChangeAspect="1"/>
          </p:cNvPicPr>
          <p:nvPr/>
        </p:nvPicPr>
        <p:blipFill>
          <a:blip r:embed="rId2"/>
          <a:stretch>
            <a:fillRect/>
          </a:stretch>
        </p:blipFill>
        <p:spPr>
          <a:xfrm>
            <a:off x="609600" y="838200"/>
            <a:ext cx="7677150" cy="644493"/>
          </a:xfrm>
          <a:prstGeom prst="rect">
            <a:avLst/>
          </a:prstGeom>
        </p:spPr>
      </p:pic>
      <p:pic>
        <p:nvPicPr>
          <p:cNvPr id="2" name="Picture 1"/>
          <p:cNvPicPr>
            <a:picLocks noChangeAspect="1"/>
          </p:cNvPicPr>
          <p:nvPr/>
        </p:nvPicPr>
        <p:blipFill>
          <a:blip r:embed="rId3"/>
          <a:stretch>
            <a:fillRect/>
          </a:stretch>
        </p:blipFill>
        <p:spPr>
          <a:xfrm>
            <a:off x="533400" y="1409700"/>
            <a:ext cx="7743825" cy="4533900"/>
          </a:xfrm>
          <a:prstGeom prst="rect">
            <a:avLst/>
          </a:prstGeom>
        </p:spPr>
      </p:pic>
      <p:sp>
        <p:nvSpPr>
          <p:cNvPr id="3" name="Rectangle 2"/>
          <p:cNvSpPr/>
          <p:nvPr/>
        </p:nvSpPr>
        <p:spPr>
          <a:xfrm>
            <a:off x="1981199" y="1537513"/>
            <a:ext cx="3810001" cy="369332"/>
          </a:xfrm>
          <a:prstGeom prst="rect">
            <a:avLst/>
          </a:prstGeom>
        </p:spPr>
        <p:txBody>
          <a:bodyPr wrap="square">
            <a:spAutoFit/>
          </a:bodyPr>
          <a:lstStyle/>
          <a:p>
            <a:r>
              <a:rPr lang="en-US" altLang="en-US">
                <a:solidFill>
                  <a:srgbClr val="C00000"/>
                </a:solidFill>
              </a:rPr>
              <a:t>Dự </a:t>
            </a:r>
            <a:r>
              <a:rPr lang="en-US" altLang="en-US" smtClean="0">
                <a:solidFill>
                  <a:srgbClr val="C00000"/>
                </a:solidFill>
              </a:rPr>
              <a:t>đoán, ví dụ dự đoán nhu cầu</a:t>
            </a:r>
            <a:endParaRPr lang="en-US"/>
          </a:p>
        </p:txBody>
      </p:sp>
    </p:spTree>
    <p:extLst>
      <p:ext uri="{BB962C8B-B14F-4D97-AF65-F5344CB8AC3E}">
        <p14:creationId xmlns:p14="http://schemas.microsoft.com/office/powerpoint/2010/main" val="13432972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90600" y="0"/>
            <a:ext cx="8153400" cy="655638"/>
          </a:xfrm>
        </p:spPr>
        <p:txBody>
          <a:bodyPr/>
          <a:lstStyle/>
          <a:p>
            <a:pPr eaLnBrk="1" hangingPunct="1"/>
            <a:r>
              <a:rPr lang="en-US" altLang="en-US" sz="3200" dirty="0" err="1" smtClean="0">
                <a:solidFill>
                  <a:srgbClr val="C00000"/>
                </a:solidFill>
              </a:rPr>
              <a:t>Công</a:t>
            </a:r>
            <a:r>
              <a:rPr lang="en-US" altLang="en-US" sz="3200" dirty="0" smtClean="0">
                <a:solidFill>
                  <a:srgbClr val="C00000"/>
                </a:solidFill>
              </a:rPr>
              <a:t> </a:t>
            </a:r>
            <a:r>
              <a:rPr lang="en-US" altLang="en-US" sz="3200" dirty="0" err="1" smtClean="0">
                <a:solidFill>
                  <a:srgbClr val="C00000"/>
                </a:solidFill>
              </a:rPr>
              <a:t>nghệ</a:t>
            </a:r>
            <a:r>
              <a:rPr lang="en-US" altLang="en-US" sz="3200" dirty="0" smtClean="0">
                <a:solidFill>
                  <a:srgbClr val="C00000"/>
                </a:solidFill>
              </a:rPr>
              <a:t>: </a:t>
            </a:r>
            <a:r>
              <a:rPr lang="en-US" altLang="en-US" sz="3200" dirty="0" err="1" smtClean="0">
                <a:solidFill>
                  <a:srgbClr val="C00000"/>
                </a:solidFill>
              </a:rPr>
              <a:t>Bùng</a:t>
            </a:r>
            <a:r>
              <a:rPr lang="en-US" altLang="en-US" sz="3200" dirty="0" smtClean="0">
                <a:solidFill>
                  <a:srgbClr val="C00000"/>
                </a:solidFill>
              </a:rPr>
              <a:t> </a:t>
            </a:r>
            <a:r>
              <a:rPr lang="en-US" altLang="en-US" sz="3200" dirty="0" err="1" smtClean="0">
                <a:solidFill>
                  <a:srgbClr val="C00000"/>
                </a:solidFill>
              </a:rPr>
              <a:t>nổ</a:t>
            </a:r>
            <a:r>
              <a:rPr lang="en-US" altLang="en-US" sz="3200" dirty="0" smtClean="0">
                <a:solidFill>
                  <a:srgbClr val="C00000"/>
                </a:solidFill>
              </a:rPr>
              <a:t> </a:t>
            </a:r>
            <a:r>
              <a:rPr lang="en-US" altLang="en-US" sz="3200" dirty="0" err="1" smtClean="0">
                <a:solidFill>
                  <a:srgbClr val="C00000"/>
                </a:solidFill>
              </a:rPr>
              <a:t>dữ</a:t>
            </a:r>
            <a:r>
              <a:rPr lang="en-US" altLang="en-US" sz="3200" dirty="0" smtClean="0">
                <a:solidFill>
                  <a:srgbClr val="C00000"/>
                </a:solidFill>
              </a:rPr>
              <a:t> </a:t>
            </a:r>
            <a:r>
              <a:rPr lang="en-US" altLang="en-US" sz="3200" dirty="0" err="1" smtClean="0">
                <a:solidFill>
                  <a:srgbClr val="C00000"/>
                </a:solidFill>
              </a:rPr>
              <a:t>liệu</a:t>
            </a:r>
            <a:r>
              <a:rPr lang="en-US" altLang="en-US" sz="3200" dirty="0" smtClean="0">
                <a:solidFill>
                  <a:srgbClr val="C00000"/>
                </a:solidFill>
              </a:rPr>
              <a:t>: </a:t>
            </a:r>
            <a:r>
              <a:rPr lang="en-US" altLang="en-US" sz="3200" dirty="0" err="1" smtClean="0">
                <a:solidFill>
                  <a:srgbClr val="C00000"/>
                </a:solidFill>
              </a:rPr>
              <a:t>Luật</a:t>
            </a:r>
            <a:r>
              <a:rPr lang="en-US" altLang="en-US" sz="3200" dirty="0" smtClean="0">
                <a:solidFill>
                  <a:srgbClr val="C00000"/>
                </a:solidFill>
              </a:rPr>
              <a:t> Moore</a:t>
            </a:r>
          </a:p>
        </p:txBody>
      </p:sp>
      <p:sp>
        <p:nvSpPr>
          <p:cNvPr id="102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24504F1-A9F4-470B-987D-8CE259740E6B}" type="slidenum">
              <a:rPr lang="en-US" altLang="en-US" sz="1000" smtClean="0"/>
              <a:pPr>
                <a:spcBef>
                  <a:spcPct val="0"/>
                </a:spcBef>
                <a:buClrTx/>
                <a:buSzTx/>
                <a:buFontTx/>
                <a:buNone/>
              </a:pPr>
              <a:t>4</a:t>
            </a:fld>
            <a:endParaRPr lang="en-US" altLang="en-US" sz="1000" smtClean="0"/>
          </a:p>
        </p:txBody>
      </p:sp>
      <p:sp>
        <p:nvSpPr>
          <p:cNvPr id="1024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buClr>
                <a:schemeClr val="bg1"/>
              </a:buClr>
              <a:buFont typeface="Wingdings" panose="05000000000000000000" pitchFamily="2" charset="2"/>
              <a:buNone/>
            </a:pPr>
            <a:endParaRPr lang="en-US" altLang="en-US" sz="1800"/>
          </a:p>
        </p:txBody>
      </p:sp>
      <p:sp>
        <p:nvSpPr>
          <p:cNvPr id="9" name="Rectangle 3"/>
          <p:cNvSpPr txBox="1">
            <a:spLocks noChangeArrowheads="1"/>
          </p:cNvSpPr>
          <p:nvPr/>
        </p:nvSpPr>
        <p:spPr bwMode="auto">
          <a:xfrm>
            <a:off x="609600" y="3505200"/>
            <a:ext cx="8001000" cy="1981200"/>
          </a:xfrm>
          <a:prstGeom prst="rect">
            <a:avLst/>
          </a:prstGeom>
          <a:noFill/>
          <a:ln w="9525">
            <a:noFill/>
            <a:miter lim="800000"/>
            <a:headEnd/>
            <a:tailEnd/>
          </a:ln>
        </p:spPr>
        <p:txBody>
          <a:bodyPr/>
          <a:lstStyle/>
          <a:p>
            <a:pPr marL="342900" indent="-342900" eaLnBrk="1" hangingPunct="1">
              <a:lnSpc>
                <a:spcPct val="120000"/>
              </a:lnSpc>
              <a:spcBef>
                <a:spcPct val="20000"/>
              </a:spcBef>
              <a:buClr>
                <a:schemeClr val="tx2"/>
              </a:buClr>
              <a:buSzPct val="70000"/>
              <a:buFont typeface="Wingdings" panose="05000000000000000000" pitchFamily="2" charset="2"/>
              <a:buChar char="l"/>
              <a:defRPr/>
            </a:pPr>
            <a:r>
              <a:rPr lang="en-US" altLang="en-US" sz="2400" b="1" dirty="0">
                <a:solidFill>
                  <a:srgbClr val="D60093"/>
                </a:solidFill>
              </a:rPr>
              <a:t>Xu </a:t>
            </a:r>
            <a:r>
              <a:rPr lang="en-US" altLang="en-US" sz="2400" b="1" dirty="0" err="1">
                <a:solidFill>
                  <a:srgbClr val="D60093"/>
                </a:solidFill>
              </a:rPr>
              <a:t>thế</a:t>
            </a:r>
            <a:r>
              <a:rPr lang="en-US" altLang="en-US" sz="2400" b="1" dirty="0">
                <a:solidFill>
                  <a:srgbClr val="D60093"/>
                </a:solidFill>
              </a:rPr>
              <a:t> </a:t>
            </a:r>
            <a:r>
              <a:rPr lang="en-US" altLang="en-US" sz="2400" b="1" dirty="0" err="1">
                <a:solidFill>
                  <a:srgbClr val="D60093"/>
                </a:solidFill>
              </a:rPr>
              <a:t>từ</a:t>
            </a:r>
            <a:r>
              <a:rPr lang="en-US" altLang="en-US" sz="2400" b="1" dirty="0">
                <a:solidFill>
                  <a:srgbClr val="D60093"/>
                </a:solidFill>
              </a:rPr>
              <a:t> </a:t>
            </a:r>
            <a:r>
              <a:rPr lang="en-US" altLang="en-US" sz="2400" b="1" dirty="0" err="1">
                <a:solidFill>
                  <a:srgbClr val="D60093"/>
                </a:solidFill>
              </a:rPr>
              <a:t>Định</a:t>
            </a:r>
            <a:r>
              <a:rPr lang="en-US" altLang="en-US" sz="2400" b="1" dirty="0">
                <a:solidFill>
                  <a:srgbClr val="D60093"/>
                </a:solidFill>
              </a:rPr>
              <a:t> </a:t>
            </a:r>
            <a:r>
              <a:rPr lang="en-US" altLang="en-US" sz="2400" b="1" dirty="0" err="1">
                <a:solidFill>
                  <a:srgbClr val="D60093"/>
                </a:solidFill>
              </a:rPr>
              <a:t>luật</a:t>
            </a:r>
            <a:r>
              <a:rPr lang="en-US" altLang="en-US" sz="2400" b="1" dirty="0">
                <a:solidFill>
                  <a:srgbClr val="D60093"/>
                </a:solidFill>
              </a:rPr>
              <a:t> </a:t>
            </a:r>
            <a:r>
              <a:rPr lang="en-US" altLang="en-US" sz="2400" b="1" dirty="0" smtClean="0">
                <a:solidFill>
                  <a:srgbClr val="D60093"/>
                </a:solidFill>
              </a:rPr>
              <a:t>Moore</a:t>
            </a:r>
            <a:endParaRPr lang="en-US" i="1" kern="0" dirty="0" smtClean="0">
              <a:latin typeface="+mn-lt"/>
            </a:endParaRPr>
          </a:p>
          <a:p>
            <a:pPr marL="547688" lvl="1" indent="-342900" algn="just" eaLnBrk="1" hangingPunct="1">
              <a:spcBef>
                <a:spcPts val="300"/>
              </a:spcBef>
              <a:buClr>
                <a:schemeClr val="tx2"/>
              </a:buClr>
              <a:buSzPct val="110000"/>
              <a:buFont typeface="Wingdings" panose="05000000000000000000" pitchFamily="2" charset="2"/>
              <a:buChar char="§"/>
            </a:pPr>
            <a:r>
              <a:rPr lang="en-US" kern="0" dirty="0"/>
              <a:t>Gordon E. Moore (1965). Cramming more components onto integrated circuits, </a:t>
            </a:r>
            <a:r>
              <a:rPr lang="en-US" i="1" kern="0" dirty="0"/>
              <a:t>Electronics</a:t>
            </a:r>
            <a:r>
              <a:rPr lang="en-US" kern="0" dirty="0"/>
              <a:t>, </a:t>
            </a:r>
            <a:r>
              <a:rPr lang="en-US" b="1" kern="0" dirty="0"/>
              <a:t>38</a:t>
            </a:r>
            <a:r>
              <a:rPr lang="en-US" kern="0" dirty="0"/>
              <a:t> (8), April 19, 1965. </a:t>
            </a:r>
            <a:r>
              <a:rPr lang="en-US" i="1" kern="0" dirty="0" err="1"/>
              <a:t>Một</a:t>
            </a:r>
            <a:r>
              <a:rPr lang="en-US" i="1" kern="0" dirty="0"/>
              <a:t> </a:t>
            </a:r>
            <a:r>
              <a:rPr lang="en-US" i="1" kern="0" dirty="0" err="1"/>
              <a:t>quan</a:t>
            </a:r>
            <a:r>
              <a:rPr lang="en-US" i="1" kern="0" dirty="0"/>
              <a:t> </a:t>
            </a:r>
            <a:r>
              <a:rPr lang="en-US" i="1" kern="0" dirty="0" err="1"/>
              <a:t>sát</a:t>
            </a:r>
            <a:r>
              <a:rPr lang="en-US" i="1" kern="0" dirty="0"/>
              <a:t> </a:t>
            </a:r>
            <a:r>
              <a:rPr lang="en-US" i="1" kern="0" dirty="0" err="1"/>
              <a:t>và</a:t>
            </a:r>
            <a:r>
              <a:rPr lang="en-US" i="1" kern="0" dirty="0"/>
              <a:t> </a:t>
            </a:r>
            <a:r>
              <a:rPr lang="en-US" i="1" kern="0" dirty="0" err="1"/>
              <a:t>dự</a:t>
            </a:r>
            <a:r>
              <a:rPr lang="en-US" i="1" kern="0" dirty="0"/>
              <a:t> </a:t>
            </a:r>
            <a:r>
              <a:rPr lang="en-US" i="1" kern="0" dirty="0" err="1"/>
              <a:t>báo</a:t>
            </a:r>
            <a:endParaRPr lang="en-US" b="1" dirty="0" smtClean="0">
              <a:solidFill>
                <a:srgbClr val="CC0099"/>
              </a:solidFill>
            </a:endParaRPr>
          </a:p>
          <a:p>
            <a:pPr marL="547688" lvl="1" indent="-342900" algn="just" eaLnBrk="1" hangingPunct="1">
              <a:spcBef>
                <a:spcPts val="300"/>
              </a:spcBef>
              <a:buClr>
                <a:schemeClr val="tx2"/>
              </a:buClr>
              <a:buSzPct val="110000"/>
              <a:buFont typeface="Wingdings" panose="05000000000000000000" pitchFamily="2" charset="2"/>
              <a:buChar char="§"/>
            </a:pPr>
            <a:r>
              <a:rPr lang="en-US" b="1" dirty="0" err="1" smtClean="0">
                <a:solidFill>
                  <a:srgbClr val="CC0099"/>
                </a:solidFill>
              </a:rPr>
              <a:t>Lượng</a:t>
            </a:r>
            <a:r>
              <a:rPr lang="en-US" b="1" dirty="0" smtClean="0">
                <a:solidFill>
                  <a:srgbClr val="CC0099"/>
                </a:solidFill>
              </a:rPr>
              <a:t> </a:t>
            </a:r>
            <a:r>
              <a:rPr lang="en-US" b="1" dirty="0" err="1">
                <a:solidFill>
                  <a:srgbClr val="CC0099"/>
                </a:solidFill>
              </a:rPr>
              <a:t>bóng</a:t>
            </a:r>
            <a:r>
              <a:rPr lang="en-US" b="1" dirty="0">
                <a:solidFill>
                  <a:srgbClr val="CC0099"/>
                </a:solidFill>
              </a:rPr>
              <a:t> </a:t>
            </a:r>
            <a:r>
              <a:rPr lang="en-US" b="1" dirty="0" err="1">
                <a:solidFill>
                  <a:srgbClr val="CC0099"/>
                </a:solidFill>
              </a:rPr>
              <a:t>bán</a:t>
            </a:r>
            <a:r>
              <a:rPr lang="en-US" b="1" dirty="0">
                <a:solidFill>
                  <a:srgbClr val="CC0099"/>
                </a:solidFill>
              </a:rPr>
              <a:t> </a:t>
            </a:r>
            <a:r>
              <a:rPr lang="en-US" b="1" dirty="0" err="1">
                <a:solidFill>
                  <a:srgbClr val="CC0099"/>
                </a:solidFill>
              </a:rPr>
              <a:t>dẫn</a:t>
            </a:r>
            <a:r>
              <a:rPr lang="en-US" dirty="0"/>
              <a:t> (</a:t>
            </a:r>
            <a:r>
              <a:rPr lang="en-US" b="1" dirty="0" err="1">
                <a:solidFill>
                  <a:srgbClr val="7030A0"/>
                </a:solidFill>
              </a:rPr>
              <a:t>giá</a:t>
            </a:r>
            <a:r>
              <a:rPr lang="en-US" dirty="0"/>
              <a:t>) </a:t>
            </a:r>
            <a:r>
              <a:rPr lang="en-US" dirty="0" err="1"/>
              <a:t>của</a:t>
            </a:r>
            <a:r>
              <a:rPr lang="en-US" dirty="0"/>
              <a:t> </a:t>
            </a:r>
            <a:r>
              <a:rPr lang="en-US" dirty="0" err="1"/>
              <a:t>mạch</a:t>
            </a:r>
            <a:r>
              <a:rPr lang="en-US" dirty="0"/>
              <a:t> </a:t>
            </a:r>
            <a:r>
              <a:rPr lang="en-US" dirty="0" err="1"/>
              <a:t>tích</a:t>
            </a:r>
            <a:r>
              <a:rPr lang="en-US" dirty="0"/>
              <a:t> </a:t>
            </a:r>
            <a:r>
              <a:rPr lang="en-US" dirty="0" err="1"/>
              <a:t>hợp</a:t>
            </a:r>
            <a:r>
              <a:rPr lang="en-US" dirty="0"/>
              <a:t> </a:t>
            </a:r>
            <a:r>
              <a:rPr lang="en-US" b="1" dirty="0" err="1">
                <a:solidFill>
                  <a:srgbClr val="CC0099"/>
                </a:solidFill>
              </a:rPr>
              <a:t>tăng</a:t>
            </a:r>
            <a:r>
              <a:rPr lang="en-US" dirty="0"/>
              <a:t> (</a:t>
            </a:r>
            <a:r>
              <a:rPr lang="en-US" b="1" dirty="0" err="1">
                <a:solidFill>
                  <a:srgbClr val="7030A0"/>
                </a:solidFill>
              </a:rPr>
              <a:t>rẻ</a:t>
            </a:r>
            <a:r>
              <a:rPr lang="en-US" dirty="0"/>
              <a:t>) </a:t>
            </a:r>
            <a:r>
              <a:rPr lang="en-US" dirty="0" err="1"/>
              <a:t>gần</a:t>
            </a:r>
            <a:r>
              <a:rPr lang="en-US" dirty="0"/>
              <a:t> </a:t>
            </a:r>
            <a:r>
              <a:rPr lang="en-US" dirty="0" err="1"/>
              <a:t>gấp</a:t>
            </a:r>
            <a:r>
              <a:rPr lang="en-US" dirty="0"/>
              <a:t> </a:t>
            </a:r>
            <a:r>
              <a:rPr lang="en-US" dirty="0" err="1"/>
              <a:t>đôi</a:t>
            </a:r>
            <a:r>
              <a:rPr lang="en-US" dirty="0"/>
              <a:t> </a:t>
            </a:r>
            <a:r>
              <a:rPr lang="en-US" dirty="0" err="1"/>
              <a:t>sau</a:t>
            </a:r>
            <a:r>
              <a:rPr lang="en-US" dirty="0"/>
              <a:t> </a:t>
            </a:r>
            <a:r>
              <a:rPr lang="en-US" dirty="0" err="1"/>
              <a:t>mỗi</a:t>
            </a:r>
            <a:r>
              <a:rPr lang="en-US" dirty="0"/>
              <a:t> </a:t>
            </a:r>
            <a:r>
              <a:rPr lang="en-US" dirty="0" err="1"/>
              <a:t>chu</a:t>
            </a:r>
            <a:r>
              <a:rPr lang="en-US" dirty="0"/>
              <a:t> </a:t>
            </a:r>
            <a:r>
              <a:rPr lang="en-US" dirty="0" err="1"/>
              <a:t>kỳ</a:t>
            </a:r>
            <a:r>
              <a:rPr lang="en-US" dirty="0"/>
              <a:t> </a:t>
            </a:r>
            <a:r>
              <a:rPr lang="en-US" dirty="0" err="1"/>
              <a:t>hai</a:t>
            </a:r>
            <a:r>
              <a:rPr lang="en-US" dirty="0"/>
              <a:t> </a:t>
            </a:r>
            <a:r>
              <a:rPr lang="en-US" dirty="0" err="1"/>
              <a:t>năm</a:t>
            </a:r>
            <a:endParaRPr lang="en-US" dirty="0"/>
          </a:p>
          <a:p>
            <a:pPr marL="547688" lvl="1" indent="-342900" algn="just" eaLnBrk="1" hangingPunct="1">
              <a:spcBef>
                <a:spcPts val="300"/>
              </a:spcBef>
              <a:buClr>
                <a:schemeClr val="tx2"/>
              </a:buClr>
              <a:buSzPct val="110000"/>
              <a:buFont typeface="Wingdings" panose="05000000000000000000" pitchFamily="2" charset="2"/>
              <a:buChar char="§"/>
            </a:pPr>
            <a:r>
              <a:rPr lang="vi-VN" altLang="en-US" dirty="0">
                <a:cs typeface="Arial" panose="020B0604020202020204" pitchFamily="34" charset="0"/>
              </a:rPr>
              <a:t>Máy tính (điện thoại, v.v.) </a:t>
            </a:r>
            <a:r>
              <a:rPr lang="vi-VN" altLang="en-US" b="1" dirty="0">
                <a:solidFill>
                  <a:srgbClr val="CC0099"/>
                </a:solidFill>
                <a:cs typeface="Arial" panose="020B0604020202020204" pitchFamily="34" charset="0"/>
              </a:rPr>
              <a:t>mạnh</a:t>
            </a:r>
            <a:r>
              <a:rPr lang="vi-VN" altLang="en-US" dirty="0">
                <a:cs typeface="Arial" panose="020B0604020202020204" pitchFamily="34" charset="0"/>
              </a:rPr>
              <a:t> hơn, </a:t>
            </a:r>
            <a:r>
              <a:rPr lang="vi-VN" altLang="en-US" b="1" dirty="0">
                <a:solidFill>
                  <a:srgbClr val="CC0099"/>
                </a:solidFill>
                <a:cs typeface="Arial" panose="020B0604020202020204" pitchFamily="34" charset="0"/>
              </a:rPr>
              <a:t>gọn</a:t>
            </a:r>
            <a:r>
              <a:rPr lang="vi-VN" altLang="en-US" dirty="0">
                <a:cs typeface="Arial" panose="020B0604020202020204" pitchFamily="34" charset="0"/>
              </a:rPr>
              <a:t> hơn</a:t>
            </a:r>
            <a:r>
              <a:rPr lang="en-US" altLang="en-US" dirty="0">
                <a:cs typeface="Arial" panose="020B0604020202020204" pitchFamily="34" charset="0"/>
              </a:rPr>
              <a:t>,</a:t>
            </a:r>
            <a:r>
              <a:rPr lang="vi-VN" altLang="en-US" dirty="0">
                <a:cs typeface="Arial" panose="020B0604020202020204" pitchFamily="34" charset="0"/>
              </a:rPr>
              <a:t> </a:t>
            </a:r>
            <a:r>
              <a:rPr lang="vi-VN" altLang="en-US" b="1" dirty="0">
                <a:solidFill>
                  <a:srgbClr val="CC0099"/>
                </a:solidFill>
                <a:cs typeface="Arial" panose="020B0604020202020204" pitchFamily="34" charset="0"/>
              </a:rPr>
              <a:t>giá cả</a:t>
            </a:r>
            <a:r>
              <a:rPr lang="vi-VN" altLang="en-US" dirty="0">
                <a:cs typeface="Arial" panose="020B0604020202020204" pitchFamily="34" charset="0"/>
              </a:rPr>
              <a:t> phù </a:t>
            </a:r>
            <a:r>
              <a:rPr lang="vi-VN" altLang="en-US" dirty="0" smtClean="0">
                <a:cs typeface="Arial" panose="020B0604020202020204" pitchFamily="34" charset="0"/>
              </a:rPr>
              <a:t>hợp</a:t>
            </a:r>
            <a:endParaRPr lang="en-US" altLang="en-US" dirty="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4191000" y="609600"/>
            <a:ext cx="4371975" cy="3021899"/>
          </a:xfrm>
          <a:prstGeom prst="rect">
            <a:avLst/>
          </a:prstGeom>
        </p:spPr>
      </p:pic>
      <p:pic>
        <p:nvPicPr>
          <p:cNvPr id="10" name="Picture 9"/>
          <p:cNvPicPr/>
          <p:nvPr/>
        </p:nvPicPr>
        <p:blipFill>
          <a:blip r:embed="rId3"/>
          <a:stretch>
            <a:fillRect/>
          </a:stretch>
        </p:blipFill>
        <p:spPr>
          <a:xfrm>
            <a:off x="609600" y="914400"/>
            <a:ext cx="3581400" cy="2667000"/>
          </a:xfrm>
          <a:prstGeom prst="rect">
            <a:avLst/>
          </a:prstGeom>
        </p:spPr>
      </p:pic>
      <p:sp>
        <p:nvSpPr>
          <p:cNvPr id="11" name="Rectangle 10"/>
          <p:cNvSpPr/>
          <p:nvPr/>
        </p:nvSpPr>
        <p:spPr>
          <a:xfrm>
            <a:off x="1371600" y="924626"/>
            <a:ext cx="1588897" cy="461665"/>
          </a:xfrm>
          <a:prstGeom prst="rect">
            <a:avLst/>
          </a:prstGeom>
        </p:spPr>
        <p:txBody>
          <a:bodyPr wrap="none">
            <a:spAutoFit/>
          </a:bodyPr>
          <a:lstStyle/>
          <a:p>
            <a:r>
              <a:rPr lang="en-US" altLang="en-US" sz="2400" b="1" kern="0">
                <a:solidFill>
                  <a:srgbClr val="002060"/>
                </a:solidFill>
                <a:cs typeface="Arial" panose="020B0604020202020204" pitchFamily="34" charset="0"/>
              </a:rPr>
              <a:t>[APEC18]</a:t>
            </a:r>
            <a:endParaRPr lang="en-US" sz="2400" b="1"/>
          </a:p>
        </p:txBody>
      </p:sp>
      <p:sp>
        <p:nvSpPr>
          <p:cNvPr id="12" name="Rectangle 11"/>
          <p:cNvSpPr/>
          <p:nvPr/>
        </p:nvSpPr>
        <p:spPr>
          <a:xfrm>
            <a:off x="4953000" y="990600"/>
            <a:ext cx="1469313" cy="461665"/>
          </a:xfrm>
          <a:prstGeom prst="rect">
            <a:avLst/>
          </a:prstGeom>
        </p:spPr>
        <p:txBody>
          <a:bodyPr wrap="none">
            <a:spAutoFit/>
          </a:bodyPr>
          <a:lstStyle/>
          <a:p>
            <a:r>
              <a:rPr lang="en-US" sz="2400" b="1" dirty="0">
                <a:solidFill>
                  <a:srgbClr val="002060"/>
                </a:solidFill>
              </a:rPr>
              <a:t>[</a:t>
            </a:r>
            <a:r>
              <a:rPr lang="en-US" sz="2400" b="1" dirty="0" smtClean="0">
                <a:solidFill>
                  <a:srgbClr val="002060"/>
                </a:solidFill>
              </a:rPr>
              <a:t>42Year</a:t>
            </a:r>
            <a:r>
              <a:rPr lang="en-US" sz="2400" b="1" dirty="0">
                <a:solidFill>
                  <a:srgbClr val="002060"/>
                </a:solidFill>
              </a:rPr>
              <a:t>] </a:t>
            </a:r>
            <a:endParaRPr lang="en-US" sz="2400" b="1" dirty="0"/>
          </a:p>
        </p:txBody>
      </p:sp>
      <p:sp>
        <p:nvSpPr>
          <p:cNvPr id="13" name="Rectangle 12"/>
          <p:cNvSpPr/>
          <p:nvPr/>
        </p:nvSpPr>
        <p:spPr>
          <a:xfrm>
            <a:off x="304800" y="5562600"/>
            <a:ext cx="8521700" cy="1077218"/>
          </a:xfrm>
          <a:prstGeom prst="rect">
            <a:avLst/>
          </a:prstGeom>
        </p:spPr>
        <p:txBody>
          <a:bodyPr wrap="square">
            <a:spAutoFit/>
          </a:bodyPr>
          <a:lstStyle/>
          <a:p>
            <a:pPr marL="977900" indent="-977900" algn="just"/>
            <a:r>
              <a:rPr lang="en-US" altLang="en-US" sz="1600" b="1" kern="0" dirty="0">
                <a:solidFill>
                  <a:srgbClr val="002060"/>
                </a:solidFill>
                <a:cs typeface="Arial" panose="020B0604020202020204" pitchFamily="34" charset="0"/>
              </a:rPr>
              <a:t>[APEC18] APEC Policy Support Unit. </a:t>
            </a:r>
            <a:r>
              <a:rPr lang="en-US" altLang="en-US" sz="1600" b="1" i="1" kern="0" dirty="0">
                <a:solidFill>
                  <a:srgbClr val="002060"/>
                </a:solidFill>
                <a:cs typeface="Arial" panose="020B0604020202020204" pitchFamily="34" charset="0"/>
              </a:rPr>
              <a:t>APEC Regional Trends Analysis - The Digital Productivity Paradox</a:t>
            </a:r>
            <a:r>
              <a:rPr lang="en-US" altLang="en-US" sz="1600" b="1" kern="0" dirty="0">
                <a:solidFill>
                  <a:srgbClr val="002060"/>
                </a:solidFill>
                <a:cs typeface="Arial" panose="020B0604020202020204" pitchFamily="34" charset="0"/>
              </a:rPr>
              <a:t>.  Asia-Pacific Economic Cooperation Policy Support Unit, November 2018</a:t>
            </a:r>
            <a:r>
              <a:rPr lang="en-US" altLang="en-US" sz="1600" b="1" kern="0" dirty="0" smtClean="0">
                <a:solidFill>
                  <a:srgbClr val="002060"/>
                </a:solidFill>
                <a:cs typeface="Arial" panose="020B0604020202020204" pitchFamily="34" charset="0"/>
              </a:rPr>
              <a:t>.</a:t>
            </a:r>
          </a:p>
          <a:p>
            <a:pPr marL="977900" indent="-977900" algn="just"/>
            <a:r>
              <a:rPr lang="en-US" sz="1600" b="1" dirty="0" smtClean="0">
                <a:solidFill>
                  <a:srgbClr val="002060"/>
                </a:solidFill>
              </a:rPr>
              <a:t>[42Year] </a:t>
            </a:r>
            <a:r>
              <a:rPr lang="en-US" sz="1600" b="1" u="sng" dirty="0" smtClean="0">
                <a:solidFill>
                  <a:srgbClr val="002060"/>
                </a:solidFill>
              </a:rPr>
              <a:t>https</a:t>
            </a:r>
            <a:r>
              <a:rPr lang="en-US" sz="1600" b="1" u="sng" dirty="0">
                <a:solidFill>
                  <a:srgbClr val="002060"/>
                </a:solidFill>
              </a:rPr>
              <a:t>://www.karlrupp.net/2018/02/42-years-of-microprocessor-trend-data</a:t>
            </a:r>
            <a:r>
              <a:rPr lang="en-US" sz="1600" b="1" u="sng" dirty="0" smtClean="0">
                <a:solidFill>
                  <a:srgbClr val="002060"/>
                </a:solidFill>
              </a:rPr>
              <a:t>/</a:t>
            </a:r>
            <a:endParaRPr lang="en-US" sz="1600" b="1" dirty="0">
              <a:solidFill>
                <a:srgbClr val="00206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29C2574-B51E-43CB-A800-84C46D6F67D7}" type="datetime4">
              <a:rPr lang="en-US" altLang="en-US" sz="1000" smtClean="0"/>
              <a:pPr>
                <a:spcBef>
                  <a:spcPct val="0"/>
                </a:spcBef>
                <a:buClrTx/>
                <a:buSzTx/>
                <a:buFontTx/>
                <a:buNone/>
              </a:pPr>
              <a:t>February 3, 2023</a:t>
            </a:fld>
            <a:endParaRPr lang="en-US" altLang="en-US" sz="1000" smtClean="0"/>
          </a:p>
        </p:txBody>
      </p:sp>
      <p:sp>
        <p:nvSpPr>
          <p:cNvPr id="706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0594C35-0B8C-4554-B338-CDEA67269C62}" type="slidenum">
              <a:rPr lang="en-US" altLang="en-US" sz="1000" smtClean="0"/>
              <a:pPr>
                <a:spcBef>
                  <a:spcPct val="0"/>
                </a:spcBef>
                <a:buClrTx/>
                <a:buSzTx/>
                <a:buFontTx/>
                <a:buNone/>
              </a:pPr>
              <a:t>40</a:t>
            </a:fld>
            <a:endParaRPr lang="en-US" altLang="en-US" sz="1000" smtClean="0"/>
          </a:p>
        </p:txBody>
      </p:sp>
      <p:sp>
        <p:nvSpPr>
          <p:cNvPr id="70660" name="Rectangle 2"/>
          <p:cNvSpPr>
            <a:spLocks noGrp="1" noChangeArrowheads="1"/>
          </p:cNvSpPr>
          <p:nvPr>
            <p:ph type="title"/>
          </p:nvPr>
        </p:nvSpPr>
        <p:spPr>
          <a:xfrm>
            <a:off x="1066800" y="-33338"/>
            <a:ext cx="7467600" cy="642938"/>
          </a:xfrm>
          <a:noFill/>
        </p:spPr>
        <p:txBody>
          <a:bodyPr lIns="92075" tIns="46038" rIns="92075" bIns="46038"/>
          <a:lstStyle/>
          <a:p>
            <a:pPr eaLnBrk="1" hangingPunct="1"/>
            <a:r>
              <a:rPr lang="en-US" altLang="en-US" sz="3200" dirty="0" smtClean="0">
                <a:solidFill>
                  <a:srgbClr val="C00000"/>
                </a:solidFill>
              </a:rPr>
              <a:t>KPDL </a:t>
            </a:r>
            <a:r>
              <a:rPr lang="en-US" altLang="en-US" sz="3200" dirty="0" err="1" smtClean="0">
                <a:solidFill>
                  <a:srgbClr val="C00000"/>
                </a:solidFill>
              </a:rPr>
              <a:t>dự</a:t>
            </a:r>
            <a:r>
              <a:rPr lang="en-US" altLang="en-US" sz="3200" dirty="0" smtClean="0">
                <a:solidFill>
                  <a:srgbClr val="C00000"/>
                </a:solidFill>
              </a:rPr>
              <a:t> </a:t>
            </a:r>
            <a:r>
              <a:rPr lang="en-US" altLang="en-US" sz="3200" dirty="0" err="1" smtClean="0">
                <a:solidFill>
                  <a:srgbClr val="C00000"/>
                </a:solidFill>
              </a:rPr>
              <a:t>báo</a:t>
            </a:r>
            <a:r>
              <a:rPr lang="en-US" altLang="en-US" sz="3200" dirty="0" smtClean="0">
                <a:solidFill>
                  <a:srgbClr val="C00000"/>
                </a:solidFill>
              </a:rPr>
              <a:t> </a:t>
            </a:r>
            <a:r>
              <a:rPr lang="en-US" altLang="en-US" sz="3200" dirty="0" err="1" smtClean="0">
                <a:solidFill>
                  <a:srgbClr val="C00000"/>
                </a:solidFill>
              </a:rPr>
              <a:t>khác</a:t>
            </a:r>
            <a:endParaRPr lang="en-US" altLang="en-US" sz="3200" dirty="0" smtClean="0">
              <a:solidFill>
                <a:srgbClr val="C00000"/>
              </a:solidFill>
            </a:endParaRPr>
          </a:p>
        </p:txBody>
      </p:sp>
      <p:sp>
        <p:nvSpPr>
          <p:cNvPr id="8" name="Rectangle 3"/>
          <p:cNvSpPr txBox="1">
            <a:spLocks noChangeArrowheads="1"/>
          </p:cNvSpPr>
          <p:nvPr/>
        </p:nvSpPr>
        <p:spPr bwMode="auto">
          <a:xfrm>
            <a:off x="431074" y="762000"/>
            <a:ext cx="8382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r>
              <a:rPr lang="en-US" altLang="en-US" sz="2800" u="sng" kern="0" dirty="0" err="1" smtClean="0">
                <a:solidFill>
                  <a:srgbClr val="D60093"/>
                </a:solidFill>
              </a:rPr>
              <a:t>Phân</a:t>
            </a:r>
            <a:r>
              <a:rPr lang="en-US" altLang="en-US" sz="2800" u="sng" kern="0" dirty="0" smtClean="0">
                <a:solidFill>
                  <a:srgbClr val="D60093"/>
                </a:solidFill>
              </a:rPr>
              <a:t> </a:t>
            </a:r>
            <a:r>
              <a:rPr lang="en-US" altLang="en-US" sz="2800" u="sng" kern="0" dirty="0" err="1" smtClean="0">
                <a:solidFill>
                  <a:srgbClr val="D60093"/>
                </a:solidFill>
              </a:rPr>
              <a:t>tích</a:t>
            </a:r>
            <a:r>
              <a:rPr lang="en-US" altLang="en-US" sz="2800" u="sng" kern="0" dirty="0" smtClean="0">
                <a:solidFill>
                  <a:srgbClr val="D60093"/>
                </a:solidFill>
              </a:rPr>
              <a:t> </a:t>
            </a:r>
            <a:r>
              <a:rPr lang="en-US" altLang="en-US" sz="2800" u="sng" kern="0" dirty="0" err="1" smtClean="0">
                <a:solidFill>
                  <a:srgbClr val="D60093"/>
                </a:solidFill>
              </a:rPr>
              <a:t>xu</a:t>
            </a:r>
            <a:r>
              <a:rPr lang="en-US" altLang="en-US" sz="2800" u="sng" kern="0" dirty="0" smtClean="0">
                <a:solidFill>
                  <a:srgbClr val="D60093"/>
                </a:solidFill>
              </a:rPr>
              <a:t> </a:t>
            </a:r>
            <a:r>
              <a:rPr lang="en-US" altLang="en-US" sz="2800" u="sng" kern="0" dirty="0" err="1" smtClean="0">
                <a:solidFill>
                  <a:srgbClr val="D60093"/>
                </a:solidFill>
              </a:rPr>
              <a:t>hướng</a:t>
            </a:r>
            <a:r>
              <a:rPr lang="en-US" altLang="en-US" sz="2800" u="sng" kern="0" dirty="0" smtClean="0">
                <a:solidFill>
                  <a:srgbClr val="D60093"/>
                </a:solidFill>
              </a:rPr>
              <a:t> </a:t>
            </a:r>
            <a:r>
              <a:rPr lang="en-US" altLang="en-US" sz="2800" u="sng" kern="0" dirty="0" err="1" smtClean="0">
                <a:solidFill>
                  <a:srgbClr val="D60093"/>
                </a:solidFill>
              </a:rPr>
              <a:t>và</a:t>
            </a:r>
            <a:r>
              <a:rPr lang="en-US" altLang="en-US" sz="2800" u="sng" kern="0" dirty="0" smtClean="0">
                <a:solidFill>
                  <a:srgbClr val="D60093"/>
                </a:solidFill>
              </a:rPr>
              <a:t> </a:t>
            </a:r>
            <a:r>
              <a:rPr lang="en-US" altLang="en-US" sz="2800" u="sng" kern="0" dirty="0" err="1" smtClean="0">
                <a:solidFill>
                  <a:srgbClr val="D60093"/>
                </a:solidFill>
              </a:rPr>
              <a:t>tiến</a:t>
            </a:r>
            <a:r>
              <a:rPr lang="en-US" altLang="en-US" sz="2800" u="sng" kern="0" dirty="0" smtClean="0">
                <a:solidFill>
                  <a:srgbClr val="D60093"/>
                </a:solidFill>
              </a:rPr>
              <a:t> </a:t>
            </a:r>
            <a:r>
              <a:rPr lang="en-US" altLang="en-US" sz="2800" u="sng" kern="0" dirty="0" err="1" smtClean="0">
                <a:solidFill>
                  <a:srgbClr val="D60093"/>
                </a:solidFill>
              </a:rPr>
              <a:t>hóa</a:t>
            </a:r>
            <a:endParaRPr lang="en-US" altLang="en-US" sz="2800" u="sng" kern="0" dirty="0" smtClean="0">
              <a:solidFill>
                <a:srgbClr val="D60093"/>
              </a:solidFill>
            </a:endParaRPr>
          </a:p>
          <a:p>
            <a:pPr lvl="1" eaLnBrk="1" hangingPunct="1">
              <a:buSzPct val="110000"/>
              <a:buFont typeface="Wingdings" panose="05000000000000000000" pitchFamily="2" charset="2"/>
              <a:buChar char="§"/>
            </a:pPr>
            <a:r>
              <a:rPr lang="en-US" altLang="en-US" sz="2400" kern="0" dirty="0" smtClean="0"/>
              <a:t>Xu </a:t>
            </a:r>
            <a:r>
              <a:rPr lang="en-US" altLang="en-US" sz="2400" kern="0" dirty="0" err="1" smtClean="0"/>
              <a:t>hướng</a:t>
            </a:r>
            <a:r>
              <a:rPr lang="en-US" altLang="en-US" sz="2400" kern="0" dirty="0" smtClean="0"/>
              <a:t> </a:t>
            </a:r>
            <a:r>
              <a:rPr lang="en-US" altLang="en-US" sz="2400" kern="0" dirty="0" err="1" smtClean="0"/>
              <a:t>và</a:t>
            </a:r>
            <a:r>
              <a:rPr lang="en-US" altLang="en-US" sz="2400" kern="0" dirty="0" smtClean="0"/>
              <a:t> </a:t>
            </a:r>
            <a:r>
              <a:rPr lang="en-US" altLang="en-US" sz="2400" kern="0" dirty="0" err="1" smtClean="0"/>
              <a:t>độ</a:t>
            </a:r>
            <a:r>
              <a:rPr lang="en-US" altLang="en-US" sz="2400" kern="0" dirty="0" smtClean="0"/>
              <a:t> </a:t>
            </a:r>
            <a:r>
              <a:rPr lang="en-US" altLang="en-US" sz="2400" kern="0" dirty="0" err="1" smtClean="0"/>
              <a:t>lệch</a:t>
            </a:r>
            <a:r>
              <a:rPr lang="en-US" altLang="en-US" sz="2400" kern="0" dirty="0" smtClean="0"/>
              <a:t>:  </a:t>
            </a:r>
            <a:r>
              <a:rPr lang="en-US" altLang="en-US" sz="2400" kern="0" dirty="0" err="1" smtClean="0"/>
              <a:t>phân</a:t>
            </a:r>
            <a:r>
              <a:rPr lang="en-US" altLang="en-US" sz="2400" kern="0" dirty="0" smtClean="0"/>
              <a:t> </a:t>
            </a:r>
            <a:r>
              <a:rPr lang="en-US" altLang="en-US" sz="2400" kern="0" dirty="0" err="1" smtClean="0"/>
              <a:t>tích</a:t>
            </a:r>
            <a:r>
              <a:rPr lang="en-US" altLang="en-US" sz="2400" kern="0" dirty="0" smtClean="0"/>
              <a:t> </a:t>
            </a:r>
            <a:r>
              <a:rPr lang="en-US" altLang="en-US" sz="2400" kern="0" dirty="0" err="1" smtClean="0"/>
              <a:t>hồi</a:t>
            </a:r>
            <a:r>
              <a:rPr lang="en-US" altLang="en-US" sz="2400" kern="0" dirty="0" smtClean="0"/>
              <a:t> </a:t>
            </a:r>
            <a:r>
              <a:rPr lang="en-US" altLang="en-US" sz="2400" kern="0" dirty="0" err="1" smtClean="0"/>
              <a:t>quy</a:t>
            </a:r>
            <a:endParaRPr lang="en-US" altLang="en-US" sz="2400" kern="0" dirty="0" smtClean="0"/>
          </a:p>
          <a:p>
            <a:pPr lvl="1" eaLnBrk="1" hangingPunct="1">
              <a:buSzPct val="110000"/>
              <a:buFont typeface="Wingdings" panose="05000000000000000000" pitchFamily="2" charset="2"/>
              <a:buChar char="§"/>
            </a:pPr>
            <a:r>
              <a:rPr lang="en-US" altLang="en-US" sz="2400" kern="0" dirty="0" err="1" smtClean="0"/>
              <a:t>Khai</a:t>
            </a:r>
            <a:r>
              <a:rPr lang="en-US" altLang="en-US" sz="2400" kern="0" dirty="0" smtClean="0"/>
              <a:t> </a:t>
            </a:r>
            <a:r>
              <a:rPr lang="en-US" altLang="en-US" sz="2400" kern="0" dirty="0" err="1" smtClean="0"/>
              <a:t>phá</a:t>
            </a:r>
            <a:r>
              <a:rPr lang="en-US" altLang="en-US" sz="2400" kern="0" dirty="0" smtClean="0"/>
              <a:t> </a:t>
            </a:r>
            <a:r>
              <a:rPr lang="en-US" altLang="en-US" sz="2400" kern="0" dirty="0" err="1" smtClean="0"/>
              <a:t>mẫu</a:t>
            </a:r>
            <a:r>
              <a:rPr lang="en-US" altLang="en-US" sz="2400" kern="0" dirty="0" smtClean="0"/>
              <a:t> </a:t>
            </a:r>
            <a:r>
              <a:rPr lang="en-US" altLang="en-US" sz="2400" kern="0" dirty="0" err="1" smtClean="0"/>
              <a:t>tuần</a:t>
            </a:r>
            <a:r>
              <a:rPr lang="en-US" altLang="en-US" sz="2400" kern="0" dirty="0" smtClean="0"/>
              <a:t> </a:t>
            </a:r>
            <a:r>
              <a:rPr lang="en-US" altLang="en-US" sz="2400" kern="0" dirty="0" err="1" smtClean="0"/>
              <a:t>tự</a:t>
            </a:r>
            <a:r>
              <a:rPr lang="en-US" altLang="en-US" sz="2400" kern="0" dirty="0" smtClean="0"/>
              <a:t>, </a:t>
            </a:r>
            <a:r>
              <a:rPr lang="en-US" altLang="en-US" sz="2400" kern="0" dirty="0" err="1" smtClean="0"/>
              <a:t>phân</a:t>
            </a:r>
            <a:r>
              <a:rPr lang="en-US" altLang="en-US" sz="2400" kern="0" dirty="0" smtClean="0"/>
              <a:t> </a:t>
            </a:r>
            <a:r>
              <a:rPr lang="en-US" altLang="en-US" sz="2400" kern="0" dirty="0" err="1" smtClean="0"/>
              <a:t>tích</a:t>
            </a:r>
            <a:r>
              <a:rPr lang="en-US" altLang="en-US" sz="2400" kern="0" dirty="0" smtClean="0"/>
              <a:t> </a:t>
            </a:r>
            <a:r>
              <a:rPr lang="en-US" altLang="en-US" sz="2400" kern="0" dirty="0" err="1" smtClean="0"/>
              <a:t>chu</a:t>
            </a:r>
            <a:r>
              <a:rPr lang="en-US" altLang="en-US" sz="2400" kern="0" dirty="0" smtClean="0"/>
              <a:t> </a:t>
            </a:r>
            <a:r>
              <a:rPr lang="en-US" altLang="en-US" sz="2400" kern="0" dirty="0" err="1" smtClean="0"/>
              <a:t>kỳ</a:t>
            </a:r>
            <a:endParaRPr lang="en-US" altLang="en-US" sz="2400" kern="0" dirty="0" smtClean="0"/>
          </a:p>
          <a:p>
            <a:pPr lvl="1" eaLnBrk="1" hangingPunct="1">
              <a:buSzPct val="110000"/>
              <a:buFont typeface="Wingdings" panose="05000000000000000000" pitchFamily="2" charset="2"/>
              <a:buChar char="§"/>
            </a:pPr>
            <a:r>
              <a:rPr lang="en-US" altLang="en-US" sz="2400" kern="0" dirty="0" err="1" smtClean="0"/>
              <a:t>Phân</a:t>
            </a:r>
            <a:r>
              <a:rPr lang="en-US" altLang="en-US" sz="2400" kern="0" dirty="0" smtClean="0"/>
              <a:t> </a:t>
            </a:r>
            <a:r>
              <a:rPr lang="en-US" altLang="en-US" sz="2400" kern="0" dirty="0" err="1" smtClean="0"/>
              <a:t>tích</a:t>
            </a:r>
            <a:r>
              <a:rPr lang="en-US" altLang="en-US" sz="2400" kern="0" dirty="0" smtClean="0"/>
              <a:t> </a:t>
            </a:r>
            <a:r>
              <a:rPr lang="en-US" altLang="en-US" sz="2400" kern="0" dirty="0" err="1" smtClean="0"/>
              <a:t>dựa</a:t>
            </a:r>
            <a:r>
              <a:rPr lang="en-US" altLang="en-US" sz="2400" kern="0" dirty="0" smtClean="0"/>
              <a:t> </a:t>
            </a:r>
            <a:r>
              <a:rPr lang="en-US" altLang="en-US" sz="2400" kern="0" dirty="0" err="1" smtClean="0"/>
              <a:t>trên</a:t>
            </a:r>
            <a:r>
              <a:rPr lang="en-US" altLang="en-US" sz="2400" kern="0" dirty="0" smtClean="0"/>
              <a:t> </a:t>
            </a:r>
            <a:r>
              <a:rPr lang="en-US" altLang="en-US" sz="2400" kern="0" dirty="0" err="1" smtClean="0"/>
              <a:t>tương</a:t>
            </a:r>
            <a:r>
              <a:rPr lang="en-US" altLang="en-US" sz="2400" kern="0" dirty="0" smtClean="0"/>
              <a:t> </a:t>
            </a:r>
            <a:r>
              <a:rPr lang="en-US" altLang="en-US" sz="2400" kern="0" dirty="0" err="1" smtClean="0"/>
              <a:t>tự</a:t>
            </a:r>
            <a:endParaRPr lang="en-US" altLang="en-US" sz="2400" kern="0" dirty="0" smtClean="0"/>
          </a:p>
          <a:p>
            <a:pPr eaLnBrk="1" hangingPunct="1"/>
            <a:r>
              <a:rPr lang="en-US" altLang="en-US" sz="2800" u="sng" kern="0" spc="-100" dirty="0" err="1" smtClean="0">
                <a:solidFill>
                  <a:srgbClr val="D60093"/>
                </a:solidFill>
              </a:rPr>
              <a:t>Phân</a:t>
            </a:r>
            <a:r>
              <a:rPr lang="en-US" altLang="en-US" sz="2800" u="sng" kern="0" spc="-100" dirty="0" smtClean="0">
                <a:solidFill>
                  <a:srgbClr val="D60093"/>
                </a:solidFill>
              </a:rPr>
              <a:t> </a:t>
            </a:r>
            <a:r>
              <a:rPr lang="en-US" altLang="en-US" sz="2800" u="sng" kern="0" spc="-100" dirty="0" err="1" smtClean="0">
                <a:solidFill>
                  <a:srgbClr val="D60093"/>
                </a:solidFill>
              </a:rPr>
              <a:t>tích</a:t>
            </a:r>
            <a:r>
              <a:rPr lang="en-US" altLang="en-US" sz="2800" u="sng" kern="0" spc="-100" dirty="0" smtClean="0">
                <a:solidFill>
                  <a:srgbClr val="D60093"/>
                </a:solidFill>
              </a:rPr>
              <a:t> </a:t>
            </a:r>
            <a:r>
              <a:rPr lang="en-US" altLang="en-US" sz="2800" u="sng" kern="0" spc="-100" dirty="0" err="1" smtClean="0">
                <a:solidFill>
                  <a:srgbClr val="D60093"/>
                </a:solidFill>
              </a:rPr>
              <a:t>định</a:t>
            </a:r>
            <a:r>
              <a:rPr lang="en-US" altLang="en-US" sz="2800" u="sng" kern="0" spc="-100" dirty="0" smtClean="0">
                <a:solidFill>
                  <a:srgbClr val="D60093"/>
                </a:solidFill>
              </a:rPr>
              <a:t> </a:t>
            </a:r>
            <a:r>
              <a:rPr lang="en-US" altLang="en-US" sz="2800" u="sng" kern="0" spc="-100" dirty="0" err="1" smtClean="0">
                <a:solidFill>
                  <a:srgbClr val="D60093"/>
                </a:solidFill>
              </a:rPr>
              <a:t>hướng</a:t>
            </a:r>
            <a:r>
              <a:rPr lang="en-US" altLang="en-US" sz="2800" u="sng" kern="0" spc="-100" dirty="0" smtClean="0">
                <a:solidFill>
                  <a:srgbClr val="D60093"/>
                </a:solidFill>
              </a:rPr>
              <a:t> </a:t>
            </a:r>
            <a:r>
              <a:rPr lang="en-US" altLang="en-US" sz="2800" u="sng" kern="0" spc="-100" dirty="0" err="1" smtClean="0">
                <a:solidFill>
                  <a:srgbClr val="D60093"/>
                </a:solidFill>
              </a:rPr>
              <a:t>mẫu</a:t>
            </a:r>
            <a:r>
              <a:rPr lang="en-US" altLang="en-US" sz="2800" u="sng" kern="0" spc="-100" dirty="0" smtClean="0">
                <a:solidFill>
                  <a:srgbClr val="D60093"/>
                </a:solidFill>
              </a:rPr>
              <a:t> </a:t>
            </a:r>
            <a:r>
              <a:rPr lang="en-US" altLang="en-US" sz="2800" u="sng" kern="0" spc="-100" dirty="0" err="1" smtClean="0">
                <a:solidFill>
                  <a:srgbClr val="D60093"/>
                </a:solidFill>
              </a:rPr>
              <a:t>khác</a:t>
            </a:r>
            <a:r>
              <a:rPr lang="en-US" altLang="en-US" sz="2800" u="sng" kern="0" spc="-100" dirty="0" smtClean="0">
                <a:solidFill>
                  <a:srgbClr val="D60093"/>
                </a:solidFill>
              </a:rPr>
              <a:t>/</a:t>
            </a:r>
            <a:r>
              <a:rPr lang="en-US" altLang="en-US" sz="2800" u="sng" kern="0" spc="-100" dirty="0" err="1" smtClean="0">
                <a:solidFill>
                  <a:srgbClr val="D60093"/>
                </a:solidFill>
              </a:rPr>
              <a:t>phân</a:t>
            </a:r>
            <a:r>
              <a:rPr lang="en-US" altLang="en-US" sz="2800" u="sng" kern="0" spc="-100" dirty="0" smtClean="0">
                <a:solidFill>
                  <a:srgbClr val="D60093"/>
                </a:solidFill>
              </a:rPr>
              <a:t> </a:t>
            </a:r>
            <a:r>
              <a:rPr lang="en-US" altLang="en-US" sz="2800" u="sng" kern="0" spc="-100" dirty="0" err="1" smtClean="0">
                <a:solidFill>
                  <a:srgbClr val="D60093"/>
                </a:solidFill>
              </a:rPr>
              <a:t>tích</a:t>
            </a:r>
            <a:r>
              <a:rPr lang="en-US" altLang="en-US" sz="2800" u="sng" kern="0" spc="-100" dirty="0" smtClean="0">
                <a:solidFill>
                  <a:srgbClr val="D60093"/>
                </a:solidFill>
              </a:rPr>
              <a:t> </a:t>
            </a:r>
            <a:r>
              <a:rPr lang="en-US" altLang="en-US" sz="2800" u="sng" kern="0" spc="-100" dirty="0" err="1" smtClean="0">
                <a:solidFill>
                  <a:srgbClr val="D60093"/>
                </a:solidFill>
              </a:rPr>
              <a:t>thống</a:t>
            </a:r>
            <a:r>
              <a:rPr lang="en-US" altLang="en-US" sz="2800" u="sng" kern="0" spc="-100" dirty="0" smtClean="0">
                <a:solidFill>
                  <a:srgbClr val="D60093"/>
                </a:solidFill>
              </a:rPr>
              <a:t> </a:t>
            </a:r>
            <a:r>
              <a:rPr lang="en-US" altLang="en-US" sz="2800" u="sng" kern="0" spc="-100" dirty="0" err="1" smtClean="0">
                <a:solidFill>
                  <a:srgbClr val="D60093"/>
                </a:solidFill>
              </a:rPr>
              <a:t>kê</a:t>
            </a:r>
            <a:endParaRPr lang="en-US" altLang="en-US" sz="2800" kern="0" spc="-100" dirty="0" smtClean="0">
              <a:solidFill>
                <a:srgbClr val="D60093"/>
              </a:solidFill>
            </a:endParaRPr>
          </a:p>
        </p:txBody>
      </p:sp>
    </p:spTree>
    <p:extLst>
      <p:ext uri="{BB962C8B-B14F-4D97-AF65-F5344CB8AC3E}">
        <p14:creationId xmlns:p14="http://schemas.microsoft.com/office/powerpoint/2010/main" val="326490478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29C2574-B51E-43CB-A800-84C46D6F67D7}" type="datetime4">
              <a:rPr lang="en-US" altLang="en-US" sz="1000" smtClean="0"/>
              <a:pPr>
                <a:spcBef>
                  <a:spcPct val="0"/>
                </a:spcBef>
                <a:buClrTx/>
                <a:buSzTx/>
                <a:buFontTx/>
                <a:buNone/>
              </a:pPr>
              <a:t>February 3, 2023</a:t>
            </a:fld>
            <a:endParaRPr lang="en-US" altLang="en-US" sz="1000" smtClean="0"/>
          </a:p>
        </p:txBody>
      </p:sp>
      <p:sp>
        <p:nvSpPr>
          <p:cNvPr id="706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0594C35-0B8C-4554-B338-CDEA67269C62}" type="slidenum">
              <a:rPr lang="en-US" altLang="en-US" sz="1000" smtClean="0"/>
              <a:pPr>
                <a:spcBef>
                  <a:spcPct val="0"/>
                </a:spcBef>
                <a:buClrTx/>
                <a:buSzTx/>
                <a:buFontTx/>
                <a:buNone/>
              </a:pPr>
              <a:t>41</a:t>
            </a:fld>
            <a:endParaRPr lang="en-US" altLang="en-US" sz="1000" smtClean="0"/>
          </a:p>
        </p:txBody>
      </p:sp>
      <p:sp>
        <p:nvSpPr>
          <p:cNvPr id="70660" name="Rectangle 2"/>
          <p:cNvSpPr>
            <a:spLocks noGrp="1" noChangeArrowheads="1"/>
          </p:cNvSpPr>
          <p:nvPr>
            <p:ph type="title"/>
          </p:nvPr>
        </p:nvSpPr>
        <p:spPr>
          <a:xfrm>
            <a:off x="1066800" y="-33338"/>
            <a:ext cx="7924800" cy="642938"/>
          </a:xfrm>
          <a:noFill/>
        </p:spPr>
        <p:txBody>
          <a:bodyPr lIns="92075" tIns="46038" rIns="92075" bIns="46038"/>
          <a:lstStyle/>
          <a:p>
            <a:pPr eaLnBrk="1" hangingPunct="1"/>
            <a:r>
              <a:rPr lang="en-US" altLang="en-US" sz="3200" dirty="0" err="1" smtClean="0">
                <a:solidFill>
                  <a:srgbClr val="C00000"/>
                </a:solidFill>
              </a:rPr>
              <a:t>Học</a:t>
            </a:r>
            <a:r>
              <a:rPr lang="en-US" altLang="en-US" sz="3200" dirty="0" smtClean="0">
                <a:solidFill>
                  <a:srgbClr val="C00000"/>
                </a:solidFill>
              </a:rPr>
              <a:t> </a:t>
            </a:r>
            <a:r>
              <a:rPr lang="en-US" altLang="en-US" sz="3200" dirty="0" err="1" smtClean="0">
                <a:solidFill>
                  <a:srgbClr val="C00000"/>
                </a:solidFill>
              </a:rPr>
              <a:t>giám</a:t>
            </a:r>
            <a:r>
              <a:rPr lang="en-US" altLang="en-US" sz="3200" dirty="0" smtClean="0">
                <a:solidFill>
                  <a:srgbClr val="C00000"/>
                </a:solidFill>
              </a:rPr>
              <a:t> </a:t>
            </a:r>
            <a:r>
              <a:rPr lang="en-US" altLang="en-US" sz="3200" dirty="0" err="1" smtClean="0">
                <a:solidFill>
                  <a:srgbClr val="C00000"/>
                </a:solidFill>
              </a:rPr>
              <a:t>sát</a:t>
            </a:r>
            <a:r>
              <a:rPr lang="en-US" altLang="en-US" sz="3200" dirty="0" smtClean="0">
                <a:solidFill>
                  <a:srgbClr val="C00000"/>
                </a:solidFill>
              </a:rPr>
              <a:t>: </a:t>
            </a:r>
            <a:r>
              <a:rPr lang="en-US" altLang="en-US" sz="3200" dirty="0" err="1" smtClean="0">
                <a:solidFill>
                  <a:srgbClr val="C00000"/>
                </a:solidFill>
              </a:rPr>
              <a:t>kiểu</a:t>
            </a:r>
            <a:r>
              <a:rPr lang="en-US" altLang="en-US" sz="3200" dirty="0" smtClean="0">
                <a:solidFill>
                  <a:srgbClr val="C00000"/>
                </a:solidFill>
              </a:rPr>
              <a:t> </a:t>
            </a:r>
            <a:r>
              <a:rPr lang="en-US" altLang="en-US" sz="3200" dirty="0" err="1" smtClean="0">
                <a:solidFill>
                  <a:srgbClr val="C00000"/>
                </a:solidFill>
              </a:rPr>
              <a:t>thuật</a:t>
            </a:r>
            <a:r>
              <a:rPr lang="en-US" altLang="en-US" sz="3200" dirty="0" smtClean="0">
                <a:solidFill>
                  <a:srgbClr val="C00000"/>
                </a:solidFill>
              </a:rPr>
              <a:t> </a:t>
            </a:r>
            <a:r>
              <a:rPr lang="en-US" altLang="en-US" sz="3200" dirty="0" err="1" smtClean="0">
                <a:solidFill>
                  <a:srgbClr val="C00000"/>
                </a:solidFill>
              </a:rPr>
              <a:t>toán</a:t>
            </a:r>
            <a:r>
              <a:rPr lang="en-US" altLang="en-US" sz="3200" dirty="0" smtClean="0">
                <a:solidFill>
                  <a:srgbClr val="C00000"/>
                </a:solidFill>
              </a:rPr>
              <a:t> </a:t>
            </a:r>
            <a:r>
              <a:rPr lang="en-US" altLang="en-US" sz="3200" dirty="0" err="1" smtClean="0">
                <a:solidFill>
                  <a:srgbClr val="C00000"/>
                </a:solidFill>
              </a:rPr>
              <a:t>điển</a:t>
            </a:r>
            <a:r>
              <a:rPr lang="en-US" altLang="en-US" sz="3200" dirty="0" smtClean="0">
                <a:solidFill>
                  <a:srgbClr val="C00000"/>
                </a:solidFill>
              </a:rPr>
              <a:t> </a:t>
            </a:r>
            <a:r>
              <a:rPr lang="en-US" altLang="en-US" sz="3200" dirty="0" err="1" smtClean="0">
                <a:solidFill>
                  <a:srgbClr val="C00000"/>
                </a:solidFill>
              </a:rPr>
              <a:t>hình</a:t>
            </a:r>
            <a:endParaRPr lang="en-US" altLang="en-US" sz="3200" dirty="0" smtClean="0">
              <a:solidFill>
                <a:srgbClr val="C00000"/>
              </a:solidFill>
            </a:endParaRPr>
          </a:p>
        </p:txBody>
      </p:sp>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792480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815949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29C2574-B51E-43CB-A800-84C46D6F67D7}" type="datetime4">
              <a:rPr lang="en-US" altLang="en-US" sz="1000" smtClean="0"/>
              <a:pPr>
                <a:spcBef>
                  <a:spcPct val="0"/>
                </a:spcBef>
                <a:buClrTx/>
                <a:buSzTx/>
                <a:buFontTx/>
                <a:buNone/>
              </a:pPr>
              <a:t>February 3, 2023</a:t>
            </a:fld>
            <a:endParaRPr lang="en-US" altLang="en-US" sz="1000" smtClean="0"/>
          </a:p>
        </p:txBody>
      </p:sp>
      <p:sp>
        <p:nvSpPr>
          <p:cNvPr id="706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0594C35-0B8C-4554-B338-CDEA67269C62}" type="slidenum">
              <a:rPr lang="en-US" altLang="en-US" sz="1000" smtClean="0"/>
              <a:pPr>
                <a:spcBef>
                  <a:spcPct val="0"/>
                </a:spcBef>
                <a:buClrTx/>
                <a:buSzTx/>
                <a:buFontTx/>
                <a:buNone/>
              </a:pPr>
              <a:t>42</a:t>
            </a:fld>
            <a:endParaRPr lang="en-US" altLang="en-US" sz="1000" smtClean="0"/>
          </a:p>
        </p:txBody>
      </p:sp>
      <p:sp>
        <p:nvSpPr>
          <p:cNvPr id="70660" name="Rectangle 2"/>
          <p:cNvSpPr>
            <a:spLocks noGrp="1" noChangeArrowheads="1"/>
          </p:cNvSpPr>
          <p:nvPr>
            <p:ph type="title"/>
          </p:nvPr>
        </p:nvSpPr>
        <p:spPr>
          <a:xfrm>
            <a:off x="990600" y="-33338"/>
            <a:ext cx="7467600" cy="642938"/>
          </a:xfrm>
          <a:noFill/>
        </p:spPr>
        <p:txBody>
          <a:bodyPr lIns="92075" tIns="46038" rIns="92075" bIns="46038"/>
          <a:lstStyle/>
          <a:p>
            <a:pPr eaLnBrk="1" hangingPunct="1"/>
            <a:r>
              <a:rPr lang="en-US" altLang="en-US" sz="3200" dirty="0">
                <a:solidFill>
                  <a:srgbClr val="C00000"/>
                </a:solidFill>
              </a:rPr>
              <a:t>KPDL dự báo: </a:t>
            </a:r>
            <a:r>
              <a:rPr lang="en-US" altLang="en-US" sz="3200" dirty="0" smtClean="0">
                <a:solidFill>
                  <a:srgbClr val="C00000"/>
                </a:solidFill>
              </a:rPr>
              <a:t>mô hình</a:t>
            </a:r>
          </a:p>
        </p:txBody>
      </p:sp>
      <p:sp>
        <p:nvSpPr>
          <p:cNvPr id="70661" name="Rectangle 3"/>
          <p:cNvSpPr>
            <a:spLocks noGrp="1" noChangeArrowheads="1"/>
          </p:cNvSpPr>
          <p:nvPr>
            <p:ph type="body" idx="1"/>
          </p:nvPr>
        </p:nvSpPr>
        <p:spPr>
          <a:xfrm>
            <a:off x="477672" y="4876800"/>
            <a:ext cx="8382000" cy="1600200"/>
          </a:xfrm>
          <a:noFill/>
        </p:spPr>
        <p:txBody>
          <a:bodyPr lIns="92075" tIns="46038" rIns="92075" bIns="46038"/>
          <a:lstStyle/>
          <a:p>
            <a:pPr eaLnBrk="1" hangingPunct="1"/>
            <a:endParaRPr lang="en-US" altLang="en-US" sz="2800" u="sng" dirty="0" smtClean="0">
              <a:solidFill>
                <a:srgbClr val="D60093"/>
              </a:solidFill>
            </a:endParaRPr>
          </a:p>
          <a:p>
            <a:pPr lvl="1" eaLnBrk="1" hangingPunct="1">
              <a:buSzPct val="110000"/>
              <a:buFont typeface="Wingdings" panose="05000000000000000000" pitchFamily="2" charset="2"/>
              <a:buChar char="§"/>
            </a:pPr>
            <a:endParaRPr lang="en-US" altLang="en-US" sz="2400" dirty="0" smtClean="0"/>
          </a:p>
          <a:p>
            <a:pPr lvl="1" eaLnBrk="1" hangingPunct="1">
              <a:buSzPct val="110000"/>
              <a:buFont typeface="Wingdings" panose="05000000000000000000" pitchFamily="2" charset="2"/>
              <a:buChar char="§"/>
            </a:pPr>
            <a:endParaRPr lang="en-US" altLang="en-US" sz="2400" dirty="0" smtClean="0"/>
          </a:p>
          <a:p>
            <a:pPr lvl="1" eaLnBrk="1" hangingPunct="1">
              <a:buSzPct val="110000"/>
              <a:buFont typeface="Wingdings" panose="05000000000000000000" pitchFamily="2" charset="2"/>
              <a:buChar char="§"/>
            </a:pPr>
            <a:endParaRPr lang="en-US" altLang="en-US" sz="2400" dirty="0" smtClean="0"/>
          </a:p>
          <a:p>
            <a:pPr eaLnBrk="1" hangingPunct="1"/>
            <a:endParaRPr lang="en-US" altLang="en-US" sz="2800" dirty="0" smtClean="0">
              <a:solidFill>
                <a:srgbClr val="D60093"/>
              </a:solidFill>
            </a:endParaRPr>
          </a:p>
        </p:txBody>
      </p:sp>
      <p:sp>
        <p:nvSpPr>
          <p:cNvPr id="11" name="Rectangle 10"/>
          <p:cNvSpPr/>
          <p:nvPr/>
        </p:nvSpPr>
        <p:spPr>
          <a:xfrm>
            <a:off x="79755" y="798760"/>
            <a:ext cx="1423988" cy="2031325"/>
          </a:xfrm>
          <a:prstGeom prst="rect">
            <a:avLst/>
          </a:prstGeom>
        </p:spPr>
        <p:txBody>
          <a:bodyPr wrap="square">
            <a:spAutoFit/>
          </a:bodyPr>
          <a:lstStyle/>
          <a:p>
            <a:pPr algn="r"/>
            <a:r>
              <a:rPr lang="en-US" altLang="en-US" b="1" dirty="0" smtClean="0">
                <a:solidFill>
                  <a:srgbClr val="C00000"/>
                </a:solidFill>
              </a:rPr>
              <a:t>Lập trình truyền thống:</a:t>
            </a:r>
            <a:br>
              <a:rPr lang="en-US" altLang="en-US" b="1" dirty="0" smtClean="0">
                <a:solidFill>
                  <a:srgbClr val="C00000"/>
                </a:solidFill>
              </a:rPr>
            </a:br>
            <a:r>
              <a:rPr lang="en-US" altLang="en-US" b="1" dirty="0" smtClean="0">
                <a:solidFill>
                  <a:srgbClr val="C00000"/>
                </a:solidFill>
              </a:rPr>
              <a:t>Máy tính chạy chương trình</a:t>
            </a:r>
            <a:endParaRPr lang="en-US" b="1" dirty="0"/>
          </a:p>
        </p:txBody>
      </p:sp>
      <p:pic>
        <p:nvPicPr>
          <p:cNvPr id="7" name="Picture 6"/>
          <p:cNvPicPr>
            <a:picLocks noChangeAspect="1"/>
          </p:cNvPicPr>
          <p:nvPr/>
        </p:nvPicPr>
        <p:blipFill>
          <a:blip r:embed="rId2"/>
          <a:stretch>
            <a:fillRect/>
          </a:stretch>
        </p:blipFill>
        <p:spPr>
          <a:xfrm>
            <a:off x="381000" y="3011240"/>
            <a:ext cx="8305800" cy="2181225"/>
          </a:xfrm>
          <a:prstGeom prst="rect">
            <a:avLst/>
          </a:prstGeom>
        </p:spPr>
      </p:pic>
      <p:pic>
        <p:nvPicPr>
          <p:cNvPr id="8" name="Picture 7"/>
          <p:cNvPicPr>
            <a:picLocks noChangeAspect="1"/>
          </p:cNvPicPr>
          <p:nvPr/>
        </p:nvPicPr>
        <p:blipFill>
          <a:blip r:embed="rId3"/>
          <a:stretch>
            <a:fillRect/>
          </a:stretch>
        </p:blipFill>
        <p:spPr>
          <a:xfrm>
            <a:off x="1828800" y="685800"/>
            <a:ext cx="2518155" cy="2144285"/>
          </a:xfrm>
          <a:prstGeom prst="rect">
            <a:avLst/>
          </a:prstGeom>
        </p:spPr>
      </p:pic>
      <p:pic>
        <p:nvPicPr>
          <p:cNvPr id="10" name="Picture 9"/>
          <p:cNvPicPr>
            <a:picLocks noChangeAspect="1"/>
          </p:cNvPicPr>
          <p:nvPr/>
        </p:nvPicPr>
        <p:blipFill>
          <a:blip r:embed="rId4"/>
          <a:stretch>
            <a:fillRect/>
          </a:stretch>
        </p:blipFill>
        <p:spPr>
          <a:xfrm>
            <a:off x="5638800" y="710237"/>
            <a:ext cx="3373058" cy="1638300"/>
          </a:xfrm>
          <a:prstGeom prst="rect">
            <a:avLst/>
          </a:prstGeom>
        </p:spPr>
      </p:pic>
      <p:sp>
        <p:nvSpPr>
          <p:cNvPr id="16" name="Rectangle 15"/>
          <p:cNvSpPr/>
          <p:nvPr/>
        </p:nvSpPr>
        <p:spPr>
          <a:xfrm>
            <a:off x="4343400" y="762000"/>
            <a:ext cx="1295400" cy="1754326"/>
          </a:xfrm>
          <a:prstGeom prst="rect">
            <a:avLst/>
          </a:prstGeom>
        </p:spPr>
        <p:txBody>
          <a:bodyPr wrap="square">
            <a:spAutoFit/>
          </a:bodyPr>
          <a:lstStyle/>
          <a:p>
            <a:pPr algn="r"/>
            <a:r>
              <a:rPr lang="en-US" altLang="en-US" b="1" dirty="0" smtClean="0">
                <a:solidFill>
                  <a:srgbClr val="C00000"/>
                </a:solidFill>
              </a:rPr>
              <a:t>Khai phá</a:t>
            </a:r>
            <a:br>
              <a:rPr lang="en-US" altLang="en-US" b="1" dirty="0" smtClean="0">
                <a:solidFill>
                  <a:srgbClr val="C00000"/>
                </a:solidFill>
              </a:rPr>
            </a:br>
            <a:r>
              <a:rPr lang="en-US" altLang="en-US" b="1" dirty="0" smtClean="0">
                <a:solidFill>
                  <a:srgbClr val="C00000"/>
                </a:solidFill>
              </a:rPr>
              <a:t>dữ liệu phân lớp:</a:t>
            </a:r>
          </a:p>
          <a:p>
            <a:pPr algn="r"/>
            <a:r>
              <a:rPr lang="en-US" altLang="en-US" b="1" dirty="0" smtClean="0">
                <a:solidFill>
                  <a:srgbClr val="C00000"/>
                </a:solidFill>
              </a:rPr>
              <a:t>Máy tính học được mô hình</a:t>
            </a:r>
            <a:endParaRPr lang="en-US" b="1" dirty="0"/>
          </a:p>
        </p:txBody>
      </p:sp>
      <p:sp>
        <p:nvSpPr>
          <p:cNvPr id="17" name="Rectangle 16"/>
          <p:cNvSpPr/>
          <p:nvPr/>
        </p:nvSpPr>
        <p:spPr>
          <a:xfrm>
            <a:off x="3886200" y="3011240"/>
            <a:ext cx="1143000" cy="2554545"/>
          </a:xfrm>
          <a:prstGeom prst="rect">
            <a:avLst/>
          </a:prstGeom>
        </p:spPr>
        <p:txBody>
          <a:bodyPr wrap="square">
            <a:spAutoFit/>
          </a:bodyPr>
          <a:lstStyle/>
          <a:p>
            <a:pPr algn="ctr"/>
            <a:r>
              <a:rPr lang="en-US" altLang="en-US" sz="1600" b="1" dirty="0" smtClean="0">
                <a:solidFill>
                  <a:srgbClr val="D60093"/>
                </a:solidFill>
              </a:rPr>
              <a:t>Máy tính học được “mẫu” </a:t>
            </a:r>
            <a:br>
              <a:rPr lang="en-US" altLang="en-US" sz="1600" b="1" dirty="0" smtClean="0">
                <a:solidFill>
                  <a:srgbClr val="D60093"/>
                </a:solidFill>
              </a:rPr>
            </a:br>
            <a:r>
              <a:rPr lang="en-US" altLang="en-US" sz="1600" b="1" dirty="0" smtClean="0">
                <a:solidFill>
                  <a:srgbClr val="D60093"/>
                </a:solidFill>
              </a:rPr>
              <a:t>từ dữ liệu</a:t>
            </a:r>
          </a:p>
          <a:p>
            <a:pPr algn="ctr"/>
            <a:endParaRPr lang="en-US" altLang="en-US" sz="1600" b="1" dirty="0">
              <a:solidFill>
                <a:srgbClr val="D60093"/>
              </a:solidFill>
            </a:endParaRPr>
          </a:p>
          <a:p>
            <a:pPr algn="ctr"/>
            <a:r>
              <a:rPr lang="en-US" altLang="en-US" sz="1600" b="1" dirty="0" smtClean="0">
                <a:solidFill>
                  <a:srgbClr val="D60093"/>
                </a:solidFill>
              </a:rPr>
              <a:t/>
            </a:r>
            <a:br>
              <a:rPr lang="en-US" altLang="en-US" sz="1600" b="1" dirty="0" smtClean="0">
                <a:solidFill>
                  <a:srgbClr val="D60093"/>
                </a:solidFill>
              </a:rPr>
            </a:br>
            <a:r>
              <a:rPr lang="en-US" altLang="en-US" sz="1600" b="1" dirty="0" smtClean="0">
                <a:solidFill>
                  <a:srgbClr val="D60093"/>
                </a:solidFill>
              </a:rPr>
              <a:t>nhận được mô </a:t>
            </a:r>
            <a:r>
              <a:rPr lang="en-US" altLang="en-US" sz="1600" b="1" dirty="0">
                <a:solidFill>
                  <a:srgbClr val="D60093"/>
                </a:solidFill>
              </a:rPr>
              <a:t>hình </a:t>
            </a:r>
            <a:r>
              <a:rPr lang="en-US" altLang="en-US" sz="1600" b="1" dirty="0" smtClean="0">
                <a:solidFill>
                  <a:srgbClr val="D60093"/>
                </a:solidFill>
              </a:rPr>
              <a:t>để lập trình</a:t>
            </a:r>
            <a:endParaRPr lang="en-US" sz="1600" b="1" dirty="0">
              <a:solidFill>
                <a:srgbClr val="D60093"/>
              </a:solidFill>
            </a:endParaRPr>
          </a:p>
        </p:txBody>
      </p:sp>
      <p:sp>
        <p:nvSpPr>
          <p:cNvPr id="12" name="Rectangle 11"/>
          <p:cNvSpPr/>
          <p:nvPr/>
        </p:nvSpPr>
        <p:spPr>
          <a:xfrm>
            <a:off x="513142" y="5715000"/>
            <a:ext cx="8554658" cy="584775"/>
          </a:xfrm>
          <a:prstGeom prst="rect">
            <a:avLst/>
          </a:prstGeom>
        </p:spPr>
        <p:txBody>
          <a:bodyPr wrap="square">
            <a:spAutoFit/>
          </a:bodyPr>
          <a:lstStyle/>
          <a:p>
            <a:pPr marL="432000" indent="-432000" algn="just"/>
            <a:r>
              <a:rPr lang="en-US" sz="1600" b="1" dirty="0">
                <a:solidFill>
                  <a:srgbClr val="7030A0"/>
                </a:solidFill>
              </a:rPr>
              <a:t>Doug Rose. </a:t>
            </a:r>
            <a:r>
              <a:rPr lang="en-US" sz="1600" b="1" i="1" dirty="0">
                <a:solidFill>
                  <a:srgbClr val="7030A0"/>
                </a:solidFill>
              </a:rPr>
              <a:t>Artificial Intelligence for </a:t>
            </a:r>
            <a:r>
              <a:rPr lang="en-US" sz="1600" b="1" i="1" dirty="0" smtClean="0">
                <a:solidFill>
                  <a:srgbClr val="7030A0"/>
                </a:solidFill>
              </a:rPr>
              <a:t>Business: </a:t>
            </a:r>
            <a:r>
              <a:rPr lang="en-US" sz="1600" b="1" i="1" dirty="0">
                <a:solidFill>
                  <a:srgbClr val="7030A0"/>
                </a:solidFill>
              </a:rPr>
              <a:t>What You Need to Know about Machine Learning and Neural Networks</a:t>
            </a:r>
            <a:r>
              <a:rPr lang="en-US" sz="1600" b="1" dirty="0">
                <a:solidFill>
                  <a:srgbClr val="7030A0"/>
                </a:solidFill>
              </a:rPr>
              <a:t>. Chicago Lakeshore Press, 2018</a:t>
            </a:r>
          </a:p>
        </p:txBody>
      </p:sp>
      <p:sp>
        <p:nvSpPr>
          <p:cNvPr id="13" name="Rectangle 12"/>
          <p:cNvSpPr/>
          <p:nvPr/>
        </p:nvSpPr>
        <p:spPr>
          <a:xfrm>
            <a:off x="6324599" y="3123741"/>
            <a:ext cx="1920719" cy="523220"/>
          </a:xfrm>
          <a:prstGeom prst="rect">
            <a:avLst/>
          </a:prstGeom>
        </p:spPr>
        <p:txBody>
          <a:bodyPr wrap="none">
            <a:spAutoFit/>
          </a:bodyPr>
          <a:lstStyle/>
          <a:p>
            <a:r>
              <a:rPr lang="en-US" altLang="en-US" sz="2800" b="1" dirty="0" smtClean="0">
                <a:solidFill>
                  <a:srgbClr val="D60093"/>
                </a:solidFill>
              </a:rPr>
              <a:t>“Mô hình“</a:t>
            </a:r>
            <a:endParaRPr lang="en-US" sz="2800" dirty="0"/>
          </a:p>
        </p:txBody>
      </p:sp>
    </p:spTree>
    <p:extLst>
      <p:ext uri="{BB962C8B-B14F-4D97-AF65-F5344CB8AC3E}">
        <p14:creationId xmlns:p14="http://schemas.microsoft.com/office/powerpoint/2010/main" val="233727953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2ACA024E-BF11-46D6-B363-1A794E4593C8}" type="datetime4">
              <a:rPr lang="en-US" altLang="en-US" sz="1000" smtClean="0"/>
              <a:pPr>
                <a:spcBef>
                  <a:spcPct val="0"/>
                </a:spcBef>
                <a:buClrTx/>
                <a:buSzTx/>
                <a:buFontTx/>
                <a:buNone/>
              </a:pPr>
              <a:t>February 3, 2023</a:t>
            </a:fld>
            <a:endParaRPr lang="en-US" altLang="en-US" sz="1000" smtClean="0"/>
          </a:p>
        </p:txBody>
      </p:sp>
      <p:sp>
        <p:nvSpPr>
          <p:cNvPr id="686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B92D335-2839-4F85-B298-874E258A44A9}" type="slidenum">
              <a:rPr lang="en-US" altLang="en-US" sz="1000" smtClean="0"/>
              <a:pPr>
                <a:spcBef>
                  <a:spcPct val="0"/>
                </a:spcBef>
                <a:buClrTx/>
                <a:buSzTx/>
                <a:buFontTx/>
                <a:buNone/>
              </a:pPr>
              <a:t>43</a:t>
            </a:fld>
            <a:endParaRPr lang="en-US" altLang="en-US" sz="1000" smtClean="0"/>
          </a:p>
        </p:txBody>
      </p:sp>
      <p:sp>
        <p:nvSpPr>
          <p:cNvPr id="68612" name="Rectangle 1026"/>
          <p:cNvSpPr>
            <a:spLocks noGrp="1" noChangeArrowheads="1"/>
          </p:cNvSpPr>
          <p:nvPr>
            <p:ph type="title"/>
          </p:nvPr>
        </p:nvSpPr>
        <p:spPr>
          <a:xfrm>
            <a:off x="1371600" y="50800"/>
            <a:ext cx="7772400" cy="482600"/>
          </a:xfrm>
          <a:noFill/>
        </p:spPr>
        <p:txBody>
          <a:bodyPr lIns="92075" tIns="46038" rIns="92075" bIns="46038"/>
          <a:lstStyle/>
          <a:p>
            <a:pPr eaLnBrk="1" hangingPunct="1"/>
            <a:r>
              <a:rPr lang="en-US" altLang="en-US" sz="3200" smtClean="0">
                <a:solidFill>
                  <a:srgbClr val="C00000"/>
                </a:solidFill>
              </a:rPr>
              <a:t>KPDL mô tả</a:t>
            </a:r>
          </a:p>
        </p:txBody>
      </p:sp>
      <p:sp>
        <p:nvSpPr>
          <p:cNvPr id="68613" name="Rectangle 1027"/>
          <p:cNvSpPr>
            <a:spLocks noGrp="1" noChangeArrowheads="1"/>
          </p:cNvSpPr>
          <p:nvPr>
            <p:ph type="body" idx="1"/>
          </p:nvPr>
        </p:nvSpPr>
        <p:spPr>
          <a:xfrm>
            <a:off x="304800" y="762000"/>
            <a:ext cx="8534400" cy="4800600"/>
          </a:xfrm>
          <a:noFill/>
        </p:spPr>
        <p:txBody>
          <a:bodyPr lIns="92075" tIns="46038" rIns="92075" bIns="46038"/>
          <a:lstStyle/>
          <a:p>
            <a:pPr eaLnBrk="1" hangingPunct="1"/>
            <a:r>
              <a:rPr lang="en-US" altLang="en-US" sz="2000" u="sng" dirty="0" err="1" smtClean="0">
                <a:solidFill>
                  <a:srgbClr val="D60093"/>
                </a:solidFill>
              </a:rPr>
              <a:t>Phân</a:t>
            </a:r>
            <a:r>
              <a:rPr lang="en-US" altLang="en-US" sz="2000" u="sng" dirty="0" smtClean="0">
                <a:solidFill>
                  <a:srgbClr val="D60093"/>
                </a:solidFill>
              </a:rPr>
              <a:t> </a:t>
            </a:r>
            <a:r>
              <a:rPr lang="en-US" altLang="en-US" sz="2000" u="sng" dirty="0" err="1" smtClean="0">
                <a:solidFill>
                  <a:srgbClr val="D60093"/>
                </a:solidFill>
              </a:rPr>
              <a:t>tích</a:t>
            </a:r>
            <a:r>
              <a:rPr lang="en-US" altLang="en-US" sz="2000" u="sng" dirty="0" smtClean="0">
                <a:solidFill>
                  <a:srgbClr val="D60093"/>
                </a:solidFill>
              </a:rPr>
              <a:t> </a:t>
            </a:r>
            <a:r>
              <a:rPr lang="en-US" altLang="en-US" sz="2000" u="sng" dirty="0" err="1" smtClean="0">
                <a:solidFill>
                  <a:srgbClr val="D60093"/>
                </a:solidFill>
              </a:rPr>
              <a:t>cụm</a:t>
            </a:r>
            <a:endParaRPr lang="en-US" altLang="en-US" sz="2000" dirty="0" smtClean="0">
              <a:solidFill>
                <a:srgbClr val="D60093"/>
              </a:solidFill>
            </a:endParaRPr>
          </a:p>
          <a:p>
            <a:pPr lvl="1" eaLnBrk="1" hangingPunct="1">
              <a:buSzPct val="110000"/>
              <a:buFont typeface="Wingdings" panose="05000000000000000000" pitchFamily="2" charset="2"/>
              <a:buChar char="§"/>
            </a:pPr>
            <a:r>
              <a:rPr lang="en-US" altLang="en-US" sz="2000" dirty="0" err="1" smtClean="0"/>
              <a:t>Nhãn</a:t>
            </a:r>
            <a:r>
              <a:rPr lang="en-US" altLang="en-US" sz="2000" dirty="0" smtClean="0"/>
              <a:t> </a:t>
            </a:r>
            <a:r>
              <a:rPr lang="en-US" altLang="en-US" sz="2000" dirty="0" err="1" smtClean="0"/>
              <a:t>lớp</a:t>
            </a:r>
            <a:r>
              <a:rPr lang="en-US" altLang="en-US" sz="2000" dirty="0" smtClean="0"/>
              <a:t> </a:t>
            </a:r>
            <a:r>
              <a:rPr lang="en-US" altLang="en-US" sz="2000" dirty="0" err="1" smtClean="0"/>
              <a:t>chưa</a:t>
            </a:r>
            <a:r>
              <a:rPr lang="en-US" altLang="en-US" sz="2000" dirty="0" smtClean="0"/>
              <a:t> </a:t>
            </a:r>
            <a:r>
              <a:rPr lang="en-US" altLang="en-US" sz="2000" dirty="0" err="1" smtClean="0"/>
              <a:t>biết</a:t>
            </a:r>
            <a:r>
              <a:rPr lang="en-US" altLang="en-US" sz="2000" dirty="0" smtClean="0"/>
              <a:t>: </a:t>
            </a:r>
            <a:r>
              <a:rPr lang="en-US" altLang="en-US" sz="2000" dirty="0" err="1" smtClean="0"/>
              <a:t>Nhóm</a:t>
            </a:r>
            <a:r>
              <a:rPr lang="en-US" altLang="en-US" sz="2000" dirty="0" smtClean="0"/>
              <a:t> </a:t>
            </a:r>
            <a:r>
              <a:rPr lang="en-US" altLang="en-US" sz="2000" dirty="0" err="1" smtClean="0"/>
              <a:t>dữ</a:t>
            </a:r>
            <a:r>
              <a:rPr lang="en-US" altLang="en-US" sz="2000" dirty="0" smtClean="0"/>
              <a:t> </a:t>
            </a:r>
            <a:r>
              <a:rPr lang="en-US" altLang="en-US" sz="2000" dirty="0" err="1" smtClean="0"/>
              <a:t>liệu</a:t>
            </a:r>
            <a:r>
              <a:rPr lang="en-US" altLang="en-US" sz="2000" dirty="0" smtClean="0"/>
              <a:t> </a:t>
            </a:r>
            <a:r>
              <a:rPr lang="en-US" altLang="en-US" sz="2000" dirty="0" err="1" smtClean="0"/>
              <a:t>thành</a:t>
            </a:r>
            <a:r>
              <a:rPr lang="en-US" altLang="en-US" sz="2000" dirty="0" smtClean="0"/>
              <a:t> </a:t>
            </a:r>
            <a:r>
              <a:rPr lang="en-US" altLang="en-US" sz="2000" dirty="0" err="1" smtClean="0"/>
              <a:t>các</a:t>
            </a:r>
            <a:r>
              <a:rPr lang="en-US" altLang="en-US" sz="2000" dirty="0" smtClean="0"/>
              <a:t> “</a:t>
            </a:r>
            <a:r>
              <a:rPr lang="en-US" altLang="en-US" sz="2000" dirty="0" err="1" smtClean="0"/>
              <a:t>lớp</a:t>
            </a:r>
            <a:r>
              <a:rPr lang="en-US" altLang="en-US" sz="2000" dirty="0" smtClean="0"/>
              <a:t>” </a:t>
            </a:r>
            <a:r>
              <a:rPr lang="en-US" altLang="en-US" sz="2000" dirty="0" err="1" smtClean="0"/>
              <a:t>mới</a:t>
            </a:r>
            <a:r>
              <a:rPr lang="en-US" altLang="en-US" sz="2000" dirty="0" smtClean="0"/>
              <a:t>, </a:t>
            </a:r>
            <a:r>
              <a:rPr lang="en-US" altLang="en-US" sz="2000" dirty="0" err="1" smtClean="0"/>
              <a:t>ví</a:t>
            </a:r>
            <a:r>
              <a:rPr lang="en-US" altLang="en-US" sz="2000" dirty="0" smtClean="0"/>
              <a:t> </a:t>
            </a:r>
            <a:r>
              <a:rPr lang="en-US" altLang="en-US" sz="2000" dirty="0" err="1" smtClean="0"/>
              <a:t>dụ</a:t>
            </a:r>
            <a:r>
              <a:rPr lang="en-US" altLang="en-US" sz="2000" dirty="0" smtClean="0"/>
              <a:t>, </a:t>
            </a:r>
            <a:r>
              <a:rPr lang="en-US" altLang="en-US" sz="2000" dirty="0" err="1" smtClean="0"/>
              <a:t>phân</a:t>
            </a:r>
            <a:r>
              <a:rPr lang="en-US" altLang="en-US" sz="2000" dirty="0" smtClean="0"/>
              <a:t> </a:t>
            </a:r>
            <a:r>
              <a:rPr lang="en-US" altLang="en-US" sz="2000" dirty="0" err="1" smtClean="0"/>
              <a:t>cụm</a:t>
            </a:r>
            <a:r>
              <a:rPr lang="en-US" altLang="en-US" sz="2000" dirty="0" smtClean="0"/>
              <a:t> </a:t>
            </a:r>
            <a:r>
              <a:rPr lang="en-US" altLang="en-US" sz="2000" dirty="0" err="1" smtClean="0"/>
              <a:t>các</a:t>
            </a:r>
            <a:r>
              <a:rPr lang="en-US" altLang="en-US" sz="2000" dirty="0" smtClean="0"/>
              <a:t> </a:t>
            </a:r>
            <a:r>
              <a:rPr lang="en-US" altLang="en-US" sz="2000" dirty="0" err="1" smtClean="0"/>
              <a:t>hộ</a:t>
            </a:r>
            <a:r>
              <a:rPr lang="en-US" altLang="en-US" sz="2000" dirty="0" smtClean="0"/>
              <a:t> </a:t>
            </a:r>
            <a:r>
              <a:rPr lang="en-US" altLang="en-US" sz="2000" dirty="0" err="1" smtClean="0"/>
              <a:t>gia</a:t>
            </a:r>
            <a:r>
              <a:rPr lang="en-US" altLang="en-US" sz="2000" dirty="0" smtClean="0"/>
              <a:t> </a:t>
            </a:r>
            <a:r>
              <a:rPr lang="en-US" altLang="en-US" sz="2000" dirty="0" err="1" smtClean="0"/>
              <a:t>đình</a:t>
            </a:r>
            <a:r>
              <a:rPr lang="en-US" altLang="en-US" sz="2000" dirty="0" smtClean="0"/>
              <a:t> </a:t>
            </a:r>
            <a:r>
              <a:rPr lang="en-US" altLang="en-US" sz="2000" dirty="0" err="1" smtClean="0"/>
              <a:t>để</a:t>
            </a:r>
            <a:r>
              <a:rPr lang="en-US" altLang="en-US" sz="2000" dirty="0" smtClean="0"/>
              <a:t> </a:t>
            </a:r>
            <a:r>
              <a:rPr lang="en-US" altLang="en-US" sz="2000" dirty="0" err="1" smtClean="0"/>
              <a:t>tìm</a:t>
            </a:r>
            <a:r>
              <a:rPr lang="en-US" altLang="en-US" sz="2000" dirty="0" smtClean="0"/>
              <a:t> </a:t>
            </a:r>
            <a:r>
              <a:rPr lang="en-US" altLang="en-US" sz="2000" dirty="0" err="1" smtClean="0"/>
              <a:t>mẫu</a:t>
            </a:r>
            <a:r>
              <a:rPr lang="en-US" altLang="en-US" sz="2000" dirty="0" smtClean="0"/>
              <a:t> </a:t>
            </a:r>
            <a:r>
              <a:rPr lang="en-US" altLang="en-US" sz="2000" dirty="0" err="1" smtClean="0"/>
              <a:t>phân</a:t>
            </a:r>
            <a:r>
              <a:rPr lang="en-US" altLang="en-US" sz="2000" dirty="0" smtClean="0"/>
              <a:t> </a:t>
            </a:r>
            <a:r>
              <a:rPr lang="en-US" altLang="en-US" sz="2000" dirty="0" err="1" smtClean="0"/>
              <a:t>bố</a:t>
            </a:r>
            <a:r>
              <a:rPr lang="en-US" altLang="en-US" sz="2000" dirty="0" smtClean="0"/>
              <a:t> </a:t>
            </a:r>
            <a:r>
              <a:rPr lang="en-US" altLang="en-US" sz="2000" dirty="0" err="1" smtClean="0"/>
              <a:t>về</a:t>
            </a:r>
            <a:r>
              <a:rPr lang="en-US" altLang="en-US" sz="2000" dirty="0" smtClean="0"/>
              <a:t> </a:t>
            </a:r>
            <a:r>
              <a:rPr lang="en-US" altLang="en-US" sz="2000" dirty="0" err="1" smtClean="0"/>
              <a:t>thu</a:t>
            </a:r>
            <a:r>
              <a:rPr lang="en-US" altLang="en-US" sz="2000" dirty="0" smtClean="0"/>
              <a:t> </a:t>
            </a:r>
            <a:r>
              <a:rPr lang="en-US" altLang="en-US" sz="2000" dirty="0" err="1" smtClean="0"/>
              <a:t>nhập</a:t>
            </a:r>
            <a:r>
              <a:rPr lang="en-US" altLang="en-US" sz="2000" dirty="0" smtClean="0"/>
              <a:t> </a:t>
            </a:r>
            <a:r>
              <a:rPr lang="en-US" altLang="en-US" sz="2000" dirty="0" err="1" smtClean="0"/>
              <a:t>hộ</a:t>
            </a:r>
            <a:r>
              <a:rPr lang="en-US" altLang="en-US" sz="2000" dirty="0" smtClean="0"/>
              <a:t> </a:t>
            </a:r>
            <a:r>
              <a:rPr lang="en-US" altLang="en-US" sz="2000" dirty="0" err="1" smtClean="0"/>
              <a:t>gia</a:t>
            </a:r>
            <a:r>
              <a:rPr lang="en-US" altLang="en-US" sz="2000" dirty="0" smtClean="0"/>
              <a:t> </a:t>
            </a:r>
            <a:r>
              <a:rPr lang="en-US" altLang="en-US" sz="2000" dirty="0" err="1" smtClean="0"/>
              <a:t>đình</a:t>
            </a:r>
            <a:endParaRPr lang="en-US" altLang="en-US" sz="2000" dirty="0" smtClean="0"/>
          </a:p>
          <a:p>
            <a:pPr lvl="1" eaLnBrk="1" hangingPunct="1">
              <a:buSzPct val="110000"/>
              <a:buFont typeface="Wingdings" panose="05000000000000000000" pitchFamily="2" charset="2"/>
              <a:buChar char="§"/>
            </a:pPr>
            <a:r>
              <a:rPr lang="en-US" altLang="en-US" sz="2000" dirty="0" err="1" smtClean="0"/>
              <a:t>Cực</a:t>
            </a:r>
            <a:r>
              <a:rPr lang="en-US" altLang="en-US" sz="2000" dirty="0" smtClean="0"/>
              <a:t> </a:t>
            </a:r>
            <a:r>
              <a:rPr lang="en-US" altLang="en-US" sz="2000" dirty="0" err="1" smtClean="0"/>
              <a:t>đại</a:t>
            </a:r>
            <a:r>
              <a:rPr lang="en-US" altLang="en-US" sz="2000" dirty="0" smtClean="0"/>
              <a:t> </a:t>
            </a:r>
            <a:r>
              <a:rPr lang="en-US" altLang="en-US" sz="2000" dirty="0" err="1" smtClean="0"/>
              <a:t>tương</a:t>
            </a:r>
            <a:r>
              <a:rPr lang="en-US" altLang="en-US" sz="2000" dirty="0" smtClean="0"/>
              <a:t> </a:t>
            </a:r>
            <a:r>
              <a:rPr lang="en-US" altLang="en-US" sz="2000" dirty="0" err="1" smtClean="0"/>
              <a:t>tự</a:t>
            </a:r>
            <a:r>
              <a:rPr lang="en-US" altLang="en-US" sz="2000" dirty="0" smtClean="0"/>
              <a:t> </a:t>
            </a:r>
            <a:r>
              <a:rPr lang="en-US" altLang="en-US" sz="2000" dirty="0" err="1" smtClean="0"/>
              <a:t>nội</a:t>
            </a:r>
            <a:r>
              <a:rPr lang="en-US" altLang="en-US" sz="2000" dirty="0" smtClean="0"/>
              <a:t> </a:t>
            </a:r>
            <a:r>
              <a:rPr lang="en-US" altLang="en-US" sz="2000" dirty="0" err="1" smtClean="0"/>
              <a:t>bộ</a:t>
            </a:r>
            <a:r>
              <a:rPr lang="en-US" altLang="en-US" sz="2000" dirty="0" smtClean="0"/>
              <a:t> </a:t>
            </a:r>
            <a:r>
              <a:rPr lang="en-US" altLang="en-US" sz="2000" dirty="0" err="1" smtClean="0"/>
              <a:t>cụm</a:t>
            </a:r>
            <a:r>
              <a:rPr lang="en-US" altLang="en-US" sz="2000" dirty="0" smtClean="0"/>
              <a:t> &amp; </a:t>
            </a:r>
            <a:r>
              <a:rPr lang="en-US" altLang="en-US" sz="2000" dirty="0" err="1" smtClean="0"/>
              <a:t>cực</a:t>
            </a:r>
            <a:r>
              <a:rPr lang="en-US" altLang="en-US" sz="2000" dirty="0" smtClean="0"/>
              <a:t> </a:t>
            </a:r>
            <a:r>
              <a:rPr lang="en-US" altLang="en-US" sz="2000" dirty="0" err="1" smtClean="0"/>
              <a:t>tiểu</a:t>
            </a:r>
            <a:r>
              <a:rPr lang="en-US" altLang="en-US" sz="2000" dirty="0" smtClean="0"/>
              <a:t> </a:t>
            </a:r>
            <a:r>
              <a:rPr lang="en-US" altLang="en-US" sz="2000" dirty="0" err="1" smtClean="0"/>
              <a:t>tương</a:t>
            </a:r>
            <a:r>
              <a:rPr lang="en-US" altLang="en-US" sz="2000" dirty="0" smtClean="0"/>
              <a:t> </a:t>
            </a:r>
            <a:r>
              <a:rPr lang="en-US" altLang="en-US" sz="2000" dirty="0" err="1" smtClean="0"/>
              <a:t>tự</a:t>
            </a:r>
            <a:r>
              <a:rPr lang="en-US" altLang="en-US" sz="2000" dirty="0" smtClean="0"/>
              <a:t> </a:t>
            </a:r>
            <a:r>
              <a:rPr lang="en-US" altLang="en-US" sz="2000" dirty="0" err="1" smtClean="0"/>
              <a:t>giữa</a:t>
            </a:r>
            <a:r>
              <a:rPr lang="en-US" altLang="en-US" sz="2000" dirty="0" smtClean="0"/>
              <a:t> </a:t>
            </a:r>
            <a:r>
              <a:rPr lang="en-US" altLang="en-US" sz="2000" dirty="0" err="1" smtClean="0"/>
              <a:t>các</a:t>
            </a:r>
            <a:r>
              <a:rPr lang="en-US" altLang="en-US" sz="2000" dirty="0" smtClean="0"/>
              <a:t> </a:t>
            </a:r>
            <a:r>
              <a:rPr lang="en-US" altLang="en-US" sz="2000" dirty="0" err="1" smtClean="0"/>
              <a:t>cụm</a:t>
            </a:r>
            <a:endParaRPr lang="en-US" altLang="en-US" sz="2000" dirty="0" smtClean="0"/>
          </a:p>
          <a:p>
            <a:pPr eaLnBrk="1" hangingPunct="1"/>
            <a:r>
              <a:rPr lang="en-US" altLang="en-US" sz="2000" u="sng" dirty="0" err="1" smtClean="0">
                <a:solidFill>
                  <a:srgbClr val="D60093"/>
                </a:solidFill>
              </a:rPr>
              <a:t>Phân</a:t>
            </a:r>
            <a:r>
              <a:rPr lang="en-US" altLang="en-US" sz="2000" u="sng" dirty="0" smtClean="0">
                <a:solidFill>
                  <a:srgbClr val="D60093"/>
                </a:solidFill>
              </a:rPr>
              <a:t> </a:t>
            </a:r>
            <a:r>
              <a:rPr lang="en-US" altLang="en-US" sz="2000" u="sng" dirty="0" err="1" smtClean="0">
                <a:solidFill>
                  <a:srgbClr val="D60093"/>
                </a:solidFill>
              </a:rPr>
              <a:t>tích</a:t>
            </a:r>
            <a:r>
              <a:rPr lang="en-US" altLang="en-US" sz="2000" u="sng" dirty="0" smtClean="0">
                <a:solidFill>
                  <a:srgbClr val="D60093"/>
                </a:solidFill>
              </a:rPr>
              <a:t> </a:t>
            </a:r>
            <a:r>
              <a:rPr lang="en-US" altLang="en-US" sz="2000" u="sng" dirty="0" err="1" smtClean="0">
                <a:solidFill>
                  <a:srgbClr val="D60093"/>
                </a:solidFill>
              </a:rPr>
              <a:t>bất</a:t>
            </a:r>
            <a:r>
              <a:rPr lang="en-US" altLang="en-US" sz="2000" u="sng" dirty="0" smtClean="0">
                <a:solidFill>
                  <a:srgbClr val="D60093"/>
                </a:solidFill>
              </a:rPr>
              <a:t> </a:t>
            </a:r>
            <a:r>
              <a:rPr lang="en-US" altLang="en-US" sz="2000" u="sng" dirty="0" err="1" smtClean="0">
                <a:solidFill>
                  <a:srgbClr val="D60093"/>
                </a:solidFill>
              </a:rPr>
              <a:t>thường</a:t>
            </a:r>
            <a:endParaRPr lang="en-US" altLang="en-US" sz="2000" u="sng" dirty="0" smtClean="0">
              <a:solidFill>
                <a:srgbClr val="D60093"/>
              </a:solidFill>
            </a:endParaRPr>
          </a:p>
          <a:p>
            <a:pPr lvl="1" eaLnBrk="1" hangingPunct="1">
              <a:buSzPct val="110000"/>
              <a:buFont typeface="Wingdings" panose="05000000000000000000" pitchFamily="2" charset="2"/>
              <a:buChar char="§"/>
            </a:pPr>
            <a:r>
              <a:rPr lang="en-US" altLang="en-US" sz="2000" dirty="0" err="1" smtClean="0">
                <a:latin typeface="Arial" panose="020B0604020202020204" pitchFamily="34" charset="0"/>
                <a:cs typeface="Arial" panose="020B0604020202020204" pitchFamily="34" charset="0"/>
              </a:rPr>
              <a:t>Bất</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thường</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đối</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tượng</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dữ</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liệu</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không</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tuân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theo</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hành</a:t>
            </a:r>
            <a:r>
              <a:rPr lang="en-US" altLang="en-US" sz="2000" dirty="0" smtClean="0">
                <a:latin typeface="Arial" panose="020B0604020202020204" pitchFamily="34" charset="0"/>
                <a:cs typeface="Arial" panose="020B0604020202020204" pitchFamily="34" charset="0"/>
              </a:rPr>
              <a:t> vi </a:t>
            </a:r>
            <a:r>
              <a:rPr lang="en-US" altLang="en-US" sz="2000" dirty="0" err="1" smtClean="0">
                <a:latin typeface="Arial" panose="020B0604020202020204" pitchFamily="34" charset="0"/>
                <a:cs typeface="Arial" panose="020B0604020202020204" pitchFamily="34" charset="0"/>
              </a:rPr>
              <a:t>chung</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của</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toàn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bộ</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dữ</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liệu</a:t>
            </a:r>
            <a:r>
              <a:rPr lang="en-US" altLang="en-US" sz="2000" dirty="0" smtClean="0">
                <a:latin typeface="Arial" panose="020B0604020202020204" pitchFamily="34" charset="0"/>
                <a:cs typeface="Arial" panose="020B0604020202020204" pitchFamily="34" charset="0"/>
              </a:rPr>
              <a:t>. </a:t>
            </a:r>
            <a:r>
              <a:rPr lang="en-US" altLang="en-US" sz="2000" i="1" u="sng" dirty="0" err="1" smtClean="0">
                <a:latin typeface="Arial" panose="020B0604020202020204" pitchFamily="34" charset="0"/>
                <a:cs typeface="Arial" panose="020B0604020202020204" pitchFamily="34" charset="0"/>
              </a:rPr>
              <a:t>Ví</a:t>
            </a:r>
            <a:r>
              <a:rPr lang="en-US" altLang="en-US" sz="2000" i="1" u="sng" dirty="0" smtClean="0">
                <a:latin typeface="Arial" panose="020B0604020202020204" pitchFamily="34" charset="0"/>
                <a:cs typeface="Arial" panose="020B0604020202020204" pitchFamily="34" charset="0"/>
              </a:rPr>
              <a:t> </a:t>
            </a:r>
            <a:r>
              <a:rPr lang="en-US" altLang="en-US" sz="2000" i="1" u="sng" dirty="0" err="1" smtClean="0">
                <a:latin typeface="Arial" panose="020B0604020202020204" pitchFamily="34" charset="0"/>
                <a:cs typeface="Arial" panose="020B0604020202020204" pitchFamily="34" charset="0"/>
              </a:rPr>
              <a:t>dụ</a:t>
            </a:r>
            <a:r>
              <a:rPr lang="en-US" altLang="en-US" sz="2000" i="1" u="sng" dirty="0" smtClean="0">
                <a:latin typeface="Arial" panose="020B0604020202020204" pitchFamily="34" charset="0"/>
                <a:cs typeface="Arial" panose="020B0604020202020204" pitchFamily="34" charset="0"/>
              </a:rPr>
              <a:t>, </a:t>
            </a:r>
            <a:r>
              <a:rPr lang="en-US" altLang="en-US" sz="2000" i="1" u="sng" dirty="0" err="1" smtClean="0">
                <a:latin typeface="Arial" panose="020B0604020202020204" pitchFamily="34" charset="0"/>
                <a:cs typeface="Arial" panose="020B0604020202020204" pitchFamily="34" charset="0"/>
              </a:rPr>
              <a:t>sử</a:t>
            </a:r>
            <a:r>
              <a:rPr lang="en-US" altLang="en-US" sz="2000" i="1" u="sng" dirty="0" smtClean="0">
                <a:latin typeface="Arial" panose="020B0604020202020204" pitchFamily="34" charset="0"/>
                <a:cs typeface="Arial" panose="020B0604020202020204" pitchFamily="34" charset="0"/>
              </a:rPr>
              <a:t> </a:t>
            </a:r>
            <a:r>
              <a:rPr lang="en-US" altLang="en-US" sz="2000" i="1" u="sng" dirty="0" err="1" smtClean="0">
                <a:latin typeface="Arial" panose="020B0604020202020204" pitchFamily="34" charset="0"/>
                <a:cs typeface="Arial" panose="020B0604020202020204" pitchFamily="34" charset="0"/>
              </a:rPr>
              <a:t>dụng</a:t>
            </a:r>
            <a:r>
              <a:rPr lang="en-US" altLang="en-US" sz="2000" i="1" u="sng" dirty="0" smtClean="0">
                <a:latin typeface="Arial" panose="020B0604020202020204" pitchFamily="34" charset="0"/>
                <a:cs typeface="Arial" panose="020B0604020202020204" pitchFamily="34" charset="0"/>
              </a:rPr>
              <a:t> </a:t>
            </a:r>
            <a:r>
              <a:rPr lang="en-US" altLang="en-US" sz="2000" i="1" u="sng" dirty="0" err="1" smtClean="0">
                <a:latin typeface="Arial" panose="020B0604020202020204" pitchFamily="34" charset="0"/>
                <a:cs typeface="Arial" panose="020B0604020202020204" pitchFamily="34" charset="0"/>
              </a:rPr>
              <a:t>kỳ</a:t>
            </a:r>
            <a:r>
              <a:rPr lang="en-US" altLang="en-US" sz="2000" i="1" u="sng" dirty="0" smtClean="0">
                <a:latin typeface="Arial" panose="020B0604020202020204" pitchFamily="34" charset="0"/>
                <a:cs typeface="Arial" panose="020B0604020202020204" pitchFamily="34" charset="0"/>
              </a:rPr>
              <a:t> </a:t>
            </a:r>
            <a:r>
              <a:rPr lang="en-US" altLang="en-US" sz="2000" i="1" u="sng" dirty="0" err="1" smtClean="0">
                <a:latin typeface="Arial" panose="020B0604020202020204" pitchFamily="34" charset="0"/>
                <a:cs typeface="Arial" panose="020B0604020202020204" pitchFamily="34" charset="0"/>
              </a:rPr>
              <a:t>vọng</a:t>
            </a:r>
            <a:r>
              <a:rPr lang="en-US" altLang="en-US" sz="2000" i="1" u="sng" dirty="0" smtClean="0">
                <a:latin typeface="Arial" panose="020B0604020202020204" pitchFamily="34" charset="0"/>
                <a:cs typeface="Arial" panose="020B0604020202020204" pitchFamily="34" charset="0"/>
              </a:rPr>
              <a:t> </a:t>
            </a:r>
            <a:r>
              <a:rPr lang="en-US" altLang="en-US" sz="2000" i="1" u="sng" dirty="0" err="1" smtClean="0">
                <a:latin typeface="Arial" panose="020B0604020202020204" pitchFamily="34" charset="0"/>
                <a:cs typeface="Arial" panose="020B0604020202020204" pitchFamily="34" charset="0"/>
              </a:rPr>
              <a:t>mẫu</a:t>
            </a:r>
            <a:r>
              <a:rPr lang="en-US" altLang="en-US" sz="2000" i="1" u="sng" dirty="0" smtClean="0">
                <a:latin typeface="Arial" panose="020B0604020202020204" pitchFamily="34" charset="0"/>
                <a:cs typeface="Arial" panose="020B0604020202020204" pitchFamily="34" charset="0"/>
              </a:rPr>
              <a:t> </a:t>
            </a:r>
            <a:r>
              <a:rPr lang="en-US" altLang="en-US" sz="2000" i="1" u="sng" dirty="0" err="1" smtClean="0">
                <a:latin typeface="Arial" panose="020B0604020202020204" pitchFamily="34" charset="0"/>
                <a:cs typeface="Arial" panose="020B0604020202020204" pitchFamily="34" charset="0"/>
              </a:rPr>
              <a:t>và</a:t>
            </a:r>
            <a:r>
              <a:rPr lang="en-US" altLang="en-US" sz="2000" i="1" u="sng" dirty="0" smtClean="0">
                <a:latin typeface="Arial" panose="020B0604020202020204" pitchFamily="34" charset="0"/>
                <a:cs typeface="Arial" panose="020B0604020202020204" pitchFamily="34" charset="0"/>
              </a:rPr>
              <a:t> </a:t>
            </a:r>
            <a:r>
              <a:rPr lang="en-US" altLang="en-US" sz="2000" i="1" u="sng" dirty="0" err="1" smtClean="0">
                <a:latin typeface="Arial" panose="020B0604020202020204" pitchFamily="34" charset="0"/>
                <a:cs typeface="Arial" panose="020B0604020202020204" pitchFamily="34" charset="0"/>
              </a:rPr>
              <a:t>phương</a:t>
            </a:r>
            <a:r>
              <a:rPr lang="en-US" altLang="en-US" sz="2000" i="1" u="sng" dirty="0" smtClean="0">
                <a:latin typeface="Arial" panose="020B0604020202020204" pitchFamily="34" charset="0"/>
                <a:cs typeface="Arial" panose="020B0604020202020204" pitchFamily="34" charset="0"/>
              </a:rPr>
              <a:t> </a:t>
            </a:r>
            <a:r>
              <a:rPr lang="en-US" altLang="en-US" sz="2000" i="1" u="sng" dirty="0" err="1" smtClean="0">
                <a:latin typeface="Arial" panose="020B0604020202020204" pitchFamily="34" charset="0"/>
                <a:cs typeface="Arial" panose="020B0604020202020204" pitchFamily="34" charset="0"/>
              </a:rPr>
              <a:t>sai</a:t>
            </a:r>
            <a:r>
              <a:rPr lang="en-US" altLang="en-US" sz="2000" i="1" u="sng" dirty="0" smtClean="0">
                <a:latin typeface="Arial" panose="020B0604020202020204" pitchFamily="34" charset="0"/>
                <a:cs typeface="Arial" panose="020B0604020202020204" pitchFamily="34" charset="0"/>
              </a:rPr>
              <a:t> </a:t>
            </a:r>
            <a:r>
              <a:rPr lang="en-US" altLang="en-US" sz="2000" i="1" u="sng" dirty="0" err="1" smtClean="0">
                <a:latin typeface="Arial" panose="020B0604020202020204" pitchFamily="34" charset="0"/>
                <a:cs typeface="Arial" panose="020B0604020202020204" pitchFamily="34" charset="0"/>
              </a:rPr>
              <a:t>mẫu</a:t>
            </a:r>
            <a:endParaRPr lang="en-US" altLang="en-US" sz="2000" i="1" u="sng" dirty="0" smtClean="0">
              <a:latin typeface="Arial" panose="020B0604020202020204" pitchFamily="34" charset="0"/>
              <a:cs typeface="Arial" panose="020B0604020202020204" pitchFamily="34" charset="0"/>
            </a:endParaRPr>
          </a:p>
          <a:p>
            <a:pPr lvl="1" eaLnBrk="1" hangingPunct="1">
              <a:buSzPct val="110000"/>
              <a:buFont typeface="Wingdings" panose="05000000000000000000" pitchFamily="2" charset="2"/>
              <a:buChar char="§"/>
            </a:pPr>
            <a:r>
              <a:rPr lang="en-US" altLang="en-US" sz="2000" dirty="0" err="1" smtClean="0">
                <a:latin typeface="Arial" panose="020B0604020202020204" pitchFamily="34" charset="0"/>
                <a:cs typeface="Arial" panose="020B0604020202020204" pitchFamily="34" charset="0"/>
              </a:rPr>
              <a:t>Nhiễu</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hoặc</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ngoại</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lệ</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Không</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phải</a:t>
            </a:r>
            <a:r>
              <a:rPr lang="en-US" altLang="en-US" sz="2000" dirty="0" smtClean="0">
                <a:latin typeface="Arial" panose="020B0604020202020204" pitchFamily="34" charset="0"/>
                <a:cs typeface="Arial" panose="020B0604020202020204" pitchFamily="34" charset="0"/>
              </a:rPr>
              <a:t>! </a:t>
            </a:r>
          </a:p>
          <a:p>
            <a:pPr lvl="1" eaLnBrk="1" hangingPunct="1">
              <a:buSzPct val="110000"/>
              <a:buFont typeface="Wingdings" panose="05000000000000000000" pitchFamily="2" charset="2"/>
              <a:buChar char="§"/>
            </a:pPr>
            <a:r>
              <a:rPr lang="en-US" altLang="en-US" sz="2000" dirty="0" err="1" smtClean="0">
                <a:latin typeface="Arial" panose="020B0604020202020204" pitchFamily="34" charset="0"/>
                <a:cs typeface="Arial" panose="020B0604020202020204" pitchFamily="34" charset="0"/>
              </a:rPr>
              <a:t>Hữu</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dụng</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để</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phát</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hiện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gian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lận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phân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tích</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các</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sự</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kiện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hiếm</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phát</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hiện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xâm</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nhập</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mạng</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trái</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phép</a:t>
            </a:r>
            <a:endParaRPr lang="en-US" altLang="en-US" sz="2000" dirty="0" smtClean="0">
              <a:latin typeface="Arial" panose="020B0604020202020204" pitchFamily="34" charset="0"/>
              <a:cs typeface="Arial" panose="020B0604020202020204" pitchFamily="34" charset="0"/>
            </a:endParaRPr>
          </a:p>
          <a:p>
            <a:pPr eaLnBrk="1" hangingPunct="1"/>
            <a:r>
              <a:rPr lang="en-US" altLang="en-US" sz="2400" dirty="0" err="1" smtClean="0">
                <a:solidFill>
                  <a:srgbClr val="D60093"/>
                </a:solidFill>
              </a:rPr>
              <a:t>Phát</a:t>
            </a:r>
            <a:r>
              <a:rPr lang="en-US" altLang="en-US" sz="2400" dirty="0" smtClean="0">
                <a:solidFill>
                  <a:srgbClr val="D60093"/>
                </a:solidFill>
              </a:rPr>
              <a:t> </a:t>
            </a:r>
            <a:r>
              <a:rPr lang="en-US" altLang="en-US" sz="2400" dirty="0" err="1" smtClean="0">
                <a:solidFill>
                  <a:srgbClr val="D60093"/>
                </a:solidFill>
              </a:rPr>
              <a:t>hiện</a:t>
            </a:r>
            <a:r>
              <a:rPr lang="en-US" altLang="en-US" sz="2400" dirty="0" smtClean="0">
                <a:solidFill>
                  <a:srgbClr val="D60093"/>
                </a:solidFill>
              </a:rPr>
              <a:t> </a:t>
            </a:r>
            <a:r>
              <a:rPr lang="en-US" altLang="en-US" sz="2400" dirty="0" err="1" smtClean="0">
                <a:solidFill>
                  <a:srgbClr val="D60093"/>
                </a:solidFill>
              </a:rPr>
              <a:t>biến</a:t>
            </a:r>
            <a:r>
              <a:rPr lang="en-US" altLang="en-US" sz="2400" dirty="0" smtClean="0">
                <a:solidFill>
                  <a:srgbClr val="D60093"/>
                </a:solidFill>
              </a:rPr>
              <a:t> </a:t>
            </a:r>
            <a:r>
              <a:rPr lang="en-US" altLang="en-US" sz="2400" dirty="0" err="1" smtClean="0">
                <a:solidFill>
                  <a:srgbClr val="D60093"/>
                </a:solidFill>
              </a:rPr>
              <a:t>đổi</a:t>
            </a:r>
            <a:r>
              <a:rPr lang="en-US" altLang="en-US" sz="2400" dirty="0" smtClean="0">
                <a:solidFill>
                  <a:srgbClr val="D60093"/>
                </a:solidFill>
              </a:rPr>
              <a:t> </a:t>
            </a:r>
            <a:r>
              <a:rPr lang="en-US" altLang="en-US" sz="2400" dirty="0" err="1" smtClean="0">
                <a:solidFill>
                  <a:srgbClr val="D60093"/>
                </a:solidFill>
              </a:rPr>
              <a:t>và</a:t>
            </a:r>
            <a:r>
              <a:rPr lang="en-US" altLang="en-US" sz="2400" dirty="0" smtClean="0">
                <a:solidFill>
                  <a:srgbClr val="D60093"/>
                </a:solidFill>
              </a:rPr>
              <a:t> </a:t>
            </a:r>
            <a:r>
              <a:rPr lang="en-US" altLang="en-US" sz="2400" dirty="0" err="1" smtClean="0">
                <a:solidFill>
                  <a:srgbClr val="D60093"/>
                </a:solidFill>
              </a:rPr>
              <a:t>độ</a:t>
            </a:r>
            <a:r>
              <a:rPr lang="en-US" altLang="en-US" sz="2400" dirty="0" smtClean="0">
                <a:solidFill>
                  <a:srgbClr val="D60093"/>
                </a:solidFill>
              </a:rPr>
              <a:t> </a:t>
            </a:r>
            <a:r>
              <a:rPr lang="en-US" altLang="en-US" sz="2400" dirty="0" err="1" smtClean="0">
                <a:solidFill>
                  <a:srgbClr val="D60093"/>
                </a:solidFill>
              </a:rPr>
              <a:t>lệch</a:t>
            </a:r>
            <a:endParaRPr lang="en-US" altLang="en-US" sz="2400" dirty="0" smtClean="0">
              <a:solidFill>
                <a:srgbClr val="D60093"/>
              </a:solidFill>
            </a:endParaRPr>
          </a:p>
          <a:p>
            <a:pPr lvl="1" eaLnBrk="1" hangingPunct="1">
              <a:lnSpc>
                <a:spcPct val="110000"/>
              </a:lnSpc>
              <a:spcBef>
                <a:spcPct val="0"/>
              </a:spcBef>
              <a:buSzPct val="110000"/>
              <a:buFont typeface="Wingdings" panose="05000000000000000000" pitchFamily="2" charset="2"/>
              <a:buChar char="§"/>
            </a:pPr>
            <a:r>
              <a:rPr lang="en-US" altLang="en-US" sz="2000" dirty="0" err="1" smtClean="0">
                <a:latin typeface="Arial" panose="020B0604020202020204" pitchFamily="34" charset="0"/>
                <a:cs typeface="Arial" panose="020B0604020202020204" pitchFamily="34" charset="0"/>
              </a:rPr>
              <a:t>Hầu</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như</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sự</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thay</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đổi</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có</a:t>
            </a:r>
            <a:r>
              <a:rPr lang="en-US" altLang="en-US" sz="2000" dirty="0" smtClean="0">
                <a:latin typeface="Arial" panose="020B0604020202020204" pitchFamily="34" charset="0"/>
                <a:cs typeface="Arial" panose="020B0604020202020204" pitchFamily="34" charset="0"/>
              </a:rPr>
              <a:t> ý </a:t>
            </a:r>
            <a:r>
              <a:rPr lang="en-US" altLang="en-US" sz="2000" dirty="0" err="1" smtClean="0">
                <a:latin typeface="Arial" panose="020B0604020202020204" pitchFamily="34" charset="0"/>
                <a:cs typeface="Arial" panose="020B0604020202020204" pitchFamily="34" charset="0"/>
              </a:rPr>
              <a:t>nghĩa</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dưới</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dạng</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độ</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đo</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đã</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biết</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trước</a:t>
            </a:r>
            <a:r>
              <a:rPr lang="en-US" altLang="en-US" sz="2000" dirty="0" smtClean="0">
                <a:latin typeface="Arial" panose="020B0604020202020204" pitchFamily="34" charset="0"/>
                <a:cs typeface="Arial" panose="020B0604020202020204" pitchFamily="34" charset="0"/>
              </a:rPr>
              <a:t>/</a:t>
            </a:r>
            <a:r>
              <a:rPr lang="en-US" altLang="en-US" sz="2000" dirty="0" err="1" smtClean="0">
                <a:latin typeface="Arial" panose="020B0604020202020204" pitchFamily="34" charset="0"/>
                <a:cs typeface="Arial" panose="020B0604020202020204" pitchFamily="34" charset="0"/>
              </a:rPr>
              <a:t>giá</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trị</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chuẩn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cung</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cấp</a:t>
            </a:r>
            <a:r>
              <a:rPr lang="en-US" altLang="en-US" sz="2000" dirty="0" smtClean="0">
                <a:latin typeface="Arial" panose="020B0604020202020204" pitchFamily="34" charset="0"/>
                <a:cs typeface="Arial" panose="020B0604020202020204" pitchFamily="34" charset="0"/>
              </a:rPr>
              <a:t> tri </a:t>
            </a:r>
            <a:r>
              <a:rPr lang="en-US" altLang="en-US" sz="2000" dirty="0" err="1" smtClean="0">
                <a:latin typeface="Arial" panose="020B0604020202020204" pitchFamily="34" charset="0"/>
                <a:cs typeface="Arial" panose="020B0604020202020204" pitchFamily="34" charset="0"/>
              </a:rPr>
              <a:t>thức</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về</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sự</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biến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đổi</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và</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độ</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lệch</a:t>
            </a:r>
            <a:endParaRPr lang="en-US" altLang="en-US" sz="2000" dirty="0" smtClean="0">
              <a:latin typeface="Arial" panose="020B0604020202020204" pitchFamily="34" charset="0"/>
              <a:cs typeface="Arial" panose="020B0604020202020204" pitchFamily="34" charset="0"/>
            </a:endParaRPr>
          </a:p>
          <a:p>
            <a:pPr lvl="1" eaLnBrk="1" hangingPunct="1">
              <a:lnSpc>
                <a:spcPct val="110000"/>
              </a:lnSpc>
              <a:spcBef>
                <a:spcPct val="0"/>
              </a:spcBef>
              <a:buSzPct val="110000"/>
              <a:buFont typeface="Wingdings" panose="05000000000000000000" pitchFamily="2" charset="2"/>
              <a:buChar char="§"/>
            </a:pPr>
            <a:r>
              <a:rPr lang="en-US" altLang="en-US" sz="2000" dirty="0" err="1" smtClean="0">
                <a:latin typeface="Arial" panose="020B0604020202020204" pitchFamily="34" charset="0"/>
                <a:cs typeface="Arial" panose="020B0604020202020204" pitchFamily="34" charset="0"/>
              </a:rPr>
              <a:t>Phát</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hiện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biến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đổi</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và</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độ</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lệch</a:t>
            </a:r>
            <a:r>
              <a:rPr lang="en-US" altLang="en-US" sz="2000" dirty="0" smtClean="0">
                <a:latin typeface="Arial" panose="020B0604020202020204" pitchFamily="34" charset="0"/>
                <a:cs typeface="Arial" panose="020B0604020202020204" pitchFamily="34" charset="0"/>
              </a:rPr>
              <a:t> &lt;&gt; </a:t>
            </a:r>
            <a:r>
              <a:rPr lang="en-US" altLang="en-US" sz="2000" dirty="0" err="1" smtClean="0">
                <a:latin typeface="Arial" panose="020B0604020202020204" pitchFamily="34" charset="0"/>
                <a:cs typeface="Arial" panose="020B0604020202020204" pitchFamily="34" charset="0"/>
              </a:rPr>
              <a:t>tiền</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xử</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lý</a:t>
            </a:r>
            <a:endParaRPr lang="en-US" altLang="en-US" sz="2000" dirty="0" smtClean="0">
              <a:latin typeface="Arial" panose="020B0604020202020204" pitchFamily="34" charset="0"/>
              <a:cs typeface="Arial" panose="020B0604020202020204" pitchFamily="34" charset="0"/>
            </a:endParaRPr>
          </a:p>
          <a:p>
            <a:pPr lvl="1" eaLnBrk="1" hangingPunct="1"/>
            <a:endParaRPr lang="en-US" altLang="en-US" sz="2000" dirty="0" smtClean="0"/>
          </a:p>
        </p:txBody>
      </p:sp>
      <p:sp>
        <p:nvSpPr>
          <p:cNvPr id="68614" name="Rectangle 1"/>
          <p:cNvSpPr>
            <a:spLocks noChangeArrowheads="1"/>
          </p:cNvSpPr>
          <p:nvPr/>
        </p:nvSpPr>
        <p:spPr bwMode="auto">
          <a:xfrm>
            <a:off x="685800" y="5646738"/>
            <a:ext cx="8153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14400" indent="-9144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1600" b="1" dirty="0">
                <a:solidFill>
                  <a:srgbClr val="7030A0"/>
                </a:solidFill>
              </a:rPr>
              <a:t>Manish Gupta, Jing Gao, </a:t>
            </a:r>
            <a:r>
              <a:rPr lang="en-US" altLang="en-US" sz="1600" b="1" dirty="0" err="1">
                <a:solidFill>
                  <a:srgbClr val="7030A0"/>
                </a:solidFill>
              </a:rPr>
              <a:t>Charu</a:t>
            </a:r>
            <a:r>
              <a:rPr lang="en-US" altLang="en-US" sz="1600" b="1" dirty="0">
                <a:solidFill>
                  <a:srgbClr val="7030A0"/>
                </a:solidFill>
              </a:rPr>
              <a:t> C. Aggarwal, Jiawei Han. </a:t>
            </a:r>
            <a:r>
              <a:rPr lang="en-US" altLang="en-US" sz="1600" b="1" i="1" dirty="0">
                <a:solidFill>
                  <a:srgbClr val="7030A0"/>
                </a:solidFill>
              </a:rPr>
              <a:t>Outlier Detection for Temporal Data</a:t>
            </a:r>
            <a:r>
              <a:rPr lang="en-US" altLang="en-US" sz="1600" b="1" dirty="0">
                <a:solidFill>
                  <a:srgbClr val="7030A0"/>
                </a:solidFill>
              </a:rPr>
              <a:t>. Morgan &amp; Claypool Publishers 2014</a:t>
            </a:r>
          </a:p>
          <a:p>
            <a:pPr algn="just"/>
            <a:r>
              <a:rPr lang="en-US" altLang="en-US" sz="1600" b="1" dirty="0" err="1">
                <a:solidFill>
                  <a:srgbClr val="7030A0"/>
                </a:solidFill>
              </a:rPr>
              <a:t>Charu</a:t>
            </a:r>
            <a:r>
              <a:rPr lang="en-US" altLang="en-US" sz="1600" b="1" dirty="0">
                <a:solidFill>
                  <a:srgbClr val="7030A0"/>
                </a:solidFill>
              </a:rPr>
              <a:t> C. Aggarwal. </a:t>
            </a:r>
            <a:r>
              <a:rPr lang="en-US" altLang="en-US" sz="1600" b="1" i="1" dirty="0">
                <a:solidFill>
                  <a:srgbClr val="7030A0"/>
                </a:solidFill>
              </a:rPr>
              <a:t>Outlier </a:t>
            </a:r>
            <a:r>
              <a:rPr lang="en-US" altLang="en-US" sz="1600" b="1" i="1" dirty="0" smtClean="0">
                <a:solidFill>
                  <a:srgbClr val="7030A0"/>
                </a:solidFill>
              </a:rPr>
              <a:t>Analysis (2</a:t>
            </a:r>
            <a:r>
              <a:rPr lang="en-US" altLang="en-US" sz="1600" b="1" i="1" baseline="30000" dirty="0" smtClean="0">
                <a:solidFill>
                  <a:srgbClr val="7030A0"/>
                </a:solidFill>
              </a:rPr>
              <a:t>nd</a:t>
            </a:r>
            <a:r>
              <a:rPr lang="en-US" altLang="en-US" sz="1600" b="1" i="1" dirty="0" smtClean="0">
                <a:solidFill>
                  <a:srgbClr val="7030A0"/>
                </a:solidFill>
              </a:rPr>
              <a:t> edition)</a:t>
            </a:r>
            <a:r>
              <a:rPr lang="en-US" altLang="en-US" sz="1600" b="1" dirty="0" smtClean="0">
                <a:solidFill>
                  <a:srgbClr val="7030A0"/>
                </a:solidFill>
              </a:rPr>
              <a:t>. </a:t>
            </a:r>
            <a:r>
              <a:rPr lang="en-US" altLang="en-US" sz="1600" b="1" dirty="0">
                <a:solidFill>
                  <a:srgbClr val="7030A0"/>
                </a:solidFill>
              </a:rPr>
              <a:t>Springer </a:t>
            </a:r>
            <a:r>
              <a:rPr lang="en-US" altLang="en-US" sz="1600" b="1" dirty="0" smtClean="0">
                <a:solidFill>
                  <a:srgbClr val="7030A0"/>
                </a:solidFill>
              </a:rPr>
              <a:t>2017</a:t>
            </a:r>
            <a:endParaRPr lang="en-US" altLang="en-US" dirty="0"/>
          </a:p>
        </p:txBody>
      </p:sp>
    </p:spTree>
    <p:extLst>
      <p:ext uri="{BB962C8B-B14F-4D97-AF65-F5344CB8AC3E}">
        <p14:creationId xmlns:p14="http://schemas.microsoft.com/office/powerpoint/2010/main" val="3061725162"/>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6201DF5-4AF2-4306-9292-921AF4D150C5}" type="datetime4">
              <a:rPr lang="en-US" altLang="en-US" sz="1000" smtClean="0"/>
              <a:pPr>
                <a:spcBef>
                  <a:spcPct val="0"/>
                </a:spcBef>
                <a:buClrTx/>
                <a:buSzTx/>
                <a:buFontTx/>
                <a:buNone/>
              </a:pPr>
              <a:t>February 3, 2023</a:t>
            </a:fld>
            <a:endParaRPr lang="en-US" altLang="en-US" sz="1000" smtClean="0"/>
          </a:p>
        </p:txBody>
      </p:sp>
      <p:sp>
        <p:nvSpPr>
          <p:cNvPr id="655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B76890D-4ACF-4DEC-B4D4-FE91103537E4}" type="slidenum">
              <a:rPr lang="en-US" altLang="en-US" sz="1000" smtClean="0"/>
              <a:pPr>
                <a:spcBef>
                  <a:spcPct val="0"/>
                </a:spcBef>
                <a:buClrTx/>
                <a:buSzTx/>
                <a:buFontTx/>
                <a:buNone/>
              </a:pPr>
              <a:t>44</a:t>
            </a:fld>
            <a:endParaRPr lang="en-US" altLang="en-US" sz="1000" smtClean="0"/>
          </a:p>
        </p:txBody>
      </p:sp>
      <p:sp>
        <p:nvSpPr>
          <p:cNvPr id="65540" name="Rectangle 2"/>
          <p:cNvSpPr>
            <a:spLocks noGrp="1" noChangeArrowheads="1"/>
          </p:cNvSpPr>
          <p:nvPr>
            <p:ph type="title"/>
          </p:nvPr>
        </p:nvSpPr>
        <p:spPr>
          <a:xfrm>
            <a:off x="1600200" y="0"/>
            <a:ext cx="7467600" cy="642938"/>
          </a:xfrm>
          <a:noFill/>
        </p:spPr>
        <p:txBody>
          <a:bodyPr lIns="92075" tIns="46038" rIns="92075" bIns="46038"/>
          <a:lstStyle/>
          <a:p>
            <a:pPr eaLnBrk="1" hangingPunct="1"/>
            <a:r>
              <a:rPr lang="en-US" altLang="en-US" sz="3200" smtClean="0">
                <a:solidFill>
                  <a:srgbClr val="C00000"/>
                </a:solidFill>
              </a:rPr>
              <a:t>Loại KPDL Mô tả: phân cụm</a:t>
            </a:r>
          </a:p>
        </p:txBody>
      </p:sp>
      <p:sp>
        <p:nvSpPr>
          <p:cNvPr id="65541" name="Rectangle 3"/>
          <p:cNvSpPr>
            <a:spLocks noGrp="1" noChangeArrowheads="1"/>
          </p:cNvSpPr>
          <p:nvPr>
            <p:ph type="body" idx="1"/>
          </p:nvPr>
        </p:nvSpPr>
        <p:spPr>
          <a:xfrm>
            <a:off x="381000" y="5791200"/>
            <a:ext cx="8382000" cy="381000"/>
          </a:xfrm>
          <a:noFill/>
        </p:spPr>
        <p:txBody>
          <a:bodyPr lIns="92075" tIns="46038" rIns="92075" bIns="46038"/>
          <a:lstStyle/>
          <a:p>
            <a:pPr eaLnBrk="1" hangingPunct="1">
              <a:lnSpc>
                <a:spcPct val="130000"/>
              </a:lnSpc>
            </a:pPr>
            <a:endParaRPr lang="en-US" altLang="en-US" sz="2800" smtClean="0">
              <a:solidFill>
                <a:srgbClr val="D60093"/>
              </a:solidFill>
            </a:endParaRPr>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Font typeface="Wingdings" panose="05000000000000000000" pitchFamily="2" charset="2"/>
              <a:buChar char="§"/>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eaLnBrk="1" hangingPunct="1"/>
            <a:endParaRPr lang="en-US" altLang="en-US" sz="2800" smtClean="0">
              <a:solidFill>
                <a:srgbClr val="D60093"/>
              </a:solidFill>
            </a:endParaRPr>
          </a:p>
        </p:txBody>
      </p:sp>
      <p:sp>
        <p:nvSpPr>
          <p:cNvPr id="65542" name="Rectangle 1"/>
          <p:cNvSpPr>
            <a:spLocks noChangeArrowheads="1"/>
          </p:cNvSpPr>
          <p:nvPr/>
        </p:nvSpPr>
        <p:spPr bwMode="auto">
          <a:xfrm>
            <a:off x="381000" y="6096000"/>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7030A0"/>
                </a:solidFill>
              </a:rPr>
              <a:t>[</a:t>
            </a:r>
            <a:r>
              <a:rPr lang="en-US" altLang="en-US" sz="1600" b="1" dirty="0" smtClean="0">
                <a:solidFill>
                  <a:srgbClr val="7030A0"/>
                </a:solidFill>
              </a:rPr>
              <a:t>Baesens18]  </a:t>
            </a:r>
            <a:r>
              <a:rPr lang="en-US" altLang="en-US" sz="1600" b="1" dirty="0">
                <a:solidFill>
                  <a:srgbClr val="7030A0"/>
                </a:solidFill>
              </a:rPr>
              <a:t>Bart </a:t>
            </a:r>
            <a:r>
              <a:rPr lang="en-US" altLang="en-US" sz="1600" b="1" dirty="0" smtClean="0">
                <a:solidFill>
                  <a:srgbClr val="7030A0"/>
                </a:solidFill>
              </a:rPr>
              <a:t> </a:t>
            </a:r>
            <a:r>
              <a:rPr lang="en-US" altLang="en-US" sz="1600" b="1" dirty="0" err="1" smtClean="0">
                <a:solidFill>
                  <a:srgbClr val="7030A0"/>
                </a:solidFill>
              </a:rPr>
              <a:t>Baesens</a:t>
            </a:r>
            <a:r>
              <a:rPr lang="en-US" altLang="en-US" sz="1600" b="1" dirty="0">
                <a:solidFill>
                  <a:srgbClr val="7030A0"/>
                </a:solidFill>
              </a:rPr>
              <a:t>, </a:t>
            </a:r>
            <a:r>
              <a:rPr lang="en-US" altLang="en-US" sz="1600" b="1" dirty="0" err="1">
                <a:solidFill>
                  <a:srgbClr val="7030A0"/>
                </a:solidFill>
              </a:rPr>
              <a:t>Cristián</a:t>
            </a:r>
            <a:r>
              <a:rPr lang="en-US" altLang="en-US" sz="1600" b="1" dirty="0">
                <a:solidFill>
                  <a:srgbClr val="7030A0"/>
                </a:solidFill>
              </a:rPr>
              <a:t> Bravo, </a:t>
            </a:r>
            <a:r>
              <a:rPr lang="en-US" altLang="en-US" sz="1600" b="1" dirty="0" err="1">
                <a:solidFill>
                  <a:srgbClr val="7030A0"/>
                </a:solidFill>
              </a:rPr>
              <a:t>Wouter</a:t>
            </a:r>
            <a:r>
              <a:rPr lang="en-US" altLang="en-US" sz="1600" b="1" dirty="0">
                <a:solidFill>
                  <a:srgbClr val="7030A0"/>
                </a:solidFill>
              </a:rPr>
              <a:t> </a:t>
            </a:r>
            <a:r>
              <a:rPr lang="en-US" altLang="en-US" sz="1600" b="1" dirty="0" err="1" smtClean="0">
                <a:solidFill>
                  <a:srgbClr val="7030A0"/>
                </a:solidFill>
              </a:rPr>
              <a:t>Verbeke</a:t>
            </a:r>
            <a:r>
              <a:rPr lang="en-US" altLang="en-US" sz="1600" b="1" dirty="0" smtClean="0">
                <a:solidFill>
                  <a:srgbClr val="7030A0"/>
                </a:solidFill>
              </a:rPr>
              <a:t>. </a:t>
            </a:r>
            <a:r>
              <a:rPr lang="en-US" altLang="en-US" sz="1600" b="1" i="1" dirty="0">
                <a:solidFill>
                  <a:srgbClr val="7030A0"/>
                </a:solidFill>
              </a:rPr>
              <a:t>Profit-driven business </a:t>
            </a:r>
            <a:r>
              <a:rPr lang="en-US" altLang="en-US" sz="1600" b="1" i="1" dirty="0" smtClean="0">
                <a:solidFill>
                  <a:srgbClr val="7030A0"/>
                </a:solidFill>
              </a:rPr>
              <a:t>analytics: </a:t>
            </a:r>
            <a:r>
              <a:rPr lang="en-US" altLang="en-US" sz="1600" b="1" i="1" dirty="0">
                <a:solidFill>
                  <a:srgbClr val="7030A0"/>
                </a:solidFill>
              </a:rPr>
              <a:t>a practitioner's guide to transforming big data into added value</a:t>
            </a:r>
            <a:r>
              <a:rPr lang="en-US" altLang="en-US" sz="1600" b="1" dirty="0">
                <a:solidFill>
                  <a:srgbClr val="7030A0"/>
                </a:solidFill>
              </a:rPr>
              <a:t>. Wiley, 2018</a:t>
            </a:r>
          </a:p>
        </p:txBody>
      </p:sp>
      <p:pic>
        <p:nvPicPr>
          <p:cNvPr id="5" name="Picture 4"/>
          <p:cNvPicPr>
            <a:picLocks noChangeAspect="1"/>
          </p:cNvPicPr>
          <p:nvPr/>
        </p:nvPicPr>
        <p:blipFill>
          <a:blip r:embed="rId2"/>
          <a:stretch>
            <a:fillRect/>
          </a:stretch>
        </p:blipFill>
        <p:spPr>
          <a:xfrm>
            <a:off x="671512" y="947738"/>
            <a:ext cx="7800975" cy="5148262"/>
          </a:xfrm>
          <a:prstGeom prst="rect">
            <a:avLst/>
          </a:prstGeom>
        </p:spPr>
      </p:pic>
      <p:sp>
        <p:nvSpPr>
          <p:cNvPr id="11" name="Rectangle 10"/>
          <p:cNvSpPr/>
          <p:nvPr/>
        </p:nvSpPr>
        <p:spPr>
          <a:xfrm>
            <a:off x="1905000" y="1524000"/>
            <a:ext cx="5029200" cy="369332"/>
          </a:xfrm>
          <a:prstGeom prst="rect">
            <a:avLst/>
          </a:prstGeom>
        </p:spPr>
        <p:txBody>
          <a:bodyPr wrap="square">
            <a:spAutoFit/>
          </a:bodyPr>
          <a:lstStyle/>
          <a:p>
            <a:r>
              <a:rPr lang="en-US" altLang="en-US" smtClean="0">
                <a:solidFill>
                  <a:srgbClr val="C00000"/>
                </a:solidFill>
              </a:rPr>
              <a:t>Phân cụm, ví dụ phân cụm khách hàng theo RF</a:t>
            </a:r>
            <a:endParaRPr lang="en-US"/>
          </a:p>
        </p:txBody>
      </p:sp>
    </p:spTree>
    <p:extLst>
      <p:ext uri="{BB962C8B-B14F-4D97-AF65-F5344CB8AC3E}">
        <p14:creationId xmlns:p14="http://schemas.microsoft.com/office/powerpoint/2010/main" val="3407774832"/>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6201DF5-4AF2-4306-9292-921AF4D150C5}" type="datetime4">
              <a:rPr lang="en-US" altLang="en-US" sz="1000" smtClean="0"/>
              <a:pPr>
                <a:spcBef>
                  <a:spcPct val="0"/>
                </a:spcBef>
                <a:buClrTx/>
                <a:buSzTx/>
                <a:buFontTx/>
                <a:buNone/>
              </a:pPr>
              <a:t>February 3, 2023</a:t>
            </a:fld>
            <a:endParaRPr lang="en-US" altLang="en-US" sz="1000" smtClean="0"/>
          </a:p>
        </p:txBody>
      </p:sp>
      <p:sp>
        <p:nvSpPr>
          <p:cNvPr id="655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B76890D-4ACF-4DEC-B4D4-FE91103537E4}" type="slidenum">
              <a:rPr lang="en-US" altLang="en-US" sz="1000" smtClean="0"/>
              <a:pPr>
                <a:spcBef>
                  <a:spcPct val="0"/>
                </a:spcBef>
                <a:buClrTx/>
                <a:buSzTx/>
                <a:buFontTx/>
                <a:buNone/>
              </a:pPr>
              <a:t>45</a:t>
            </a:fld>
            <a:endParaRPr lang="en-US" altLang="en-US" sz="1000" smtClean="0"/>
          </a:p>
        </p:txBody>
      </p:sp>
      <p:sp>
        <p:nvSpPr>
          <p:cNvPr id="65540" name="Rectangle 2"/>
          <p:cNvSpPr>
            <a:spLocks noGrp="1" noChangeArrowheads="1"/>
          </p:cNvSpPr>
          <p:nvPr>
            <p:ph type="title"/>
          </p:nvPr>
        </p:nvSpPr>
        <p:spPr>
          <a:xfrm>
            <a:off x="1600200" y="0"/>
            <a:ext cx="7467600" cy="642938"/>
          </a:xfrm>
          <a:noFill/>
        </p:spPr>
        <p:txBody>
          <a:bodyPr lIns="92075" tIns="46038" rIns="92075" bIns="46038"/>
          <a:lstStyle/>
          <a:p>
            <a:pPr eaLnBrk="1" hangingPunct="1"/>
            <a:r>
              <a:rPr lang="en-US" altLang="en-US" sz="3200" smtClean="0">
                <a:solidFill>
                  <a:srgbClr val="C00000"/>
                </a:solidFill>
              </a:rPr>
              <a:t>Loại KPDL Mô tả: phân tích kết hợp</a:t>
            </a:r>
          </a:p>
        </p:txBody>
      </p:sp>
      <p:sp>
        <p:nvSpPr>
          <p:cNvPr id="65541" name="Rectangle 3"/>
          <p:cNvSpPr>
            <a:spLocks noGrp="1" noChangeArrowheads="1"/>
          </p:cNvSpPr>
          <p:nvPr>
            <p:ph type="body" idx="1"/>
          </p:nvPr>
        </p:nvSpPr>
        <p:spPr>
          <a:xfrm>
            <a:off x="381000" y="5791200"/>
            <a:ext cx="8382000" cy="381000"/>
          </a:xfrm>
          <a:noFill/>
        </p:spPr>
        <p:txBody>
          <a:bodyPr lIns="92075" tIns="46038" rIns="92075" bIns="46038"/>
          <a:lstStyle/>
          <a:p>
            <a:pPr eaLnBrk="1" hangingPunct="1">
              <a:lnSpc>
                <a:spcPct val="130000"/>
              </a:lnSpc>
            </a:pPr>
            <a:endParaRPr lang="en-US" altLang="en-US" sz="2800" smtClean="0">
              <a:solidFill>
                <a:srgbClr val="D60093"/>
              </a:solidFill>
            </a:endParaRPr>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Font typeface="Wingdings" panose="05000000000000000000" pitchFamily="2" charset="2"/>
              <a:buChar char="§"/>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eaLnBrk="1" hangingPunct="1"/>
            <a:endParaRPr lang="en-US" altLang="en-US" sz="2800" smtClean="0">
              <a:solidFill>
                <a:srgbClr val="D60093"/>
              </a:solidFill>
            </a:endParaRPr>
          </a:p>
        </p:txBody>
      </p:sp>
      <p:sp>
        <p:nvSpPr>
          <p:cNvPr id="65542" name="Rectangle 1"/>
          <p:cNvSpPr>
            <a:spLocks noChangeArrowheads="1"/>
          </p:cNvSpPr>
          <p:nvPr/>
        </p:nvSpPr>
        <p:spPr bwMode="auto">
          <a:xfrm>
            <a:off x="381000" y="6096000"/>
            <a:ext cx="8534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7030A0"/>
                </a:solidFill>
              </a:rPr>
              <a:t>[Baesens18]</a:t>
            </a:r>
          </a:p>
        </p:txBody>
      </p:sp>
      <p:pic>
        <p:nvPicPr>
          <p:cNvPr id="2" name="Picture 1"/>
          <p:cNvPicPr>
            <a:picLocks noChangeAspect="1"/>
          </p:cNvPicPr>
          <p:nvPr/>
        </p:nvPicPr>
        <p:blipFill>
          <a:blip r:embed="rId2"/>
          <a:stretch>
            <a:fillRect/>
          </a:stretch>
        </p:blipFill>
        <p:spPr>
          <a:xfrm>
            <a:off x="671512" y="1657349"/>
            <a:ext cx="7800975" cy="4185225"/>
          </a:xfrm>
          <a:prstGeom prst="rect">
            <a:avLst/>
          </a:prstGeom>
        </p:spPr>
      </p:pic>
      <p:pic>
        <p:nvPicPr>
          <p:cNvPr id="3" name="Picture 2"/>
          <p:cNvPicPr>
            <a:picLocks noChangeAspect="1"/>
          </p:cNvPicPr>
          <p:nvPr/>
        </p:nvPicPr>
        <p:blipFill>
          <a:blip r:embed="rId3"/>
          <a:stretch>
            <a:fillRect/>
          </a:stretch>
        </p:blipFill>
        <p:spPr>
          <a:xfrm>
            <a:off x="671511" y="970776"/>
            <a:ext cx="7800975" cy="690235"/>
          </a:xfrm>
          <a:prstGeom prst="rect">
            <a:avLst/>
          </a:prstGeom>
        </p:spPr>
      </p:pic>
      <p:sp>
        <p:nvSpPr>
          <p:cNvPr id="12" name="Rectangle 11"/>
          <p:cNvSpPr/>
          <p:nvPr/>
        </p:nvSpPr>
        <p:spPr>
          <a:xfrm>
            <a:off x="2895600" y="1676400"/>
            <a:ext cx="5029200" cy="369332"/>
          </a:xfrm>
          <a:prstGeom prst="rect">
            <a:avLst/>
          </a:prstGeom>
        </p:spPr>
        <p:txBody>
          <a:bodyPr wrap="square">
            <a:spAutoFit/>
          </a:bodyPr>
          <a:lstStyle/>
          <a:p>
            <a:r>
              <a:rPr lang="en-US" altLang="en-US" smtClean="0">
                <a:solidFill>
                  <a:srgbClr val="C00000"/>
                </a:solidFill>
              </a:rPr>
              <a:t>Phân tích kết hợp, ví dụ phân tích luật kết hợp</a:t>
            </a:r>
            <a:endParaRPr lang="en-US"/>
          </a:p>
        </p:txBody>
      </p:sp>
      <p:sp>
        <p:nvSpPr>
          <p:cNvPr id="4" name="Rectangle 3"/>
          <p:cNvSpPr/>
          <p:nvPr/>
        </p:nvSpPr>
        <p:spPr>
          <a:xfrm>
            <a:off x="4589016" y="3810000"/>
            <a:ext cx="3883470" cy="923330"/>
          </a:xfrm>
          <a:prstGeom prst="rect">
            <a:avLst/>
          </a:prstGeom>
        </p:spPr>
        <p:txBody>
          <a:bodyPr wrap="square">
            <a:spAutoFit/>
          </a:bodyPr>
          <a:lstStyle/>
          <a:p>
            <a:r>
              <a:rPr lang="vi-VN" i="1" u="sng" dirty="0">
                <a:solidFill>
                  <a:srgbClr val="7030A0"/>
                </a:solidFill>
              </a:rPr>
              <a:t>Nếu</a:t>
            </a:r>
            <a:r>
              <a:rPr lang="vi-VN" dirty="0">
                <a:solidFill>
                  <a:srgbClr val="7030A0"/>
                </a:solidFill>
              </a:rPr>
              <a:t> mua đồ ăn trẻ và tã </a:t>
            </a:r>
            <a:r>
              <a:rPr lang="vi-VN" i="1" u="sng" dirty="0">
                <a:solidFill>
                  <a:srgbClr val="7030A0"/>
                </a:solidFill>
              </a:rPr>
              <a:t>thì</a:t>
            </a:r>
            <a:r>
              <a:rPr lang="vi-VN" dirty="0">
                <a:solidFill>
                  <a:srgbClr val="7030A0"/>
                </a:solidFill>
              </a:rPr>
              <a:t> mua bia</a:t>
            </a:r>
          </a:p>
          <a:p>
            <a:r>
              <a:rPr lang="vi-VN" i="1" u="sng" dirty="0">
                <a:solidFill>
                  <a:srgbClr val="7030A0"/>
                </a:solidFill>
              </a:rPr>
              <a:t>Nếu</a:t>
            </a:r>
            <a:r>
              <a:rPr lang="vi-VN" dirty="0">
                <a:solidFill>
                  <a:srgbClr val="7030A0"/>
                </a:solidFill>
              </a:rPr>
              <a:t> mua cô-ca cô-la và bánh </a:t>
            </a:r>
            <a:r>
              <a:rPr lang="vi-VN" dirty="0" smtClean="0">
                <a:solidFill>
                  <a:srgbClr val="7030A0"/>
                </a:solidFill>
              </a:rPr>
              <a:t>pizza</a:t>
            </a:r>
            <a:r>
              <a:rPr lang="en-US" dirty="0" smtClean="0">
                <a:solidFill>
                  <a:srgbClr val="7030A0"/>
                </a:solidFill>
              </a:rPr>
              <a:t/>
            </a:r>
            <a:br>
              <a:rPr lang="en-US" dirty="0" smtClean="0">
                <a:solidFill>
                  <a:srgbClr val="7030A0"/>
                </a:solidFill>
              </a:rPr>
            </a:br>
            <a:r>
              <a:rPr lang="en-US" dirty="0" smtClean="0">
                <a:solidFill>
                  <a:srgbClr val="7030A0"/>
                </a:solidFill>
              </a:rPr>
              <a:t>       </a:t>
            </a:r>
            <a:r>
              <a:rPr lang="vi-VN" dirty="0" smtClean="0">
                <a:solidFill>
                  <a:srgbClr val="7030A0"/>
                </a:solidFill>
              </a:rPr>
              <a:t> </a:t>
            </a:r>
            <a:r>
              <a:rPr lang="vi-VN" i="1" u="sng" dirty="0">
                <a:solidFill>
                  <a:srgbClr val="7030A0"/>
                </a:solidFill>
              </a:rPr>
              <a:t>thì</a:t>
            </a:r>
            <a:r>
              <a:rPr lang="vi-VN" dirty="0">
                <a:solidFill>
                  <a:srgbClr val="7030A0"/>
                </a:solidFill>
              </a:rPr>
              <a:t> mua khoai tây chiên</a:t>
            </a:r>
            <a:endParaRPr lang="en-US" dirty="0">
              <a:solidFill>
                <a:srgbClr val="7030A0"/>
              </a:solidFill>
            </a:endParaRPr>
          </a:p>
        </p:txBody>
      </p:sp>
    </p:spTree>
    <p:extLst>
      <p:ext uri="{BB962C8B-B14F-4D97-AF65-F5344CB8AC3E}">
        <p14:creationId xmlns:p14="http://schemas.microsoft.com/office/powerpoint/2010/main" val="173433095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6201DF5-4AF2-4306-9292-921AF4D150C5}" type="datetime4">
              <a:rPr lang="en-US" altLang="en-US" sz="1000" smtClean="0"/>
              <a:pPr>
                <a:spcBef>
                  <a:spcPct val="0"/>
                </a:spcBef>
                <a:buClrTx/>
                <a:buSzTx/>
                <a:buFontTx/>
                <a:buNone/>
              </a:pPr>
              <a:t>February 3, 2023</a:t>
            </a:fld>
            <a:endParaRPr lang="en-US" altLang="en-US" sz="1000" smtClean="0"/>
          </a:p>
        </p:txBody>
      </p:sp>
      <p:sp>
        <p:nvSpPr>
          <p:cNvPr id="655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B76890D-4ACF-4DEC-B4D4-FE91103537E4}" type="slidenum">
              <a:rPr lang="en-US" altLang="en-US" sz="1000" smtClean="0"/>
              <a:pPr>
                <a:spcBef>
                  <a:spcPct val="0"/>
                </a:spcBef>
                <a:buClrTx/>
                <a:buSzTx/>
                <a:buFontTx/>
                <a:buNone/>
              </a:pPr>
              <a:t>46</a:t>
            </a:fld>
            <a:endParaRPr lang="en-US" altLang="en-US" sz="1000" smtClean="0"/>
          </a:p>
        </p:txBody>
      </p:sp>
      <p:sp>
        <p:nvSpPr>
          <p:cNvPr id="65540" name="Rectangle 2"/>
          <p:cNvSpPr>
            <a:spLocks noGrp="1" noChangeArrowheads="1"/>
          </p:cNvSpPr>
          <p:nvPr>
            <p:ph type="title"/>
          </p:nvPr>
        </p:nvSpPr>
        <p:spPr>
          <a:xfrm>
            <a:off x="1600200" y="0"/>
            <a:ext cx="7467600" cy="642938"/>
          </a:xfrm>
          <a:noFill/>
        </p:spPr>
        <p:txBody>
          <a:bodyPr lIns="92075" tIns="46038" rIns="92075" bIns="46038"/>
          <a:lstStyle/>
          <a:p>
            <a:pPr eaLnBrk="1" hangingPunct="1"/>
            <a:r>
              <a:rPr lang="en-US" altLang="en-US" sz="3200" smtClean="0">
                <a:solidFill>
                  <a:srgbClr val="C00000"/>
                </a:solidFill>
              </a:rPr>
              <a:t>Loại KPDL Mô tả: phân tích dãy</a:t>
            </a:r>
          </a:p>
        </p:txBody>
      </p:sp>
      <p:sp>
        <p:nvSpPr>
          <p:cNvPr id="65541" name="Rectangle 3"/>
          <p:cNvSpPr>
            <a:spLocks noGrp="1" noChangeArrowheads="1"/>
          </p:cNvSpPr>
          <p:nvPr>
            <p:ph type="body" idx="1"/>
          </p:nvPr>
        </p:nvSpPr>
        <p:spPr>
          <a:xfrm>
            <a:off x="381000" y="5791200"/>
            <a:ext cx="8382000" cy="381000"/>
          </a:xfrm>
          <a:noFill/>
        </p:spPr>
        <p:txBody>
          <a:bodyPr lIns="92075" tIns="46038" rIns="92075" bIns="46038"/>
          <a:lstStyle/>
          <a:p>
            <a:pPr eaLnBrk="1" hangingPunct="1">
              <a:lnSpc>
                <a:spcPct val="130000"/>
              </a:lnSpc>
            </a:pPr>
            <a:endParaRPr lang="en-US" altLang="en-US" sz="2800" smtClean="0">
              <a:solidFill>
                <a:srgbClr val="D60093"/>
              </a:solidFill>
            </a:endParaRPr>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SzPct val="110000"/>
              <a:buFont typeface="Wingdings" panose="05000000000000000000" pitchFamily="2" charset="2"/>
              <a:buChar char="§"/>
            </a:pPr>
            <a:endParaRPr lang="en-US" altLang="en-US" sz="2000" smtClean="0"/>
          </a:p>
          <a:p>
            <a:pPr lvl="1" eaLnBrk="1" hangingPunct="1">
              <a:lnSpc>
                <a:spcPct val="110000"/>
              </a:lnSpc>
              <a:spcBef>
                <a:spcPct val="0"/>
              </a:spcBef>
              <a:buFont typeface="Wingdings" panose="05000000000000000000" pitchFamily="2" charset="2"/>
              <a:buChar char="§"/>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lvl="2" eaLnBrk="1" hangingPunct="1">
              <a:lnSpc>
                <a:spcPct val="110000"/>
              </a:lnSpc>
              <a:spcBef>
                <a:spcPct val="0"/>
              </a:spcBef>
              <a:buFont typeface="Wingdings" panose="05000000000000000000" pitchFamily="2" charset="2"/>
              <a:buChar char="v"/>
            </a:pPr>
            <a:endParaRPr lang="en-US" altLang="en-US" sz="2000" smtClean="0"/>
          </a:p>
          <a:p>
            <a:pPr eaLnBrk="1" hangingPunct="1"/>
            <a:endParaRPr lang="en-US" altLang="en-US" sz="2800" smtClean="0">
              <a:solidFill>
                <a:srgbClr val="D60093"/>
              </a:solidFill>
            </a:endParaRPr>
          </a:p>
        </p:txBody>
      </p:sp>
      <p:sp>
        <p:nvSpPr>
          <p:cNvPr id="65542" name="Rectangle 1"/>
          <p:cNvSpPr>
            <a:spLocks noChangeArrowheads="1"/>
          </p:cNvSpPr>
          <p:nvPr/>
        </p:nvSpPr>
        <p:spPr bwMode="auto">
          <a:xfrm>
            <a:off x="381000" y="6096000"/>
            <a:ext cx="8534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7030A0"/>
                </a:solidFill>
              </a:rPr>
              <a:t>[Baesens18]</a:t>
            </a:r>
          </a:p>
        </p:txBody>
      </p:sp>
      <p:pic>
        <p:nvPicPr>
          <p:cNvPr id="3" name="Picture 2"/>
          <p:cNvPicPr>
            <a:picLocks noChangeAspect="1"/>
          </p:cNvPicPr>
          <p:nvPr/>
        </p:nvPicPr>
        <p:blipFill>
          <a:blip r:embed="rId2"/>
          <a:stretch>
            <a:fillRect/>
          </a:stretch>
        </p:blipFill>
        <p:spPr>
          <a:xfrm>
            <a:off x="671511" y="970776"/>
            <a:ext cx="7800975" cy="690235"/>
          </a:xfrm>
          <a:prstGeom prst="rect">
            <a:avLst/>
          </a:prstGeom>
        </p:spPr>
      </p:pic>
      <p:pic>
        <p:nvPicPr>
          <p:cNvPr id="4" name="Picture 3"/>
          <p:cNvPicPr>
            <a:picLocks noChangeAspect="1"/>
          </p:cNvPicPr>
          <p:nvPr/>
        </p:nvPicPr>
        <p:blipFill>
          <a:blip r:embed="rId3"/>
          <a:stretch>
            <a:fillRect/>
          </a:stretch>
        </p:blipFill>
        <p:spPr>
          <a:xfrm>
            <a:off x="676469" y="1661010"/>
            <a:ext cx="7772400" cy="4434989"/>
          </a:xfrm>
          <a:prstGeom prst="rect">
            <a:avLst/>
          </a:prstGeom>
        </p:spPr>
      </p:pic>
      <p:sp>
        <p:nvSpPr>
          <p:cNvPr id="13" name="Rectangle 12"/>
          <p:cNvSpPr/>
          <p:nvPr/>
        </p:nvSpPr>
        <p:spPr>
          <a:xfrm>
            <a:off x="2743200" y="1744017"/>
            <a:ext cx="5029200" cy="369332"/>
          </a:xfrm>
          <a:prstGeom prst="rect">
            <a:avLst/>
          </a:prstGeom>
        </p:spPr>
        <p:txBody>
          <a:bodyPr wrap="square">
            <a:spAutoFit/>
          </a:bodyPr>
          <a:lstStyle/>
          <a:p>
            <a:r>
              <a:rPr lang="en-US" altLang="en-US" smtClean="0">
                <a:solidFill>
                  <a:srgbClr val="C00000"/>
                </a:solidFill>
              </a:rPr>
              <a:t>Phân tích dãy, ví dụ phân tích dãy mua hàng</a:t>
            </a:r>
            <a:endParaRPr lang="en-US"/>
          </a:p>
        </p:txBody>
      </p:sp>
      <p:sp>
        <p:nvSpPr>
          <p:cNvPr id="2" name="Rectangle 1"/>
          <p:cNvSpPr/>
          <p:nvPr/>
        </p:nvSpPr>
        <p:spPr>
          <a:xfrm>
            <a:off x="4419600" y="4648200"/>
            <a:ext cx="4572000" cy="923330"/>
          </a:xfrm>
          <a:prstGeom prst="rect">
            <a:avLst/>
          </a:prstGeom>
        </p:spPr>
        <p:txBody>
          <a:bodyPr>
            <a:spAutoFit/>
          </a:bodyPr>
          <a:lstStyle/>
          <a:p>
            <a:r>
              <a:rPr lang="vi-VN" i="1" u="sng" dirty="0">
                <a:solidFill>
                  <a:srgbClr val="7030A0"/>
                </a:solidFill>
              </a:rPr>
              <a:t>Nếu</a:t>
            </a:r>
            <a:r>
              <a:rPr lang="vi-VN" dirty="0">
                <a:solidFill>
                  <a:srgbClr val="7030A0"/>
                </a:solidFill>
              </a:rPr>
              <a:t> mua </a:t>
            </a:r>
            <a:r>
              <a:rPr lang="en-US" dirty="0" err="1" smtClean="0">
                <a:solidFill>
                  <a:srgbClr val="7030A0"/>
                </a:solidFill>
              </a:rPr>
              <a:t>mục</a:t>
            </a:r>
            <a:r>
              <a:rPr lang="en-US" dirty="0" smtClean="0">
                <a:solidFill>
                  <a:srgbClr val="7030A0"/>
                </a:solidFill>
              </a:rPr>
              <a:t> 3 </a:t>
            </a:r>
            <a:r>
              <a:rPr lang="vi-VN" i="1" u="sng" dirty="0" smtClean="0">
                <a:solidFill>
                  <a:srgbClr val="7030A0"/>
                </a:solidFill>
              </a:rPr>
              <a:t>thì</a:t>
            </a:r>
            <a:r>
              <a:rPr lang="vi-VN" dirty="0" smtClean="0">
                <a:solidFill>
                  <a:srgbClr val="7030A0"/>
                </a:solidFill>
              </a:rPr>
              <a:t> </a:t>
            </a:r>
            <a:r>
              <a:rPr lang="en-US" dirty="0" err="1" smtClean="0">
                <a:solidFill>
                  <a:srgbClr val="7030A0"/>
                </a:solidFill>
              </a:rPr>
              <a:t>sau</a:t>
            </a:r>
            <a:r>
              <a:rPr lang="en-US" dirty="0" smtClean="0">
                <a:solidFill>
                  <a:srgbClr val="7030A0"/>
                </a:solidFill>
              </a:rPr>
              <a:t> </a:t>
            </a:r>
            <a:r>
              <a:rPr lang="en-US" dirty="0" err="1" smtClean="0">
                <a:solidFill>
                  <a:srgbClr val="7030A0"/>
                </a:solidFill>
              </a:rPr>
              <a:t>đó</a:t>
            </a:r>
            <a:r>
              <a:rPr lang="en-US" dirty="0" smtClean="0">
                <a:solidFill>
                  <a:srgbClr val="7030A0"/>
                </a:solidFill>
              </a:rPr>
              <a:t> </a:t>
            </a:r>
            <a:r>
              <a:rPr lang="en-US" dirty="0" err="1" smtClean="0">
                <a:solidFill>
                  <a:srgbClr val="7030A0"/>
                </a:solidFill>
              </a:rPr>
              <a:t>sẽ</a:t>
            </a:r>
            <a:r>
              <a:rPr lang="en-US" dirty="0" smtClean="0">
                <a:solidFill>
                  <a:srgbClr val="7030A0"/>
                </a:solidFill>
              </a:rPr>
              <a:t> </a:t>
            </a:r>
            <a:r>
              <a:rPr lang="vi-VN" dirty="0" smtClean="0">
                <a:solidFill>
                  <a:srgbClr val="7030A0"/>
                </a:solidFill>
              </a:rPr>
              <a:t>mua </a:t>
            </a:r>
            <a:r>
              <a:rPr lang="en-US" dirty="0" err="1" smtClean="0">
                <a:solidFill>
                  <a:srgbClr val="7030A0"/>
                </a:solidFill>
              </a:rPr>
              <a:t>mục</a:t>
            </a:r>
            <a:r>
              <a:rPr lang="en-US" dirty="0" smtClean="0">
                <a:solidFill>
                  <a:srgbClr val="7030A0"/>
                </a:solidFill>
              </a:rPr>
              <a:t> 9</a:t>
            </a:r>
            <a:endParaRPr lang="vi-VN" dirty="0">
              <a:solidFill>
                <a:srgbClr val="7030A0"/>
              </a:solidFill>
            </a:endParaRPr>
          </a:p>
          <a:p>
            <a:r>
              <a:rPr lang="vi-VN" i="1" u="sng" dirty="0">
                <a:solidFill>
                  <a:srgbClr val="7030A0"/>
                </a:solidFill>
              </a:rPr>
              <a:t>Nếu</a:t>
            </a:r>
            <a:r>
              <a:rPr lang="vi-VN" dirty="0">
                <a:solidFill>
                  <a:srgbClr val="7030A0"/>
                </a:solidFill>
              </a:rPr>
              <a:t> mua </a:t>
            </a:r>
            <a:r>
              <a:rPr lang="en-US" dirty="0" err="1" smtClean="0">
                <a:solidFill>
                  <a:srgbClr val="7030A0"/>
                </a:solidFill>
              </a:rPr>
              <a:t>mục</a:t>
            </a:r>
            <a:r>
              <a:rPr lang="en-US" dirty="0" smtClean="0">
                <a:solidFill>
                  <a:srgbClr val="7030A0"/>
                </a:solidFill>
              </a:rPr>
              <a:t> 3 </a:t>
            </a:r>
            <a:r>
              <a:rPr lang="vi-VN" i="1" u="sng" dirty="0" smtClean="0">
                <a:solidFill>
                  <a:srgbClr val="7030A0"/>
                </a:solidFill>
              </a:rPr>
              <a:t>thì</a:t>
            </a:r>
            <a:r>
              <a:rPr lang="vi-VN" dirty="0" smtClean="0">
                <a:solidFill>
                  <a:srgbClr val="7030A0"/>
                </a:solidFill>
              </a:rPr>
              <a:t> </a:t>
            </a:r>
            <a:r>
              <a:rPr lang="en-US" dirty="0" err="1" smtClean="0">
                <a:solidFill>
                  <a:srgbClr val="7030A0"/>
                </a:solidFill>
              </a:rPr>
              <a:t>sau</a:t>
            </a:r>
            <a:r>
              <a:rPr lang="en-US" dirty="0" smtClean="0">
                <a:solidFill>
                  <a:srgbClr val="7030A0"/>
                </a:solidFill>
              </a:rPr>
              <a:t> </a:t>
            </a:r>
            <a:r>
              <a:rPr lang="en-US" dirty="0" err="1" smtClean="0">
                <a:solidFill>
                  <a:srgbClr val="7030A0"/>
                </a:solidFill>
              </a:rPr>
              <a:t>đó</a:t>
            </a:r>
            <a:r>
              <a:rPr lang="en-US" dirty="0" smtClean="0">
                <a:solidFill>
                  <a:srgbClr val="7030A0"/>
                </a:solidFill>
              </a:rPr>
              <a:t> </a:t>
            </a:r>
            <a:r>
              <a:rPr lang="en-US" dirty="0" err="1" smtClean="0">
                <a:solidFill>
                  <a:srgbClr val="7030A0"/>
                </a:solidFill>
              </a:rPr>
              <a:t>sẽ</a:t>
            </a:r>
            <a:r>
              <a:rPr lang="en-US" dirty="0" smtClean="0">
                <a:solidFill>
                  <a:srgbClr val="7030A0"/>
                </a:solidFill>
              </a:rPr>
              <a:t> </a:t>
            </a:r>
            <a:r>
              <a:rPr lang="vi-VN" dirty="0" smtClean="0">
                <a:solidFill>
                  <a:srgbClr val="7030A0"/>
                </a:solidFill>
              </a:rPr>
              <a:t>mua </a:t>
            </a:r>
            <a:r>
              <a:rPr lang="en-US" dirty="0" err="1" smtClean="0">
                <a:solidFill>
                  <a:srgbClr val="7030A0"/>
                </a:solidFill>
              </a:rPr>
              <a:t>thêm</a:t>
            </a:r>
            <a:r>
              <a:rPr lang="en-US" dirty="0" smtClean="0">
                <a:solidFill>
                  <a:srgbClr val="7030A0"/>
                </a:solidFill>
              </a:rPr>
              <a:t/>
            </a:r>
            <a:br>
              <a:rPr lang="en-US" dirty="0" smtClean="0">
                <a:solidFill>
                  <a:srgbClr val="7030A0"/>
                </a:solidFill>
              </a:rPr>
            </a:br>
            <a:r>
              <a:rPr lang="en-US" dirty="0" smtClean="0">
                <a:solidFill>
                  <a:srgbClr val="7030A0"/>
                </a:solidFill>
              </a:rPr>
              <a:t>        </a:t>
            </a:r>
            <a:r>
              <a:rPr lang="en-US" dirty="0" err="1" smtClean="0">
                <a:solidFill>
                  <a:srgbClr val="7030A0"/>
                </a:solidFill>
              </a:rPr>
              <a:t>mục</a:t>
            </a:r>
            <a:r>
              <a:rPr lang="en-US" dirty="0" smtClean="0">
                <a:solidFill>
                  <a:srgbClr val="7030A0"/>
                </a:solidFill>
              </a:rPr>
              <a:t> 4 </a:t>
            </a:r>
            <a:r>
              <a:rPr lang="en-US" dirty="0" err="1" smtClean="0">
                <a:solidFill>
                  <a:srgbClr val="7030A0"/>
                </a:solidFill>
              </a:rPr>
              <a:t>và</a:t>
            </a:r>
            <a:r>
              <a:rPr lang="en-US" dirty="0" smtClean="0">
                <a:solidFill>
                  <a:srgbClr val="7030A0"/>
                </a:solidFill>
              </a:rPr>
              <a:t> 7, </a:t>
            </a:r>
            <a:r>
              <a:rPr lang="en-US" dirty="0" err="1" smtClean="0">
                <a:solidFill>
                  <a:srgbClr val="7030A0"/>
                </a:solidFill>
              </a:rPr>
              <a:t>và</a:t>
            </a:r>
            <a:r>
              <a:rPr lang="en-US" dirty="0" smtClean="0">
                <a:solidFill>
                  <a:srgbClr val="7030A0"/>
                </a:solidFill>
              </a:rPr>
              <a:t> </a:t>
            </a:r>
            <a:r>
              <a:rPr lang="en-US" dirty="0" err="1" smtClean="0">
                <a:solidFill>
                  <a:srgbClr val="7030A0"/>
                </a:solidFill>
              </a:rPr>
              <a:t>sau</a:t>
            </a:r>
            <a:r>
              <a:rPr lang="en-US" dirty="0" smtClean="0">
                <a:solidFill>
                  <a:srgbClr val="7030A0"/>
                </a:solidFill>
              </a:rPr>
              <a:t> </a:t>
            </a:r>
            <a:r>
              <a:rPr lang="en-US" dirty="0" err="1" smtClean="0">
                <a:solidFill>
                  <a:srgbClr val="7030A0"/>
                </a:solidFill>
              </a:rPr>
              <a:t>đó</a:t>
            </a:r>
            <a:r>
              <a:rPr lang="en-US" dirty="0" smtClean="0">
                <a:solidFill>
                  <a:srgbClr val="7030A0"/>
                </a:solidFill>
              </a:rPr>
              <a:t> </a:t>
            </a:r>
            <a:r>
              <a:rPr lang="en-US" i="1" u="sng" dirty="0" err="1" smtClean="0">
                <a:solidFill>
                  <a:srgbClr val="7030A0"/>
                </a:solidFill>
              </a:rPr>
              <a:t>lại</a:t>
            </a:r>
            <a:r>
              <a:rPr lang="en-US" i="1" u="sng" dirty="0" smtClean="0">
                <a:solidFill>
                  <a:srgbClr val="7030A0"/>
                </a:solidFill>
              </a:rPr>
              <a:t> </a:t>
            </a:r>
            <a:r>
              <a:rPr lang="en-US" i="1" u="sng" dirty="0" err="1" smtClean="0">
                <a:solidFill>
                  <a:srgbClr val="7030A0"/>
                </a:solidFill>
              </a:rPr>
              <a:t>mua</a:t>
            </a:r>
            <a:r>
              <a:rPr lang="en-US" dirty="0" smtClean="0">
                <a:solidFill>
                  <a:srgbClr val="7030A0"/>
                </a:solidFill>
              </a:rPr>
              <a:t> </a:t>
            </a:r>
            <a:r>
              <a:rPr lang="en-US" dirty="0" err="1" smtClean="0">
                <a:solidFill>
                  <a:srgbClr val="7030A0"/>
                </a:solidFill>
              </a:rPr>
              <a:t>mục</a:t>
            </a:r>
            <a:r>
              <a:rPr lang="en-US" dirty="0" smtClean="0">
                <a:solidFill>
                  <a:srgbClr val="7030A0"/>
                </a:solidFill>
              </a:rPr>
              <a:t> 31</a:t>
            </a:r>
            <a:endParaRPr lang="en-US" dirty="0">
              <a:solidFill>
                <a:srgbClr val="7030A0"/>
              </a:solidFill>
            </a:endParaRPr>
          </a:p>
        </p:txBody>
      </p:sp>
    </p:spTree>
    <p:extLst>
      <p:ext uri="{BB962C8B-B14F-4D97-AF65-F5344CB8AC3E}">
        <p14:creationId xmlns:p14="http://schemas.microsoft.com/office/powerpoint/2010/main" val="318884077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6201DF5-4AF2-4306-9292-921AF4D150C5}" type="datetime4">
              <a:rPr lang="en-US" altLang="en-US" sz="1000" smtClean="0"/>
              <a:pPr>
                <a:spcBef>
                  <a:spcPct val="0"/>
                </a:spcBef>
                <a:buClrTx/>
                <a:buSzTx/>
                <a:buFontTx/>
                <a:buNone/>
              </a:pPr>
              <a:t>February 3, 2023</a:t>
            </a:fld>
            <a:endParaRPr lang="en-US" altLang="en-US" sz="1000" smtClean="0"/>
          </a:p>
        </p:txBody>
      </p:sp>
      <p:sp>
        <p:nvSpPr>
          <p:cNvPr id="655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B76890D-4ACF-4DEC-B4D4-FE91103537E4}" type="slidenum">
              <a:rPr lang="en-US" altLang="en-US" sz="1000" smtClean="0"/>
              <a:pPr>
                <a:spcBef>
                  <a:spcPct val="0"/>
                </a:spcBef>
                <a:buClrTx/>
                <a:buSzTx/>
                <a:buFontTx/>
                <a:buNone/>
              </a:pPr>
              <a:t>47</a:t>
            </a:fld>
            <a:endParaRPr lang="en-US" altLang="en-US" sz="1000" smtClean="0"/>
          </a:p>
        </p:txBody>
      </p:sp>
      <p:sp>
        <p:nvSpPr>
          <p:cNvPr id="65540" name="Rectangle 2"/>
          <p:cNvSpPr>
            <a:spLocks noGrp="1" noChangeArrowheads="1"/>
          </p:cNvSpPr>
          <p:nvPr>
            <p:ph type="title"/>
          </p:nvPr>
        </p:nvSpPr>
        <p:spPr>
          <a:xfrm>
            <a:off x="1671638" y="92075"/>
            <a:ext cx="7467600" cy="642938"/>
          </a:xfrm>
          <a:noFill/>
        </p:spPr>
        <p:txBody>
          <a:bodyPr lIns="92075" tIns="46038" rIns="92075" bIns="46038"/>
          <a:lstStyle/>
          <a:p>
            <a:pPr eaLnBrk="1" hangingPunct="1"/>
            <a:r>
              <a:rPr lang="en-US" altLang="en-US" sz="3200" smtClean="0">
                <a:solidFill>
                  <a:srgbClr val="C00000"/>
                </a:solidFill>
              </a:rPr>
              <a:t>KPDL: Mô tả</a:t>
            </a:r>
          </a:p>
        </p:txBody>
      </p:sp>
      <p:sp>
        <p:nvSpPr>
          <p:cNvPr id="65541" name="Rectangle 3"/>
          <p:cNvSpPr>
            <a:spLocks noGrp="1" noChangeArrowheads="1"/>
          </p:cNvSpPr>
          <p:nvPr>
            <p:ph type="body" idx="1"/>
          </p:nvPr>
        </p:nvSpPr>
        <p:spPr>
          <a:xfrm>
            <a:off x="381000" y="609600"/>
            <a:ext cx="8382000" cy="5257800"/>
          </a:xfrm>
          <a:noFill/>
        </p:spPr>
        <p:txBody>
          <a:bodyPr lIns="92075" tIns="46038" rIns="92075" bIns="46038"/>
          <a:lstStyle/>
          <a:p>
            <a:pPr eaLnBrk="1" hangingPunct="1">
              <a:lnSpc>
                <a:spcPct val="130000"/>
              </a:lnSpc>
            </a:pPr>
            <a:r>
              <a:rPr lang="en-US" altLang="en-US" sz="2800" smtClean="0">
                <a:solidFill>
                  <a:srgbClr val="D60093"/>
                </a:solidFill>
              </a:rPr>
              <a:t>Mô tả khái niệm: </a:t>
            </a:r>
            <a:r>
              <a:rPr lang="en-US" altLang="en-US" sz="2800" u="sng" smtClean="0">
                <a:solidFill>
                  <a:srgbClr val="D60093"/>
                </a:solidFill>
              </a:rPr>
              <a:t>Đặc trưng và phân biệt</a:t>
            </a:r>
            <a:endParaRPr lang="en-US" altLang="en-US" sz="2800" smtClean="0">
              <a:solidFill>
                <a:srgbClr val="D60093"/>
              </a:solidFill>
            </a:endParaRPr>
          </a:p>
          <a:p>
            <a:pPr lvl="1" eaLnBrk="1" hangingPunct="1">
              <a:lnSpc>
                <a:spcPct val="110000"/>
              </a:lnSpc>
              <a:spcBef>
                <a:spcPct val="0"/>
              </a:spcBef>
              <a:buSzPct val="110000"/>
              <a:buFont typeface="Wingdings" panose="05000000000000000000" pitchFamily="2" charset="2"/>
              <a:buChar char="§"/>
            </a:pPr>
            <a:r>
              <a:rPr lang="en-US" altLang="en-US" sz="2000" smtClean="0"/>
              <a:t>Tìm các đặc trưng và tính chất của khái niệm</a:t>
            </a:r>
          </a:p>
          <a:p>
            <a:pPr lvl="1" eaLnBrk="1" hangingPunct="1">
              <a:lnSpc>
                <a:spcPct val="110000"/>
              </a:lnSpc>
              <a:spcBef>
                <a:spcPct val="0"/>
              </a:spcBef>
              <a:buSzPct val="110000"/>
              <a:buFont typeface="Wingdings" panose="05000000000000000000" pitchFamily="2" charset="2"/>
              <a:buChar char="§"/>
            </a:pPr>
            <a:r>
              <a:rPr lang="en-US" altLang="en-US" sz="2000" smtClean="0"/>
              <a:t>Tổng quát hóa, tóm tắt, phát hiện đặc trưng ràng buộc, tương phản, chẳng hạn, các vùng khô so sánh với ướt</a:t>
            </a:r>
          </a:p>
          <a:p>
            <a:pPr lvl="1" eaLnBrk="1" hangingPunct="1">
              <a:lnSpc>
                <a:spcPct val="110000"/>
              </a:lnSpc>
              <a:spcBef>
                <a:spcPct val="0"/>
              </a:spcBef>
              <a:buFont typeface="Wingdings" panose="05000000000000000000" pitchFamily="2" charset="2"/>
              <a:buChar char="§"/>
            </a:pPr>
            <a:r>
              <a:rPr lang="en-US" altLang="en-US" sz="2000" smtClean="0"/>
              <a:t>Bài toán mô tả điển hình: Tóm tắt (tìm mô tả cô đọng)</a:t>
            </a:r>
          </a:p>
          <a:p>
            <a:pPr lvl="2" eaLnBrk="1" hangingPunct="1">
              <a:lnSpc>
                <a:spcPct val="110000"/>
              </a:lnSpc>
              <a:spcBef>
                <a:spcPct val="0"/>
              </a:spcBef>
              <a:buFont typeface="Wingdings" panose="05000000000000000000" pitchFamily="2" charset="2"/>
              <a:buChar char="v"/>
            </a:pPr>
            <a:r>
              <a:rPr lang="en-US" altLang="en-US" sz="2000" smtClean="0"/>
              <a:t>Kỳ vọng, phương sai</a:t>
            </a:r>
          </a:p>
          <a:p>
            <a:pPr lvl="2" eaLnBrk="1" hangingPunct="1">
              <a:lnSpc>
                <a:spcPct val="110000"/>
              </a:lnSpc>
              <a:spcBef>
                <a:spcPct val="0"/>
              </a:spcBef>
              <a:buFont typeface="Wingdings" panose="05000000000000000000" pitchFamily="2" charset="2"/>
              <a:buChar char="v"/>
            </a:pPr>
            <a:r>
              <a:rPr lang="en-US" altLang="en-US" sz="2000" smtClean="0"/>
              <a:t>Tóm tắt văn bản</a:t>
            </a:r>
          </a:p>
          <a:p>
            <a:pPr eaLnBrk="1" hangingPunct="1"/>
            <a:r>
              <a:rPr lang="en-US" altLang="en-US" sz="2800" smtClean="0">
                <a:solidFill>
                  <a:srgbClr val="D60093"/>
                </a:solidFill>
              </a:rPr>
              <a:t>Quan hệ kết hợp</a:t>
            </a:r>
          </a:p>
          <a:p>
            <a:pPr lvl="1" eaLnBrk="1" hangingPunct="1">
              <a:lnSpc>
                <a:spcPct val="110000"/>
              </a:lnSpc>
              <a:spcBef>
                <a:spcPct val="0"/>
              </a:spcBef>
              <a:buSzPct val="110000"/>
              <a:buFont typeface="Wingdings" panose="05000000000000000000" pitchFamily="2" charset="2"/>
              <a:buChar char="§"/>
            </a:pPr>
            <a:r>
              <a:rPr lang="en-US" altLang="en-US" sz="2000" smtClean="0"/>
              <a:t>Quan hệ kết hợp giữa các biến dữ liệu: Tương quan và nhân quả)</a:t>
            </a:r>
          </a:p>
          <a:p>
            <a:pPr lvl="1" eaLnBrk="1" hangingPunct="1">
              <a:lnSpc>
                <a:spcPct val="120000"/>
              </a:lnSpc>
              <a:buSzPct val="110000"/>
              <a:buFont typeface="Wingdings" panose="05000000000000000000" pitchFamily="2" charset="2"/>
              <a:buChar char="§"/>
            </a:pPr>
            <a:r>
              <a:rPr lang="en-US" altLang="en-US" sz="2000" smtClean="0"/>
              <a:t>Diaper </a:t>
            </a:r>
            <a:r>
              <a:rPr lang="en-US" altLang="en-US" sz="2000" smtClean="0">
                <a:latin typeface="Wingdings" panose="05000000000000000000" pitchFamily="2" charset="2"/>
              </a:rPr>
              <a:t>à</a:t>
            </a:r>
            <a:r>
              <a:rPr lang="en-US" altLang="en-US" sz="2000" smtClean="0"/>
              <a:t> Beer [0.5%, 75%]</a:t>
            </a:r>
          </a:p>
          <a:p>
            <a:pPr lvl="1" eaLnBrk="1" hangingPunct="1">
              <a:lnSpc>
                <a:spcPct val="110000"/>
              </a:lnSpc>
              <a:spcBef>
                <a:spcPct val="0"/>
              </a:spcBef>
              <a:buSzPct val="110000"/>
              <a:buFont typeface="Wingdings" panose="05000000000000000000" pitchFamily="2" charset="2"/>
              <a:buChar char="§"/>
            </a:pPr>
            <a:r>
              <a:rPr lang="en-US" altLang="en-US" sz="2000" smtClean="0"/>
              <a:t>Luật kết hợp: X</a:t>
            </a:r>
            <a:r>
              <a:rPr lang="en-US" altLang="en-US" sz="2000" smtClean="0">
                <a:sym typeface="Symbol" panose="05050102010706020507" pitchFamily="18" charset="2"/>
              </a:rPr>
              <a:t></a:t>
            </a:r>
            <a:r>
              <a:rPr lang="en-US" altLang="en-US" sz="2000" smtClean="0"/>
              <a:t>Y</a:t>
            </a:r>
          </a:p>
          <a:p>
            <a:pPr lvl="1" eaLnBrk="1" hangingPunct="1">
              <a:lnSpc>
                <a:spcPct val="110000"/>
              </a:lnSpc>
              <a:spcBef>
                <a:spcPct val="0"/>
              </a:spcBef>
              <a:buSzPct val="110000"/>
              <a:buFont typeface="Wingdings" panose="05000000000000000000" pitchFamily="2" charset="2"/>
              <a:buChar char="§"/>
            </a:pPr>
            <a:r>
              <a:rPr lang="en-US" altLang="en-US" sz="2400" smtClean="0"/>
              <a:t>Ví dụ, trong khai phá dữ liệu Web</a:t>
            </a:r>
          </a:p>
          <a:p>
            <a:pPr lvl="2" eaLnBrk="1" hangingPunct="1">
              <a:lnSpc>
                <a:spcPct val="110000"/>
              </a:lnSpc>
              <a:spcBef>
                <a:spcPct val="0"/>
              </a:spcBef>
              <a:buFont typeface="Wingdings" panose="05000000000000000000" pitchFamily="2" charset="2"/>
              <a:buChar char="v"/>
            </a:pPr>
            <a:r>
              <a:rPr lang="en-US" altLang="en-US" sz="2000" smtClean="0"/>
              <a:t>Phát hiện quan hệ ngữ nghĩa</a:t>
            </a:r>
          </a:p>
          <a:p>
            <a:pPr lvl="2" eaLnBrk="1" hangingPunct="1">
              <a:lnSpc>
                <a:spcPct val="110000"/>
              </a:lnSpc>
              <a:spcBef>
                <a:spcPct val="0"/>
              </a:spcBef>
              <a:buFont typeface="Wingdings" panose="05000000000000000000" pitchFamily="2" charset="2"/>
              <a:buChar char="v"/>
            </a:pPr>
            <a:r>
              <a:rPr lang="en-US" altLang="en-US" sz="2000" smtClean="0"/>
              <a:t>Quan hệ nội dung trang web với mối quan tâm người dùng</a:t>
            </a:r>
            <a:endParaRPr lang="en-US" altLang="en-US" smtClean="0"/>
          </a:p>
        </p:txBody>
      </p:sp>
      <p:sp>
        <p:nvSpPr>
          <p:cNvPr id="65542" name="Rectangle 1"/>
          <p:cNvSpPr>
            <a:spLocks noChangeArrowheads="1"/>
          </p:cNvSpPr>
          <p:nvPr/>
        </p:nvSpPr>
        <p:spPr bwMode="auto">
          <a:xfrm>
            <a:off x="381000" y="6172200"/>
            <a:ext cx="815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7030A0"/>
                </a:solidFill>
              </a:rPr>
              <a:t>Charu C. Aggarwal, Jiawei Han. </a:t>
            </a:r>
            <a:r>
              <a:rPr lang="en-US" altLang="en-US" sz="1600" b="1" i="1">
                <a:solidFill>
                  <a:srgbClr val="7030A0"/>
                </a:solidFill>
              </a:rPr>
              <a:t>Frequent Pattern Mining</a:t>
            </a:r>
            <a:r>
              <a:rPr lang="en-US" altLang="en-US" sz="1600" b="1">
                <a:solidFill>
                  <a:srgbClr val="7030A0"/>
                </a:solidFill>
              </a:rPr>
              <a:t>. Springer 2014</a:t>
            </a:r>
          </a:p>
        </p:txBody>
      </p:sp>
    </p:spTree>
    <p:extLst>
      <p:ext uri="{BB962C8B-B14F-4D97-AF65-F5344CB8AC3E}">
        <p14:creationId xmlns:p14="http://schemas.microsoft.com/office/powerpoint/2010/main" val="313720421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6201DF5-4AF2-4306-9292-921AF4D150C5}" type="datetime4">
              <a:rPr lang="en-US" altLang="en-US" sz="1000" smtClean="0"/>
              <a:pPr>
                <a:spcBef>
                  <a:spcPct val="0"/>
                </a:spcBef>
                <a:buClrTx/>
                <a:buSzTx/>
                <a:buFontTx/>
                <a:buNone/>
              </a:pPr>
              <a:t>February 3, 2023</a:t>
            </a:fld>
            <a:endParaRPr lang="en-US" altLang="en-US" sz="1000" smtClean="0"/>
          </a:p>
        </p:txBody>
      </p:sp>
      <p:sp>
        <p:nvSpPr>
          <p:cNvPr id="6553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B76890D-4ACF-4DEC-B4D4-FE91103537E4}" type="slidenum">
              <a:rPr lang="en-US" altLang="en-US" sz="1000" smtClean="0"/>
              <a:pPr>
                <a:spcBef>
                  <a:spcPct val="0"/>
                </a:spcBef>
                <a:buClrTx/>
                <a:buSzTx/>
                <a:buFontTx/>
                <a:buNone/>
              </a:pPr>
              <a:t>48</a:t>
            </a:fld>
            <a:endParaRPr lang="en-US" altLang="en-US" sz="1000" smtClean="0"/>
          </a:p>
        </p:txBody>
      </p:sp>
      <p:sp>
        <p:nvSpPr>
          <p:cNvPr id="65540" name="Rectangle 2"/>
          <p:cNvSpPr>
            <a:spLocks noGrp="1" noChangeArrowheads="1"/>
          </p:cNvSpPr>
          <p:nvPr>
            <p:ph type="title"/>
          </p:nvPr>
        </p:nvSpPr>
        <p:spPr>
          <a:xfrm>
            <a:off x="838200" y="0"/>
            <a:ext cx="8305800" cy="642938"/>
          </a:xfrm>
          <a:noFill/>
        </p:spPr>
        <p:txBody>
          <a:bodyPr lIns="92075" tIns="46038" rIns="92075" bIns="46038"/>
          <a:lstStyle/>
          <a:p>
            <a:pPr eaLnBrk="1" hangingPunct="1"/>
            <a:r>
              <a:rPr lang="en-US" altLang="en-US" sz="3200" dirty="0" err="1" smtClean="0">
                <a:solidFill>
                  <a:srgbClr val="C00000"/>
                </a:solidFill>
              </a:rPr>
              <a:t>Học</a:t>
            </a:r>
            <a:r>
              <a:rPr lang="en-US" altLang="en-US" sz="3200" dirty="0" smtClean="0">
                <a:solidFill>
                  <a:srgbClr val="C00000"/>
                </a:solidFill>
              </a:rPr>
              <a:t> </a:t>
            </a:r>
            <a:r>
              <a:rPr lang="en-US" altLang="en-US" sz="3200" dirty="0" err="1" smtClean="0">
                <a:solidFill>
                  <a:srgbClr val="C00000"/>
                </a:solidFill>
              </a:rPr>
              <a:t>không</a:t>
            </a:r>
            <a:r>
              <a:rPr lang="en-US" altLang="en-US" sz="3200" dirty="0" smtClean="0">
                <a:solidFill>
                  <a:srgbClr val="C00000"/>
                </a:solidFill>
              </a:rPr>
              <a:t> </a:t>
            </a:r>
            <a:r>
              <a:rPr lang="en-US" altLang="en-US" sz="3200" dirty="0" err="1" smtClean="0">
                <a:solidFill>
                  <a:srgbClr val="C00000"/>
                </a:solidFill>
              </a:rPr>
              <a:t>giám</a:t>
            </a:r>
            <a:r>
              <a:rPr lang="en-US" altLang="en-US" sz="3200" dirty="0" smtClean="0">
                <a:solidFill>
                  <a:srgbClr val="C00000"/>
                </a:solidFill>
              </a:rPr>
              <a:t> </a:t>
            </a:r>
            <a:r>
              <a:rPr lang="en-US" altLang="en-US" sz="3200" dirty="0" err="1" smtClean="0">
                <a:solidFill>
                  <a:srgbClr val="C00000"/>
                </a:solidFill>
              </a:rPr>
              <a:t>sát</a:t>
            </a:r>
            <a:r>
              <a:rPr lang="en-US" altLang="en-US" sz="3200" dirty="0" smtClean="0">
                <a:solidFill>
                  <a:srgbClr val="C00000"/>
                </a:solidFill>
              </a:rPr>
              <a:t>: </a:t>
            </a:r>
            <a:r>
              <a:rPr lang="en-US" altLang="en-US" sz="3200" dirty="0" err="1" smtClean="0">
                <a:solidFill>
                  <a:srgbClr val="C00000"/>
                </a:solidFill>
              </a:rPr>
              <a:t>Thuật</a:t>
            </a:r>
            <a:r>
              <a:rPr lang="en-US" altLang="en-US" sz="3200" dirty="0" smtClean="0">
                <a:solidFill>
                  <a:srgbClr val="C00000"/>
                </a:solidFill>
              </a:rPr>
              <a:t> </a:t>
            </a:r>
            <a:r>
              <a:rPr lang="en-US" altLang="en-US" sz="3200" dirty="0" err="1" smtClean="0">
                <a:solidFill>
                  <a:srgbClr val="C00000"/>
                </a:solidFill>
              </a:rPr>
              <a:t>toán</a:t>
            </a:r>
            <a:r>
              <a:rPr lang="en-US" altLang="en-US" sz="3200" dirty="0" smtClean="0">
                <a:solidFill>
                  <a:srgbClr val="C00000"/>
                </a:solidFill>
              </a:rPr>
              <a:t> </a:t>
            </a:r>
            <a:r>
              <a:rPr lang="en-US" altLang="en-US" sz="3200" dirty="0" err="1" smtClean="0">
                <a:solidFill>
                  <a:srgbClr val="C00000"/>
                </a:solidFill>
              </a:rPr>
              <a:t>điển</a:t>
            </a:r>
            <a:r>
              <a:rPr lang="en-US" altLang="en-US" sz="3200" dirty="0" smtClean="0">
                <a:solidFill>
                  <a:srgbClr val="C00000"/>
                </a:solidFill>
              </a:rPr>
              <a:t> </a:t>
            </a:r>
            <a:r>
              <a:rPr lang="en-US" altLang="en-US" sz="3200" dirty="0" err="1" smtClean="0">
                <a:solidFill>
                  <a:srgbClr val="C00000"/>
                </a:solidFill>
              </a:rPr>
              <a:t>hình</a:t>
            </a:r>
            <a:endParaRPr lang="en-US" altLang="en-US" sz="3200" dirty="0" smtClean="0">
              <a:solidFill>
                <a:srgbClr val="C00000"/>
              </a:solidFill>
            </a:endParaRPr>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670" y="1219200"/>
            <a:ext cx="52324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4479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A6F4C93-FCD7-4620-BB8F-0EFEC91C5BC0}" type="datetime4">
              <a:rPr lang="en-US" altLang="en-US" sz="1000" smtClean="0"/>
              <a:pPr>
                <a:spcBef>
                  <a:spcPct val="0"/>
                </a:spcBef>
                <a:buClrTx/>
                <a:buSzTx/>
                <a:buFontTx/>
                <a:buNone/>
              </a:pPr>
              <a:t>February 3, 2023</a:t>
            </a:fld>
            <a:endParaRPr lang="en-US" altLang="en-US" sz="1000" smtClean="0"/>
          </a:p>
        </p:txBody>
      </p:sp>
      <p:sp>
        <p:nvSpPr>
          <p:cNvPr id="727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287BFCA-3EA1-4DFD-8841-63472DC14344}" type="slidenum">
              <a:rPr lang="en-US" altLang="en-US" sz="1000" smtClean="0"/>
              <a:pPr>
                <a:spcBef>
                  <a:spcPct val="0"/>
                </a:spcBef>
                <a:buClrTx/>
                <a:buSzTx/>
                <a:buFontTx/>
                <a:buNone/>
              </a:pPr>
              <a:t>49</a:t>
            </a:fld>
            <a:endParaRPr lang="en-US" altLang="en-US" sz="1000" smtClean="0"/>
          </a:p>
        </p:txBody>
      </p:sp>
      <p:sp>
        <p:nvSpPr>
          <p:cNvPr id="72708" name="Rectangle 2"/>
          <p:cNvSpPr>
            <a:spLocks noGrp="1" noChangeArrowheads="1"/>
          </p:cNvSpPr>
          <p:nvPr>
            <p:ph type="title"/>
          </p:nvPr>
        </p:nvSpPr>
        <p:spPr>
          <a:xfrm>
            <a:off x="1547813" y="0"/>
            <a:ext cx="7315200" cy="685800"/>
          </a:xfrm>
          <a:noFill/>
        </p:spPr>
        <p:txBody>
          <a:bodyPr lIns="92075" tIns="46038" rIns="92075" bIns="46038"/>
          <a:lstStyle/>
          <a:p>
            <a:pPr eaLnBrk="1" hangingPunct="1"/>
            <a:r>
              <a:rPr lang="en-US" altLang="en-US" sz="3600" smtClean="0">
                <a:solidFill>
                  <a:srgbClr val="C00000"/>
                </a:solidFill>
              </a:rPr>
              <a:t>Khung nhìn đa chiều của KPDL</a:t>
            </a:r>
          </a:p>
        </p:txBody>
      </p:sp>
      <p:sp>
        <p:nvSpPr>
          <p:cNvPr id="72709" name="Rectangle 3"/>
          <p:cNvSpPr>
            <a:spLocks noGrp="1" noChangeArrowheads="1"/>
          </p:cNvSpPr>
          <p:nvPr>
            <p:ph type="body" idx="1"/>
          </p:nvPr>
        </p:nvSpPr>
        <p:spPr>
          <a:xfrm>
            <a:off x="381000" y="914400"/>
            <a:ext cx="8382000" cy="5257800"/>
          </a:xfrm>
          <a:noFill/>
        </p:spPr>
        <p:txBody>
          <a:bodyPr lIns="92075" tIns="46038" rIns="92075" bIns="46038"/>
          <a:lstStyle/>
          <a:p>
            <a:pPr eaLnBrk="1" hangingPunct="1">
              <a:lnSpc>
                <a:spcPct val="110000"/>
              </a:lnSpc>
            </a:pPr>
            <a:r>
              <a:rPr lang="en-US" altLang="en-US" sz="2000" b="1" u="sng" smtClean="0">
                <a:solidFill>
                  <a:srgbClr val="D60093"/>
                </a:solidFill>
              </a:rPr>
              <a:t>Dữ liệu được khai phá</a:t>
            </a:r>
            <a:endParaRPr lang="en-US" altLang="en-US" sz="2000" smtClean="0">
              <a:solidFill>
                <a:srgbClr val="D60093"/>
              </a:solidFill>
            </a:endParaRPr>
          </a:p>
          <a:p>
            <a:pPr lvl="1" eaLnBrk="1" hangingPunct="1">
              <a:lnSpc>
                <a:spcPct val="110000"/>
              </a:lnSpc>
              <a:buFont typeface="Wingdings" panose="05000000000000000000" pitchFamily="2" charset="2"/>
              <a:buChar char="§"/>
            </a:pPr>
            <a:r>
              <a:rPr lang="en-US" altLang="en-US" sz="2000" smtClean="0"/>
              <a:t>Quan hệ, KDL, giao dịch, dòng, hướng đối tượng/quan hệ, tích cực, không gian, chuỗi thời gian, văn bản, đa phương tiện, không đồng nahats, kế thừa, WWW</a:t>
            </a:r>
            <a:endParaRPr lang="en-US" altLang="en-US" sz="1800" smtClean="0"/>
          </a:p>
          <a:p>
            <a:pPr eaLnBrk="1" hangingPunct="1">
              <a:lnSpc>
                <a:spcPct val="110000"/>
              </a:lnSpc>
            </a:pPr>
            <a:r>
              <a:rPr lang="en-US" altLang="en-US" sz="2000" b="1" u="sng" smtClean="0">
                <a:solidFill>
                  <a:srgbClr val="D60093"/>
                </a:solidFill>
              </a:rPr>
              <a:t>Tri thức được khai phá</a:t>
            </a:r>
            <a:endParaRPr lang="en-US" altLang="en-US" sz="2000" smtClean="0">
              <a:solidFill>
                <a:srgbClr val="D60093"/>
              </a:solidFill>
            </a:endParaRPr>
          </a:p>
          <a:p>
            <a:pPr lvl="1" eaLnBrk="1" hangingPunct="1">
              <a:lnSpc>
                <a:spcPct val="110000"/>
              </a:lnSpc>
              <a:buFont typeface="Wingdings" panose="05000000000000000000" pitchFamily="2" charset="2"/>
              <a:buChar char="§"/>
            </a:pPr>
            <a:r>
              <a:rPr lang="en-US" altLang="en-US" sz="2000" smtClean="0"/>
              <a:t>Đặc trưng, phân biệt, kết hợp, phân lớp, phân cụm, xu hướng/độ lệch, phân tích bất thường,…</a:t>
            </a:r>
          </a:p>
          <a:p>
            <a:pPr lvl="1" eaLnBrk="1" hangingPunct="1">
              <a:lnSpc>
                <a:spcPct val="110000"/>
              </a:lnSpc>
              <a:buFont typeface="Wingdings" panose="05000000000000000000" pitchFamily="2" charset="2"/>
              <a:buChar char="§"/>
            </a:pPr>
            <a:r>
              <a:rPr lang="en-US" altLang="en-US" sz="2000" smtClean="0"/>
              <a:t>Các chức năng phức/tích hợp và KPDL các mức phức hợp</a:t>
            </a:r>
          </a:p>
          <a:p>
            <a:pPr eaLnBrk="1" hangingPunct="1">
              <a:lnSpc>
                <a:spcPct val="110000"/>
              </a:lnSpc>
            </a:pPr>
            <a:r>
              <a:rPr lang="en-US" altLang="en-US" sz="2000" b="1" u="sng" smtClean="0">
                <a:solidFill>
                  <a:srgbClr val="D60093"/>
                </a:solidFill>
              </a:rPr>
              <a:t>Kỹ thuật được dùng</a:t>
            </a:r>
            <a:endParaRPr lang="en-US" altLang="en-US" sz="2000" b="1" smtClean="0">
              <a:solidFill>
                <a:srgbClr val="D60093"/>
              </a:solidFill>
            </a:endParaRPr>
          </a:p>
          <a:p>
            <a:pPr lvl="1" eaLnBrk="1" hangingPunct="1">
              <a:lnSpc>
                <a:spcPct val="110000"/>
              </a:lnSpc>
              <a:buFont typeface="Wingdings" panose="05000000000000000000" pitchFamily="2" charset="2"/>
              <a:buChar char="§"/>
            </a:pPr>
            <a:r>
              <a:rPr lang="en-US" altLang="en-US" sz="2000" smtClean="0"/>
              <a:t>Định hướng CSDL, KDL (OLAP), học máy, thống kê, trực quan hóa, ….</a:t>
            </a:r>
          </a:p>
          <a:p>
            <a:pPr eaLnBrk="1" hangingPunct="1">
              <a:lnSpc>
                <a:spcPct val="110000"/>
              </a:lnSpc>
            </a:pPr>
            <a:r>
              <a:rPr lang="en-US" altLang="en-US" sz="2000" b="1" u="sng" smtClean="0">
                <a:solidFill>
                  <a:srgbClr val="D60093"/>
                </a:solidFill>
              </a:rPr>
              <a:t>Ứng dụng phù hợp</a:t>
            </a:r>
          </a:p>
          <a:p>
            <a:pPr lvl="1" eaLnBrk="1" hangingPunct="1">
              <a:lnSpc>
                <a:spcPct val="110000"/>
              </a:lnSpc>
              <a:buFont typeface="Wingdings" panose="05000000000000000000" pitchFamily="2" charset="2"/>
              <a:buChar char="§"/>
            </a:pPr>
            <a:r>
              <a:rPr lang="en-US" altLang="en-US" sz="1800" smtClean="0"/>
              <a:t>Bán lẻ, viễn thông, ngân hàng, phân tích gian lận, KPDL sinh học, phân tích thị trường chứng khoán, KP văn bản, KP Web, …</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371600" y="-46038"/>
            <a:ext cx="7772400" cy="655638"/>
          </a:xfrm>
        </p:spPr>
        <p:txBody>
          <a:bodyPr/>
          <a:lstStyle/>
          <a:p>
            <a:pPr eaLnBrk="1" hangingPunct="1"/>
            <a:r>
              <a:rPr lang="en-US" altLang="en-US" sz="3200" smtClean="0">
                <a:solidFill>
                  <a:srgbClr val="C00000"/>
                </a:solidFill>
              </a:rPr>
              <a:t>Bùng nổ dữ liệu: Giá thành và thể hiện</a:t>
            </a:r>
            <a:endParaRPr lang="en-US" altLang="en-US" smtClean="0">
              <a:solidFill>
                <a:srgbClr val="C00000"/>
              </a:solidFill>
            </a:endParaRPr>
          </a:p>
        </p:txBody>
      </p:sp>
      <p:sp>
        <p:nvSpPr>
          <p:cNvPr id="20483" name="Rectangle 3"/>
          <p:cNvSpPr>
            <a:spLocks noGrp="1" noChangeArrowheads="1"/>
          </p:cNvSpPr>
          <p:nvPr>
            <p:ph type="body" idx="1"/>
          </p:nvPr>
        </p:nvSpPr>
        <p:spPr>
          <a:xfrm>
            <a:off x="762000" y="4343400"/>
            <a:ext cx="8001000" cy="2362200"/>
          </a:xfrm>
        </p:spPr>
        <p:txBody>
          <a:bodyPr/>
          <a:lstStyle/>
          <a:p>
            <a:pPr eaLnBrk="1" hangingPunct="1">
              <a:lnSpc>
                <a:spcPct val="120000"/>
              </a:lnSpc>
              <a:spcBef>
                <a:spcPct val="0"/>
              </a:spcBef>
            </a:pPr>
            <a:r>
              <a:rPr lang="en-US" altLang="en-US" sz="1800" i="1" u="sng" dirty="0" err="1" smtClean="0">
                <a:cs typeface="Arial" panose="020B0604020202020204" pitchFamily="34" charset="0"/>
              </a:rPr>
              <a:t>Nguồn</a:t>
            </a:r>
            <a:r>
              <a:rPr lang="en-US" altLang="en-US" sz="1800" i="1" u="sng" dirty="0" smtClean="0">
                <a:cs typeface="Arial" panose="020B0604020202020204" pitchFamily="34" charset="0"/>
              </a:rPr>
              <a:t>:</a:t>
            </a:r>
            <a:r>
              <a:rPr lang="en-US" altLang="en-US" sz="1800" dirty="0" smtClean="0">
                <a:cs typeface="Arial" panose="020B0604020202020204" pitchFamily="34" charset="0"/>
              </a:rPr>
              <a:t> IDC Digital Universe Study, </a:t>
            </a:r>
            <a:r>
              <a:rPr lang="en-US" altLang="en-US" sz="1800" dirty="0">
                <a:cs typeface="Arial" panose="020B0604020202020204" pitchFamily="34" charset="0"/>
              </a:rPr>
              <a:t>Seagate </a:t>
            </a:r>
            <a:r>
              <a:rPr lang="en-US" altLang="en-US" sz="1800" dirty="0" smtClean="0">
                <a:cs typeface="Arial" panose="020B0604020202020204" pitchFamily="34" charset="0"/>
              </a:rPr>
              <a:t>Technology, 2018</a:t>
            </a:r>
            <a:endParaRPr lang="en-US" altLang="en-US" sz="1800" dirty="0" smtClean="0">
              <a:solidFill>
                <a:srgbClr val="D60093"/>
              </a:solidFill>
              <a:cs typeface="Arial" panose="020B0604020202020204" pitchFamily="34" charset="0"/>
            </a:endParaRPr>
          </a:p>
          <a:p>
            <a:pPr eaLnBrk="1" hangingPunct="1">
              <a:lnSpc>
                <a:spcPct val="120000"/>
              </a:lnSpc>
            </a:pPr>
            <a:r>
              <a:rPr lang="en-US" altLang="en-US" sz="2400" dirty="0" err="1" smtClean="0">
                <a:solidFill>
                  <a:srgbClr val="D60093"/>
                </a:solidFill>
              </a:rPr>
              <a:t>Giá</a:t>
            </a:r>
            <a:r>
              <a:rPr lang="en-US" altLang="en-US" sz="2400" dirty="0" smtClean="0">
                <a:solidFill>
                  <a:srgbClr val="D60093"/>
                </a:solidFill>
              </a:rPr>
              <a:t> </a:t>
            </a:r>
            <a:r>
              <a:rPr lang="en-US" altLang="en-US" sz="2400" dirty="0" err="1" smtClean="0">
                <a:solidFill>
                  <a:srgbClr val="D60093"/>
                </a:solidFill>
              </a:rPr>
              <a:t>tạo</a:t>
            </a:r>
            <a:r>
              <a:rPr lang="en-US" altLang="en-US" sz="2400" dirty="0" smtClean="0">
                <a:solidFill>
                  <a:srgbClr val="D60093"/>
                </a:solidFill>
              </a:rPr>
              <a:t> </a:t>
            </a:r>
            <a:r>
              <a:rPr lang="en-US" altLang="en-US" sz="2400" dirty="0" err="1" smtClean="0">
                <a:solidFill>
                  <a:srgbClr val="D60093"/>
                </a:solidFill>
              </a:rPr>
              <a:t>dữ</a:t>
            </a:r>
            <a:r>
              <a:rPr lang="en-US" altLang="en-US" sz="2400" dirty="0" smtClean="0">
                <a:solidFill>
                  <a:srgbClr val="D60093"/>
                </a:solidFill>
              </a:rPr>
              <a:t> </a:t>
            </a:r>
            <a:r>
              <a:rPr lang="en-US" altLang="en-US" sz="2400" dirty="0" err="1" smtClean="0">
                <a:solidFill>
                  <a:srgbClr val="D60093"/>
                </a:solidFill>
              </a:rPr>
              <a:t>liệu</a:t>
            </a:r>
            <a:r>
              <a:rPr lang="en-US" altLang="en-US" sz="2400" dirty="0" smtClean="0">
                <a:solidFill>
                  <a:srgbClr val="D60093"/>
                </a:solidFill>
              </a:rPr>
              <a:t> </a:t>
            </a:r>
            <a:r>
              <a:rPr lang="en-US" altLang="en-US" sz="2400" dirty="0" err="1" smtClean="0">
                <a:solidFill>
                  <a:srgbClr val="D60093"/>
                </a:solidFill>
              </a:rPr>
              <a:t>ngày</a:t>
            </a:r>
            <a:r>
              <a:rPr lang="en-US" altLang="en-US" sz="2400" dirty="0" smtClean="0">
                <a:solidFill>
                  <a:srgbClr val="D60093"/>
                </a:solidFill>
              </a:rPr>
              <a:t> </a:t>
            </a:r>
            <a:r>
              <a:rPr lang="en-US" altLang="en-US" sz="2400" dirty="0" err="1" smtClean="0">
                <a:solidFill>
                  <a:srgbClr val="D60093"/>
                </a:solidFill>
              </a:rPr>
              <a:t>càng</a:t>
            </a:r>
            <a:r>
              <a:rPr lang="en-US" altLang="en-US" sz="2400" dirty="0" smtClean="0">
                <a:solidFill>
                  <a:srgbClr val="D60093"/>
                </a:solidFill>
              </a:rPr>
              <a:t> </a:t>
            </a:r>
            <a:r>
              <a:rPr lang="en-US" altLang="en-US" sz="2400" dirty="0" err="1" smtClean="0">
                <a:solidFill>
                  <a:srgbClr val="D60093"/>
                </a:solidFill>
              </a:rPr>
              <a:t>rẻ</a:t>
            </a:r>
            <a:r>
              <a:rPr lang="en-US" altLang="en-US" sz="2400" dirty="0" smtClean="0">
                <a:solidFill>
                  <a:srgbClr val="D60093"/>
                </a:solidFill>
              </a:rPr>
              <a:t> </a:t>
            </a:r>
            <a:r>
              <a:rPr lang="en-US" altLang="en-US" sz="2400" dirty="0" err="1" smtClean="0">
                <a:solidFill>
                  <a:srgbClr val="D60093"/>
                </a:solidFill>
              </a:rPr>
              <a:t>hơn</a:t>
            </a:r>
            <a:endParaRPr lang="en-US" altLang="en-US" sz="2400" dirty="0" smtClean="0">
              <a:solidFill>
                <a:srgbClr val="D60093"/>
              </a:solidFill>
            </a:endParaRPr>
          </a:p>
          <a:p>
            <a:pPr marL="742950" lvl="1" indent="-285750" algn="just" eaLnBrk="1" hangingPunct="1">
              <a:spcBef>
                <a:spcPct val="0"/>
              </a:spcBef>
              <a:buSzPct val="110000"/>
              <a:buFont typeface="Wingdings" panose="05000000000000000000" pitchFamily="2" charset="2"/>
              <a:buChar char="§"/>
            </a:pPr>
            <a:r>
              <a:rPr lang="en-US" altLang="en-US" sz="1600" dirty="0" err="1" smtClean="0"/>
              <a:t>Chiều</a:t>
            </a:r>
            <a:r>
              <a:rPr lang="en-US" altLang="en-US" sz="1600" dirty="0" smtClean="0"/>
              <a:t> </a:t>
            </a:r>
            <a:r>
              <a:rPr lang="en-US" altLang="en-US" sz="1600" dirty="0" err="1" smtClean="0"/>
              <a:t>hướng</a:t>
            </a:r>
            <a:r>
              <a:rPr lang="en-US" altLang="en-US" sz="1600" dirty="0" smtClean="0"/>
              <a:t> </a:t>
            </a:r>
            <a:r>
              <a:rPr lang="en-US" altLang="en-US" sz="1600" dirty="0" err="1" smtClean="0"/>
              <a:t>giá</a:t>
            </a:r>
            <a:r>
              <a:rPr lang="en-US" altLang="en-US" sz="1600" dirty="0" smtClean="0"/>
              <a:t> </a:t>
            </a:r>
            <a:r>
              <a:rPr lang="en-US" altLang="en-US" sz="1600" dirty="0" err="1" smtClean="0"/>
              <a:t>tạo</a:t>
            </a:r>
            <a:r>
              <a:rPr lang="en-US" altLang="en-US" sz="1600" dirty="0" smtClean="0"/>
              <a:t> </a:t>
            </a:r>
            <a:r>
              <a:rPr lang="en-US" altLang="en-US" sz="1600" dirty="0" err="1" smtClean="0"/>
              <a:t>mới</a:t>
            </a:r>
            <a:r>
              <a:rPr lang="en-US" altLang="en-US" sz="1600" dirty="0" smtClean="0"/>
              <a:t> </a:t>
            </a:r>
            <a:r>
              <a:rPr lang="en-US" altLang="en-US" sz="1600" dirty="0" err="1" smtClean="0"/>
              <a:t>dữ</a:t>
            </a:r>
            <a:r>
              <a:rPr lang="en-US" altLang="en-US" sz="1600" dirty="0" smtClean="0"/>
              <a:t> </a:t>
            </a:r>
            <a:r>
              <a:rPr lang="en-US" altLang="en-US" sz="1600" dirty="0" err="1" smtClean="0"/>
              <a:t>liệu</a:t>
            </a:r>
            <a:r>
              <a:rPr lang="en-US" altLang="en-US" sz="1600" dirty="0" smtClean="0"/>
              <a:t> </a:t>
            </a:r>
            <a:r>
              <a:rPr lang="en-US" altLang="en-US" sz="1600" dirty="0" err="1" smtClean="0"/>
              <a:t>giảm</a:t>
            </a:r>
            <a:r>
              <a:rPr lang="en-US" altLang="en-US" sz="1600" dirty="0" smtClean="0"/>
              <a:t> </a:t>
            </a:r>
            <a:r>
              <a:rPr lang="en-US" altLang="en-US" sz="1600" dirty="0" err="1" smtClean="0"/>
              <a:t>dần</a:t>
            </a:r>
            <a:endParaRPr lang="en-US" altLang="en-US" sz="1600" dirty="0" smtClean="0"/>
          </a:p>
          <a:p>
            <a:pPr marL="742950" lvl="1" indent="-285750" algn="just" eaLnBrk="1" hangingPunct="1">
              <a:spcBef>
                <a:spcPct val="0"/>
              </a:spcBef>
              <a:buSzPct val="110000"/>
              <a:buFont typeface="Wingdings" panose="05000000000000000000" pitchFamily="2" charset="2"/>
              <a:buChar char="§"/>
            </a:pPr>
            <a:r>
              <a:rPr lang="en-US" altLang="en-US" sz="1600" dirty="0" smtClean="0"/>
              <a:t>0,5 </a:t>
            </a:r>
            <a:r>
              <a:rPr lang="en-US" altLang="en-US" sz="1600" dirty="0" err="1" smtClean="0"/>
              <a:t>xu</a:t>
            </a:r>
            <a:r>
              <a:rPr lang="en-US" altLang="en-US" sz="1600" dirty="0" smtClean="0"/>
              <a:t> </a:t>
            </a:r>
            <a:r>
              <a:rPr lang="en-US" altLang="en-US" sz="1600" dirty="0" err="1" smtClean="0"/>
              <a:t>Mỹ</a:t>
            </a:r>
            <a:r>
              <a:rPr lang="en-US" altLang="en-US" sz="1600" dirty="0" smtClean="0"/>
              <a:t>/1 GB </a:t>
            </a:r>
            <a:r>
              <a:rPr lang="en-US" altLang="en-US" sz="1600" dirty="0" err="1" smtClean="0"/>
              <a:t>vào</a:t>
            </a:r>
            <a:r>
              <a:rPr lang="en-US" altLang="en-US" sz="1600" dirty="0" smtClean="0"/>
              <a:t> </a:t>
            </a:r>
            <a:r>
              <a:rPr lang="en-US" altLang="en-US" sz="1600" dirty="0" err="1" smtClean="0"/>
              <a:t>năm</a:t>
            </a:r>
            <a:r>
              <a:rPr lang="en-US" altLang="en-US" sz="1600" dirty="0" smtClean="0"/>
              <a:t> 2009 </a:t>
            </a:r>
            <a:r>
              <a:rPr lang="en-US" altLang="en-US" sz="1600" dirty="0" err="1" smtClean="0"/>
              <a:t>giảm</a:t>
            </a:r>
            <a:r>
              <a:rPr lang="en-US" altLang="en-US" sz="1600" dirty="0" smtClean="0"/>
              <a:t> </a:t>
            </a:r>
            <a:r>
              <a:rPr lang="en-US" altLang="en-US" sz="1600" dirty="0" err="1" smtClean="0"/>
              <a:t>tới</a:t>
            </a:r>
            <a:r>
              <a:rPr lang="en-US" altLang="en-US" sz="1600" dirty="0" smtClean="0"/>
              <a:t> 0,02 </a:t>
            </a:r>
            <a:r>
              <a:rPr lang="en-US" altLang="en-US" sz="1600" dirty="0" err="1" smtClean="0"/>
              <a:t>xu</a:t>
            </a:r>
            <a:r>
              <a:rPr lang="en-US" altLang="en-US" sz="1600" dirty="0" smtClean="0"/>
              <a:t> </a:t>
            </a:r>
            <a:r>
              <a:rPr lang="en-US" altLang="en-US" sz="1600" dirty="0" err="1" smtClean="0"/>
              <a:t>Mỹ</a:t>
            </a:r>
            <a:r>
              <a:rPr lang="en-US" altLang="en-US" sz="1600" dirty="0" smtClean="0"/>
              <a:t> /1 GB </a:t>
            </a:r>
            <a:r>
              <a:rPr lang="en-US" altLang="en-US" sz="1600" dirty="0" err="1" smtClean="0"/>
              <a:t>vào</a:t>
            </a:r>
            <a:r>
              <a:rPr lang="en-US" altLang="en-US" sz="1600" dirty="0" smtClean="0"/>
              <a:t> </a:t>
            </a:r>
            <a:r>
              <a:rPr lang="en-US" altLang="en-US" sz="1600" dirty="0" err="1" smtClean="0"/>
              <a:t>năm</a:t>
            </a:r>
            <a:r>
              <a:rPr lang="en-US" altLang="en-US" sz="1600" dirty="0" smtClean="0"/>
              <a:t> 2020</a:t>
            </a:r>
          </a:p>
          <a:p>
            <a:pPr eaLnBrk="1" hangingPunct="1">
              <a:lnSpc>
                <a:spcPct val="120000"/>
              </a:lnSpc>
              <a:spcBef>
                <a:spcPct val="0"/>
              </a:spcBef>
            </a:pPr>
            <a:r>
              <a:rPr lang="en-US" altLang="en-US" sz="2400" dirty="0" smtClean="0">
                <a:solidFill>
                  <a:srgbClr val="D60093"/>
                </a:solidFill>
              </a:rPr>
              <a:t>Dung </a:t>
            </a:r>
            <a:r>
              <a:rPr lang="en-US" altLang="en-US" sz="2400" dirty="0" err="1" smtClean="0">
                <a:solidFill>
                  <a:srgbClr val="D60093"/>
                </a:solidFill>
              </a:rPr>
              <a:t>lượng</a:t>
            </a:r>
            <a:r>
              <a:rPr lang="en-US" altLang="en-US" sz="2400" dirty="0" smtClean="0">
                <a:solidFill>
                  <a:srgbClr val="D60093"/>
                </a:solidFill>
              </a:rPr>
              <a:t> </a:t>
            </a:r>
            <a:r>
              <a:rPr lang="en-US" altLang="en-US" sz="2400" dirty="0" err="1" smtClean="0">
                <a:solidFill>
                  <a:srgbClr val="D60093"/>
                </a:solidFill>
              </a:rPr>
              <a:t>tổng</a:t>
            </a:r>
            <a:r>
              <a:rPr lang="en-US" altLang="en-US" sz="2400" dirty="0" smtClean="0">
                <a:solidFill>
                  <a:srgbClr val="D60093"/>
                </a:solidFill>
              </a:rPr>
              <a:t> </a:t>
            </a:r>
            <a:r>
              <a:rPr lang="en-US" altLang="en-US" sz="2400" dirty="0" err="1" smtClean="0">
                <a:solidFill>
                  <a:srgbClr val="D60093"/>
                </a:solidFill>
              </a:rPr>
              <a:t>thể</a:t>
            </a:r>
            <a:r>
              <a:rPr lang="en-US" altLang="en-US" sz="2400" dirty="0" smtClean="0">
                <a:solidFill>
                  <a:srgbClr val="D60093"/>
                </a:solidFill>
              </a:rPr>
              <a:t> </a:t>
            </a:r>
            <a:r>
              <a:rPr lang="en-US" altLang="en-US" sz="2400" dirty="0" err="1" smtClean="0">
                <a:solidFill>
                  <a:srgbClr val="D60093"/>
                </a:solidFill>
              </a:rPr>
              <a:t>tăng</a:t>
            </a:r>
            <a:endParaRPr lang="en-US" altLang="en-US" sz="2400" dirty="0" smtClean="0">
              <a:solidFill>
                <a:srgbClr val="D60093"/>
              </a:solidFill>
            </a:endParaRPr>
          </a:p>
          <a:p>
            <a:pPr marL="742950" lvl="1" indent="-285750" algn="just" eaLnBrk="1" hangingPunct="1">
              <a:spcBef>
                <a:spcPct val="0"/>
              </a:spcBef>
              <a:buSzPct val="110000"/>
              <a:buFont typeface="Wingdings" panose="05000000000000000000" pitchFamily="2" charset="2"/>
              <a:buChar char="§"/>
            </a:pPr>
            <a:r>
              <a:rPr lang="en-US" altLang="en-US" sz="1600" dirty="0" err="1" smtClean="0"/>
              <a:t>Độ</a:t>
            </a:r>
            <a:r>
              <a:rPr lang="en-US" altLang="en-US" sz="1600" dirty="0" smtClean="0"/>
              <a:t> </a:t>
            </a:r>
            <a:r>
              <a:rPr lang="en-US" altLang="en-US" sz="1600" dirty="0" err="1" smtClean="0"/>
              <a:t>dốc</a:t>
            </a:r>
            <a:r>
              <a:rPr lang="en-US" altLang="en-US" sz="1600" dirty="0" smtClean="0"/>
              <a:t> </a:t>
            </a:r>
            <a:r>
              <a:rPr lang="en-US" altLang="en-US" sz="1600" dirty="0" err="1" smtClean="0"/>
              <a:t>tăng</a:t>
            </a:r>
            <a:r>
              <a:rPr lang="en-US" altLang="en-US" sz="1600" dirty="0" smtClean="0"/>
              <a:t> </a:t>
            </a:r>
            <a:r>
              <a:rPr lang="en-US" altLang="en-US" sz="1600" dirty="0" err="1" smtClean="0"/>
              <a:t>càng</a:t>
            </a:r>
            <a:r>
              <a:rPr lang="en-US" altLang="en-US" sz="1600" dirty="0" smtClean="0"/>
              <a:t> </a:t>
            </a:r>
            <a:r>
              <a:rPr lang="en-US" altLang="en-US" sz="1600" dirty="0" err="1" smtClean="0"/>
              <a:t>cao</a:t>
            </a:r>
            <a:endParaRPr lang="en-US" altLang="en-US" sz="1600" dirty="0" smtClean="0"/>
          </a:p>
          <a:p>
            <a:pPr marL="742950" lvl="1" indent="-285750" algn="just" eaLnBrk="1" hangingPunct="1">
              <a:spcBef>
                <a:spcPct val="0"/>
              </a:spcBef>
              <a:buSzPct val="110000"/>
              <a:buFont typeface="Wingdings" panose="05000000000000000000" pitchFamily="2" charset="2"/>
              <a:buChar char="§"/>
            </a:pPr>
            <a:r>
              <a:rPr lang="en-US" altLang="en-US" sz="1600" dirty="0" err="1" smtClean="0"/>
              <a:t>Đã</a:t>
            </a:r>
            <a:r>
              <a:rPr lang="en-US" altLang="en-US" sz="1600" dirty="0" smtClean="0"/>
              <a:t> </a:t>
            </a:r>
            <a:r>
              <a:rPr lang="en-US" altLang="en-US" sz="1600" dirty="0" err="1" smtClean="0"/>
              <a:t>đạt</a:t>
            </a:r>
            <a:r>
              <a:rPr lang="en-US" altLang="en-US" sz="1600" dirty="0" smtClean="0"/>
              <a:t> 33ZB </a:t>
            </a:r>
            <a:r>
              <a:rPr lang="en-US" altLang="en-US" sz="1600" dirty="0" err="1" smtClean="0"/>
              <a:t>năm</a:t>
            </a:r>
            <a:r>
              <a:rPr lang="en-US" altLang="en-US" sz="1600" dirty="0" smtClean="0"/>
              <a:t> 2018 (</a:t>
            </a:r>
            <a:r>
              <a:rPr lang="en-US" altLang="en-US" sz="1600" dirty="0" err="1" smtClean="0"/>
              <a:t>năm</a:t>
            </a:r>
            <a:r>
              <a:rPr lang="en-US" altLang="en-US" sz="1600" dirty="0" smtClean="0"/>
              <a:t> 2011 </a:t>
            </a:r>
            <a:r>
              <a:rPr lang="en-US" altLang="en-US" sz="1600" dirty="0" err="1" smtClean="0"/>
              <a:t>dự</a:t>
            </a:r>
            <a:r>
              <a:rPr lang="en-US" altLang="en-US" sz="1600" dirty="0" smtClean="0"/>
              <a:t> </a:t>
            </a:r>
            <a:r>
              <a:rPr lang="en-US" altLang="en-US" sz="1600" dirty="0" err="1" smtClean="0"/>
              <a:t>kiến</a:t>
            </a:r>
            <a:r>
              <a:rPr lang="en-US" altLang="en-US" sz="1600" dirty="0" smtClean="0"/>
              <a:t> </a:t>
            </a:r>
            <a:r>
              <a:rPr lang="en-US" altLang="en-US" sz="1600" dirty="0" err="1" smtClean="0"/>
              <a:t>đạt</a:t>
            </a:r>
            <a:r>
              <a:rPr lang="en-US" altLang="en-US" sz="1600" dirty="0" smtClean="0"/>
              <a:t> 35 ZB </a:t>
            </a:r>
            <a:r>
              <a:rPr lang="en-US" altLang="en-US" sz="1600" dirty="0" err="1" smtClean="0"/>
              <a:t>vào</a:t>
            </a:r>
            <a:r>
              <a:rPr lang="en-US" altLang="en-US" sz="1600" dirty="0" smtClean="0"/>
              <a:t> </a:t>
            </a:r>
            <a:r>
              <a:rPr lang="en-US" altLang="en-US" sz="1600" dirty="0" err="1" smtClean="0"/>
              <a:t>năm</a:t>
            </a:r>
            <a:r>
              <a:rPr lang="en-US" altLang="en-US" sz="1600" dirty="0" smtClean="0"/>
              <a:t> 2020)</a:t>
            </a:r>
          </a:p>
          <a:p>
            <a:pPr marL="742950" lvl="1" indent="-285750" algn="just" eaLnBrk="1" hangingPunct="1">
              <a:buSzPct val="110000"/>
              <a:buFont typeface="Wingdings" panose="05000000000000000000" pitchFamily="2" charset="2"/>
              <a:buChar char="§"/>
            </a:pPr>
            <a:endParaRPr lang="en-US" altLang="en-US" sz="1600" dirty="0" smtClean="0"/>
          </a:p>
        </p:txBody>
      </p:sp>
      <p:sp>
        <p:nvSpPr>
          <p:cNvPr id="2048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9F1AF4D-40DA-4827-937A-FF1871655C71}" type="slidenum">
              <a:rPr lang="en-US" altLang="en-US" sz="1000" smtClean="0"/>
              <a:pPr>
                <a:spcBef>
                  <a:spcPct val="0"/>
                </a:spcBef>
                <a:buClrTx/>
                <a:buSzTx/>
                <a:buFontTx/>
                <a:buNone/>
              </a:pPr>
              <a:t>5</a:t>
            </a:fld>
            <a:endParaRPr lang="en-US" altLang="en-US" sz="1000" smtClean="0"/>
          </a:p>
        </p:txBody>
      </p:sp>
      <p:pic>
        <p:nvPicPr>
          <p:cNvPr id="116738" name="Picture 2" descr="IDC Datasphere grow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32" y="599768"/>
            <a:ext cx="7343298" cy="37436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24000" y="1066800"/>
            <a:ext cx="6248400" cy="369332"/>
          </a:xfrm>
          <a:prstGeom prst="rect">
            <a:avLst/>
          </a:prstGeom>
        </p:spPr>
        <p:txBody>
          <a:bodyPr wrap="square">
            <a:spAutoFit/>
          </a:bodyPr>
          <a:lstStyle/>
          <a:p>
            <a:r>
              <a:rPr lang="en-US" b="1" spc="-50" dirty="0">
                <a:solidFill>
                  <a:srgbClr val="FF0000"/>
                </a:solidFill>
                <a:hlinkClick r:id="rId3"/>
              </a:rPr>
              <a:t>https://www.seagate.com/as/en/our-story/data-age-2025/</a:t>
            </a:r>
            <a:endParaRPr lang="en-US" b="1" spc="-50" dirty="0">
              <a:solidFill>
                <a:srgbClr val="FF000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1AD36EC-B03D-4140-ABBA-C97592595FC0}" type="datetime4">
              <a:rPr lang="en-US" altLang="en-US" sz="1000" smtClean="0"/>
              <a:pPr>
                <a:spcBef>
                  <a:spcPct val="0"/>
                </a:spcBef>
                <a:buClrTx/>
                <a:buSzTx/>
                <a:buFontTx/>
                <a:buNone/>
              </a:pPr>
              <a:t>February 3, 2023</a:t>
            </a:fld>
            <a:endParaRPr lang="en-US" altLang="en-US" sz="1000" smtClean="0"/>
          </a:p>
        </p:txBody>
      </p:sp>
      <p:sp>
        <p:nvSpPr>
          <p:cNvPr id="737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E95FC20-AD5B-4AC3-B7CC-EF5170AFE817}" type="slidenum">
              <a:rPr lang="en-US" altLang="en-US" sz="1000" smtClean="0"/>
              <a:pPr>
                <a:spcBef>
                  <a:spcPct val="0"/>
                </a:spcBef>
                <a:buClrTx/>
                <a:buSzTx/>
                <a:buFontTx/>
                <a:buNone/>
              </a:pPr>
              <a:t>50</a:t>
            </a:fld>
            <a:endParaRPr lang="en-US" altLang="en-US" sz="1000" smtClean="0"/>
          </a:p>
        </p:txBody>
      </p:sp>
      <p:sp>
        <p:nvSpPr>
          <p:cNvPr id="73732" name="Rectangle 2"/>
          <p:cNvSpPr>
            <a:spLocks noGrp="1" noChangeArrowheads="1"/>
          </p:cNvSpPr>
          <p:nvPr>
            <p:ph type="title"/>
          </p:nvPr>
        </p:nvSpPr>
        <p:spPr>
          <a:xfrm>
            <a:off x="914400" y="0"/>
            <a:ext cx="7696200" cy="704850"/>
          </a:xfrm>
          <a:noFill/>
        </p:spPr>
        <p:txBody>
          <a:bodyPr lIns="92075" tIns="46038" rIns="92075" bIns="46038"/>
          <a:lstStyle/>
          <a:p>
            <a:pPr eaLnBrk="1" hangingPunct="1"/>
            <a:r>
              <a:rPr lang="en-US" altLang="en-US" sz="3200" smtClean="0">
                <a:solidFill>
                  <a:srgbClr val="C00000"/>
                </a:solidFill>
              </a:rPr>
              <a:t>Mọi mẫu khai phá được đều hấp dẫn?</a:t>
            </a:r>
            <a:endParaRPr lang="en-US" altLang="en-US" sz="2800" smtClean="0">
              <a:solidFill>
                <a:srgbClr val="C00000"/>
              </a:solidFill>
            </a:endParaRPr>
          </a:p>
        </p:txBody>
      </p:sp>
      <p:sp>
        <p:nvSpPr>
          <p:cNvPr id="73733" name="Rectangle 3"/>
          <p:cNvSpPr>
            <a:spLocks noGrp="1" noChangeArrowheads="1"/>
          </p:cNvSpPr>
          <p:nvPr>
            <p:ph type="body" idx="1"/>
          </p:nvPr>
        </p:nvSpPr>
        <p:spPr>
          <a:xfrm>
            <a:off x="381000" y="1066800"/>
            <a:ext cx="7543800" cy="5181600"/>
          </a:xfrm>
          <a:noFill/>
        </p:spPr>
        <p:txBody>
          <a:bodyPr lIns="92075" tIns="46038" rIns="92075" bIns="46038"/>
          <a:lstStyle/>
          <a:p>
            <a:pPr eaLnBrk="1" hangingPunct="1">
              <a:lnSpc>
                <a:spcPct val="110000"/>
              </a:lnSpc>
            </a:pPr>
            <a:r>
              <a:rPr lang="en-US" altLang="en-US" sz="2000" smtClean="0"/>
              <a:t>KPDL có thể sinh ra tới hàng nghìn mẫu: Không phải tất cả đều hấp dẫn</a:t>
            </a:r>
          </a:p>
          <a:p>
            <a:pPr lvl="1" eaLnBrk="1" hangingPunct="1">
              <a:lnSpc>
                <a:spcPct val="110000"/>
              </a:lnSpc>
              <a:buSzPct val="110000"/>
              <a:buFont typeface="Wingdings" panose="05000000000000000000" pitchFamily="2" charset="2"/>
              <a:buChar char="§"/>
            </a:pPr>
            <a:r>
              <a:rPr lang="en-US" altLang="en-US" sz="1800" smtClean="0"/>
              <a:t>Tiếp cận gợi ý: KPDL hướng người dùng, dựa trên câu hỏi, hướng đích</a:t>
            </a:r>
          </a:p>
          <a:p>
            <a:pPr eaLnBrk="1" hangingPunct="1">
              <a:lnSpc>
                <a:spcPct val="130000"/>
              </a:lnSpc>
            </a:pPr>
            <a:r>
              <a:rPr lang="en-US" altLang="en-US" sz="2000" b="1" u="sng" smtClean="0"/>
              <a:t>Độ đo hấp dẫn</a:t>
            </a:r>
            <a:endParaRPr lang="en-US" altLang="en-US" sz="2000" smtClean="0"/>
          </a:p>
          <a:p>
            <a:pPr lvl="1" eaLnBrk="1" hangingPunct="1">
              <a:lnSpc>
                <a:spcPct val="110000"/>
              </a:lnSpc>
              <a:buSzPct val="110000"/>
              <a:buFont typeface="Wingdings" panose="05000000000000000000" pitchFamily="2" charset="2"/>
              <a:buChar char="§"/>
            </a:pPr>
            <a:r>
              <a:rPr lang="en-US" altLang="en-US" sz="1800" smtClean="0"/>
              <a:t>Mẫu là hấp dẫn nếu dễ hiểu, có giá trị theo dữ liệu mới/kiểm tra với độ chắc chắn, hữu dụng tiềm năng, mới lạ hoặc xác nhận các giả thiết mà người dùng tìm kiếm để xác thực. </a:t>
            </a:r>
          </a:p>
          <a:p>
            <a:pPr eaLnBrk="1" hangingPunct="1">
              <a:lnSpc>
                <a:spcPct val="130000"/>
              </a:lnSpc>
            </a:pPr>
            <a:r>
              <a:rPr lang="en-US" altLang="en-US" sz="2000" b="1" u="sng" smtClean="0"/>
              <a:t>Độ đo hấp dẫn khách quan và chủ quan</a:t>
            </a:r>
            <a:endParaRPr lang="en-US" altLang="en-US" sz="2000" u="sng" smtClean="0"/>
          </a:p>
          <a:p>
            <a:pPr lvl="1" eaLnBrk="1" hangingPunct="1">
              <a:lnSpc>
                <a:spcPct val="110000"/>
              </a:lnSpc>
              <a:buSzPct val="110000"/>
              <a:buFont typeface="Wingdings" panose="05000000000000000000" pitchFamily="2" charset="2"/>
              <a:buChar char="§"/>
            </a:pPr>
            <a:r>
              <a:rPr lang="en-US" altLang="en-US" sz="1800" u="sng" smtClean="0">
                <a:solidFill>
                  <a:schemeClr val="hlink"/>
                </a:solidFill>
              </a:rPr>
              <a:t>Khách quan</a:t>
            </a:r>
            <a:r>
              <a:rPr lang="en-US" altLang="en-US" sz="1800" u="sng" smtClean="0"/>
              <a:t>:</a:t>
            </a:r>
            <a:r>
              <a:rPr lang="en-US" altLang="en-US" sz="1800" smtClean="0"/>
              <a:t> dựa trên thống kê và cấu trúc của mẫu, chẳng hạn, </a:t>
            </a:r>
            <a:r>
              <a:rPr lang="en-US" altLang="en-US" sz="1800"/>
              <a:t>đ</a:t>
            </a:r>
            <a:r>
              <a:rPr lang="en-US" altLang="en-US" sz="1800" smtClean="0"/>
              <a:t>ộ hỗ trợ, độ tin cậy, …</a:t>
            </a:r>
          </a:p>
          <a:p>
            <a:pPr lvl="1" eaLnBrk="1" hangingPunct="1">
              <a:lnSpc>
                <a:spcPct val="110000"/>
              </a:lnSpc>
              <a:buSzPct val="110000"/>
              <a:buFont typeface="Wingdings" panose="05000000000000000000" pitchFamily="2" charset="2"/>
              <a:buChar char="§"/>
            </a:pPr>
            <a:r>
              <a:rPr lang="en-US" altLang="en-US" sz="1800" u="sng" smtClean="0">
                <a:solidFill>
                  <a:schemeClr val="hlink"/>
                </a:solidFill>
              </a:rPr>
              <a:t>Chủ quan</a:t>
            </a:r>
            <a:r>
              <a:rPr lang="en-US" altLang="en-US" sz="1800" u="sng" smtClean="0"/>
              <a:t>:</a:t>
            </a:r>
            <a:r>
              <a:rPr lang="en-US" altLang="en-US" sz="1800" smtClean="0"/>
              <a:t> dựa trên sự tin tưởng của người dùng đối với dữ liệu, chẳng hạn, sự không chờ đón, tính mới mẻ, tác động được...</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8C16AB1-968B-45AD-93E5-2A013F2175D8}" type="datetime4">
              <a:rPr lang="en-US" altLang="en-US" sz="1000" smtClean="0"/>
              <a:pPr>
                <a:spcBef>
                  <a:spcPct val="0"/>
                </a:spcBef>
                <a:buClrTx/>
                <a:buSzTx/>
                <a:buFontTx/>
                <a:buNone/>
              </a:pPr>
              <a:t>February 3, 2023</a:t>
            </a:fld>
            <a:endParaRPr lang="en-US" altLang="en-US" sz="1000" smtClean="0"/>
          </a:p>
        </p:txBody>
      </p:sp>
      <p:sp>
        <p:nvSpPr>
          <p:cNvPr id="747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3403D98-6552-47B7-B9D0-7B15EDDFC0FC}" type="slidenum">
              <a:rPr lang="en-US" altLang="en-US" sz="1000" smtClean="0"/>
              <a:pPr>
                <a:spcBef>
                  <a:spcPct val="0"/>
                </a:spcBef>
                <a:buClrTx/>
                <a:buSzTx/>
                <a:buFontTx/>
                <a:buNone/>
              </a:pPr>
              <a:t>51</a:t>
            </a:fld>
            <a:endParaRPr lang="en-US" altLang="en-US" sz="1000" smtClean="0"/>
          </a:p>
        </p:txBody>
      </p:sp>
      <p:sp>
        <p:nvSpPr>
          <p:cNvPr id="74756" name="Rectangle 2"/>
          <p:cNvSpPr>
            <a:spLocks noGrp="1" noChangeArrowheads="1"/>
          </p:cNvSpPr>
          <p:nvPr>
            <p:ph type="title"/>
          </p:nvPr>
        </p:nvSpPr>
        <p:spPr>
          <a:xfrm>
            <a:off x="914400" y="0"/>
            <a:ext cx="8229600" cy="685800"/>
          </a:xfrm>
          <a:noFill/>
        </p:spPr>
        <p:txBody>
          <a:bodyPr lIns="92075" tIns="46038" rIns="92075" bIns="46038"/>
          <a:lstStyle/>
          <a:p>
            <a:pPr eaLnBrk="1" hangingPunct="1"/>
            <a:r>
              <a:rPr lang="en-US" altLang="en-US" sz="3200" smtClean="0">
                <a:solidFill>
                  <a:srgbClr val="C00000"/>
                </a:solidFill>
              </a:rPr>
              <a:t>Tìm được tất cả và chỉ các mẫu hấp dẫn?</a:t>
            </a:r>
            <a:endParaRPr lang="en-US" altLang="en-US" sz="2800" smtClean="0">
              <a:solidFill>
                <a:srgbClr val="C00000"/>
              </a:solidFill>
            </a:endParaRPr>
          </a:p>
        </p:txBody>
      </p:sp>
      <p:sp>
        <p:nvSpPr>
          <p:cNvPr id="74757" name="Rectangle 3"/>
          <p:cNvSpPr>
            <a:spLocks noGrp="1" noChangeArrowheads="1"/>
          </p:cNvSpPr>
          <p:nvPr>
            <p:ph type="body" idx="1"/>
          </p:nvPr>
        </p:nvSpPr>
        <p:spPr>
          <a:xfrm>
            <a:off x="304800" y="1219200"/>
            <a:ext cx="8458200" cy="4648200"/>
          </a:xfrm>
          <a:noFill/>
        </p:spPr>
        <p:txBody>
          <a:bodyPr lIns="92075" tIns="46038" rIns="92075" bIns="46038"/>
          <a:lstStyle/>
          <a:p>
            <a:pPr eaLnBrk="1" hangingPunct="1">
              <a:lnSpc>
                <a:spcPct val="130000"/>
              </a:lnSpc>
            </a:pPr>
            <a:r>
              <a:rPr lang="en-US" altLang="en-US" sz="2800" u="sng" smtClean="0">
                <a:solidFill>
                  <a:srgbClr val="D60093"/>
                </a:solidFill>
              </a:rPr>
              <a:t>Tìm được mọi mẫu hấp dẫn: Về tính đầy đủ</a:t>
            </a:r>
          </a:p>
          <a:p>
            <a:pPr lvl="1" eaLnBrk="1" hangingPunct="1">
              <a:lnSpc>
                <a:spcPct val="110000"/>
              </a:lnSpc>
              <a:buFont typeface="Wingdings" panose="05000000000000000000" pitchFamily="2" charset="2"/>
              <a:buChar char="§"/>
            </a:pPr>
            <a:r>
              <a:rPr lang="en-US" altLang="en-US" sz="2000" smtClean="0"/>
              <a:t>Hệ thống KHDL có khả năng tìm </a:t>
            </a:r>
            <a:r>
              <a:rPr lang="en-US" altLang="en-US" sz="2000" b="1" u="sng" smtClean="0"/>
              <a:t>mọi</a:t>
            </a:r>
            <a:r>
              <a:rPr lang="en-US" altLang="en-US" sz="2000" smtClean="0"/>
              <a:t> mẫu hấp dẫn?</a:t>
            </a:r>
          </a:p>
          <a:p>
            <a:pPr lvl="1" eaLnBrk="1" hangingPunct="1">
              <a:lnSpc>
                <a:spcPct val="110000"/>
              </a:lnSpc>
              <a:buFont typeface="Wingdings" panose="05000000000000000000" pitchFamily="2" charset="2"/>
              <a:buChar char="§"/>
            </a:pPr>
            <a:r>
              <a:rPr lang="en-US" altLang="en-US" sz="2000" smtClean="0"/>
              <a:t>Tìm kiếm mày mò (heuristic) &lt;&gt; tìm kiếm đầy đủ</a:t>
            </a:r>
          </a:p>
          <a:p>
            <a:pPr lvl="1" eaLnBrk="1" hangingPunct="1">
              <a:lnSpc>
                <a:spcPct val="110000"/>
              </a:lnSpc>
              <a:buFont typeface="Wingdings" panose="05000000000000000000" pitchFamily="2" charset="2"/>
              <a:buChar char="§"/>
            </a:pPr>
            <a:r>
              <a:rPr lang="en-US" altLang="en-US" sz="2000" smtClean="0"/>
              <a:t>Kết hợp &lt;&gt; phân lớp &lt;&gt; phân cụm</a:t>
            </a:r>
          </a:p>
          <a:p>
            <a:pPr eaLnBrk="1" hangingPunct="1">
              <a:lnSpc>
                <a:spcPct val="130000"/>
              </a:lnSpc>
            </a:pPr>
            <a:r>
              <a:rPr lang="en-US" altLang="en-US" sz="2800" u="sng" smtClean="0">
                <a:solidFill>
                  <a:srgbClr val="D60093"/>
                </a:solidFill>
              </a:rPr>
              <a:t>Tìm chỉ các mẫu hấp dẫn: Về tính tối ưu</a:t>
            </a:r>
          </a:p>
          <a:p>
            <a:pPr lvl="1" eaLnBrk="1" hangingPunct="1">
              <a:lnSpc>
                <a:spcPct val="110000"/>
              </a:lnSpc>
              <a:buFont typeface="Wingdings" panose="05000000000000000000" pitchFamily="2" charset="2"/>
              <a:buChar char="§"/>
            </a:pPr>
            <a:r>
              <a:rPr lang="en-US" altLang="en-US" sz="2000" smtClean="0"/>
              <a:t>Hệ thống KPDL có khả năng tìm ra </a:t>
            </a:r>
            <a:r>
              <a:rPr lang="en-US" altLang="en-US" sz="2000" b="1" u="sng" smtClean="0"/>
              <a:t>đúng</a:t>
            </a:r>
            <a:r>
              <a:rPr lang="en-US" altLang="en-US" sz="2000" smtClean="0"/>
              <a:t> các mẫu hấp dẫn?</a:t>
            </a:r>
          </a:p>
          <a:p>
            <a:pPr lvl="1" eaLnBrk="1" hangingPunct="1">
              <a:lnSpc>
                <a:spcPct val="110000"/>
              </a:lnSpc>
              <a:buFont typeface="Wingdings" panose="05000000000000000000" pitchFamily="2" charset="2"/>
              <a:buChar char="§"/>
            </a:pPr>
            <a:r>
              <a:rPr lang="en-US" altLang="en-US" sz="2000" smtClean="0"/>
              <a:t>Tiếp cận</a:t>
            </a:r>
          </a:p>
          <a:p>
            <a:pPr lvl="2" eaLnBrk="1" hangingPunct="1">
              <a:lnSpc>
                <a:spcPct val="110000"/>
              </a:lnSpc>
              <a:buFont typeface="Wingdings" panose="05000000000000000000" pitchFamily="2" charset="2"/>
              <a:buChar char="Ø"/>
            </a:pPr>
            <a:r>
              <a:rPr lang="en-US" altLang="en-US" sz="2000" smtClean="0"/>
              <a:t>Đầu tiên tìm tổng thể tất cả các mẫu sau đó lọc bỏ các mẫu không hấp dẫn.</a:t>
            </a:r>
          </a:p>
          <a:p>
            <a:pPr lvl="2" eaLnBrk="1" hangingPunct="1">
              <a:lnSpc>
                <a:spcPct val="110000"/>
              </a:lnSpc>
              <a:buFont typeface="Wingdings" panose="05000000000000000000" pitchFamily="2" charset="2"/>
              <a:buChar char="Ø"/>
            </a:pPr>
            <a:r>
              <a:rPr lang="en-US" altLang="en-US" sz="2000" smtClean="0"/>
              <a:t>Sinh ra chỉ các mẫu hấp dẫn—tối ưu hóa câu hỏi khai phá</a:t>
            </a:r>
            <a:endParaRPr lang="en-US" altLang="en-US" sz="2000" b="1" smtClean="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19BF4BA-31CD-4B63-93D0-C50190593E3F}" type="datetime4">
              <a:rPr lang="en-US" altLang="en-US" sz="1000" smtClean="0"/>
              <a:pPr>
                <a:spcBef>
                  <a:spcPct val="0"/>
                </a:spcBef>
                <a:buClrTx/>
                <a:buSzTx/>
                <a:buFontTx/>
                <a:buNone/>
              </a:pPr>
              <a:t>February 3, 2023</a:t>
            </a:fld>
            <a:endParaRPr lang="en-US" altLang="en-US" sz="1000" smtClean="0"/>
          </a:p>
        </p:txBody>
      </p:sp>
      <p:sp>
        <p:nvSpPr>
          <p:cNvPr id="7577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000" smtClean="0"/>
              <a:t>Kho dữ liệu và khai phá dữ liệu: Chương 1</a:t>
            </a:r>
          </a:p>
        </p:txBody>
      </p:sp>
      <p:sp>
        <p:nvSpPr>
          <p:cNvPr id="7578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202F7C2-CE2C-433D-B5E5-AF3BA289F3F4}" type="slidenum">
              <a:rPr lang="en-US" altLang="en-US" sz="1000" smtClean="0"/>
              <a:pPr>
                <a:spcBef>
                  <a:spcPct val="0"/>
                </a:spcBef>
                <a:buClrTx/>
                <a:buSzTx/>
                <a:buFontTx/>
                <a:buNone/>
              </a:pPr>
              <a:t>52</a:t>
            </a:fld>
            <a:endParaRPr lang="en-US" altLang="en-US" sz="1000" smtClean="0"/>
          </a:p>
        </p:txBody>
      </p:sp>
      <p:sp>
        <p:nvSpPr>
          <p:cNvPr id="75781" name="Rectangle 2"/>
          <p:cNvSpPr>
            <a:spLocks noGrp="1" noChangeArrowheads="1"/>
          </p:cNvSpPr>
          <p:nvPr>
            <p:ph type="title"/>
          </p:nvPr>
        </p:nvSpPr>
        <p:spPr>
          <a:xfrm>
            <a:off x="914400" y="9525"/>
            <a:ext cx="6743700" cy="533400"/>
          </a:xfrm>
          <a:noFill/>
        </p:spPr>
        <p:txBody>
          <a:bodyPr lIns="92075" tIns="46038" rIns="92075" bIns="46038"/>
          <a:lstStyle/>
          <a:p>
            <a:pPr eaLnBrk="1" hangingPunct="1"/>
            <a:r>
              <a:rPr lang="en-US" altLang="en-US" sz="3200" smtClean="0">
                <a:solidFill>
                  <a:srgbClr val="C00000"/>
                </a:solidFill>
              </a:rPr>
              <a:t>KPDL: Các công nghệ chính</a:t>
            </a:r>
          </a:p>
        </p:txBody>
      </p:sp>
      <p:pic>
        <p:nvPicPr>
          <p:cNvPr id="757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04875"/>
            <a:ext cx="7162800" cy="461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83" name="Rectangle 21"/>
          <p:cNvSpPr>
            <a:spLocks noChangeArrowheads="1"/>
          </p:cNvSpPr>
          <p:nvPr/>
        </p:nvSpPr>
        <p:spPr bwMode="auto">
          <a:xfrm>
            <a:off x="1066800" y="5715000"/>
            <a:ext cx="52956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buClr>
                <a:schemeClr val="bg1"/>
              </a:buClr>
              <a:buFont typeface="Wingdings" panose="05000000000000000000" pitchFamily="2" charset="2"/>
              <a:buNone/>
            </a:pPr>
            <a:r>
              <a:rPr lang="en-US" altLang="en-US" sz="2800" dirty="0"/>
              <a:t>Hội tụ của nhiều ngành </a:t>
            </a:r>
            <a:r>
              <a:rPr lang="en-US" altLang="en-US" sz="2800" dirty="0" smtClean="0"/>
              <a:t>[</a:t>
            </a:r>
            <a:r>
              <a:rPr lang="en-US" altLang="en-US" sz="2800" dirty="0"/>
              <a:t>HKP11]</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D32076D-7013-4560-965D-EC1477C64A08}" type="datetime4">
              <a:rPr lang="en-US" altLang="en-US" sz="1000" smtClean="0"/>
              <a:pPr>
                <a:spcBef>
                  <a:spcPct val="0"/>
                </a:spcBef>
                <a:buClrTx/>
                <a:buSzTx/>
                <a:buFontTx/>
                <a:buNone/>
              </a:pPr>
              <a:t>February 3, 2023</a:t>
            </a:fld>
            <a:endParaRPr lang="en-US" altLang="en-US" sz="1000" smtClean="0"/>
          </a:p>
        </p:txBody>
      </p:sp>
      <p:sp>
        <p:nvSpPr>
          <p:cNvPr id="593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8CCD4DF-DB09-41A6-8E9C-0C4D16FB65F5}" type="slidenum">
              <a:rPr lang="en-US" altLang="en-US" sz="1000" smtClean="0"/>
              <a:pPr>
                <a:spcBef>
                  <a:spcPct val="0"/>
                </a:spcBef>
                <a:buClrTx/>
                <a:buSzTx/>
                <a:buFontTx/>
                <a:buNone/>
              </a:pPr>
              <a:t>53</a:t>
            </a:fld>
            <a:endParaRPr lang="en-US" altLang="en-US" sz="1000" smtClean="0"/>
          </a:p>
        </p:txBody>
      </p:sp>
      <p:sp>
        <p:nvSpPr>
          <p:cNvPr id="59396" name="Rectangle 2"/>
          <p:cNvSpPr>
            <a:spLocks noGrp="1" noChangeArrowheads="1"/>
          </p:cNvSpPr>
          <p:nvPr>
            <p:ph type="title"/>
          </p:nvPr>
        </p:nvSpPr>
        <p:spPr>
          <a:xfrm>
            <a:off x="1066800" y="76200"/>
            <a:ext cx="8229600" cy="533400"/>
          </a:xfrm>
          <a:noFill/>
        </p:spPr>
        <p:txBody>
          <a:bodyPr lIns="92075" tIns="46038" rIns="92075" bIns="46038"/>
          <a:lstStyle/>
          <a:p>
            <a:pPr eaLnBrk="1" hangingPunct="1"/>
            <a:r>
              <a:rPr lang="en-US" altLang="en-US" sz="3200" dirty="0" smtClean="0">
                <a:solidFill>
                  <a:srgbClr val="C00000"/>
                </a:solidFill>
              </a:rPr>
              <a:t>5. </a:t>
            </a:r>
            <a:r>
              <a:rPr lang="en-US" altLang="en-US" sz="3200" u="sng" dirty="0" smtClean="0">
                <a:solidFill>
                  <a:srgbClr val="C00000"/>
                </a:solidFill>
              </a:rPr>
              <a:t>CSDL</a:t>
            </a:r>
            <a:r>
              <a:rPr lang="en-US" altLang="en-US" sz="3200" dirty="0" smtClean="0">
                <a:solidFill>
                  <a:srgbClr val="C00000"/>
                </a:solidFill>
              </a:rPr>
              <a:t> và KPDL: kiểu dữ liệu</a:t>
            </a:r>
            <a:endParaRPr lang="en-US" altLang="en-US" sz="3200" u="sng" dirty="0" smtClean="0">
              <a:solidFill>
                <a:srgbClr val="C00000"/>
              </a:solidFill>
            </a:endParaRPr>
          </a:p>
        </p:txBody>
      </p:sp>
      <p:sp>
        <p:nvSpPr>
          <p:cNvPr id="59397" name="Rectangle 3"/>
          <p:cNvSpPr>
            <a:spLocks noGrp="1" noChangeArrowheads="1"/>
          </p:cNvSpPr>
          <p:nvPr>
            <p:ph type="body" idx="1"/>
          </p:nvPr>
        </p:nvSpPr>
        <p:spPr>
          <a:xfrm>
            <a:off x="381000" y="990600"/>
            <a:ext cx="8305800" cy="4495800"/>
          </a:xfrm>
          <a:noFill/>
        </p:spPr>
        <p:txBody>
          <a:bodyPr lIns="92075" tIns="46038" rIns="92075" bIns="46038"/>
          <a:lstStyle/>
          <a:p>
            <a:pPr eaLnBrk="1" hangingPunct="1"/>
            <a:r>
              <a:rPr lang="en-US" altLang="en-US" sz="2400" smtClean="0">
                <a:solidFill>
                  <a:srgbClr val="D60093"/>
                </a:solidFill>
              </a:rPr>
              <a:t>CSDL quan hệ</a:t>
            </a:r>
          </a:p>
          <a:p>
            <a:pPr eaLnBrk="1" hangingPunct="1"/>
            <a:r>
              <a:rPr lang="en-US" altLang="en-US" sz="2400" smtClean="0">
                <a:solidFill>
                  <a:srgbClr val="D60093"/>
                </a:solidFill>
              </a:rPr>
              <a:t>Kho dữ liệu</a:t>
            </a:r>
          </a:p>
          <a:p>
            <a:pPr eaLnBrk="1" hangingPunct="1"/>
            <a:r>
              <a:rPr lang="en-US" altLang="en-US" sz="2400" smtClean="0">
                <a:solidFill>
                  <a:srgbClr val="D60093"/>
                </a:solidFill>
              </a:rPr>
              <a:t>CSDL giao dịch</a:t>
            </a:r>
          </a:p>
          <a:p>
            <a:pPr eaLnBrk="1" hangingPunct="1"/>
            <a:r>
              <a:rPr lang="en-US" altLang="en-US" sz="2400" smtClean="0">
                <a:solidFill>
                  <a:srgbClr val="D60093"/>
                </a:solidFill>
              </a:rPr>
              <a:t>CSDL mở rộng và kho chứa thông tin</a:t>
            </a:r>
          </a:p>
          <a:p>
            <a:pPr lvl="1" eaLnBrk="1" hangingPunct="1">
              <a:buSzPct val="110000"/>
              <a:buFont typeface="Wingdings" panose="05000000000000000000" pitchFamily="2" charset="2"/>
              <a:buChar char="§"/>
            </a:pPr>
            <a:r>
              <a:rPr lang="en-US" altLang="en-US" sz="2000" smtClean="0"/>
              <a:t>CSDL quan hệ-đối tượng</a:t>
            </a:r>
          </a:p>
          <a:p>
            <a:pPr lvl="1" eaLnBrk="1" hangingPunct="1">
              <a:buSzPct val="110000"/>
              <a:buFont typeface="Wingdings" panose="05000000000000000000" pitchFamily="2" charset="2"/>
              <a:buChar char="§"/>
            </a:pPr>
            <a:r>
              <a:rPr lang="en-US" altLang="en-US" sz="2000" smtClean="0"/>
              <a:t>Dữ liệu không gian và thời gian</a:t>
            </a:r>
          </a:p>
          <a:p>
            <a:pPr lvl="1" eaLnBrk="1" hangingPunct="1">
              <a:buSzPct val="110000"/>
              <a:buFont typeface="Wingdings" panose="05000000000000000000" pitchFamily="2" charset="2"/>
              <a:buChar char="§"/>
            </a:pPr>
            <a:r>
              <a:rPr lang="en-US" altLang="en-US" sz="2000" smtClean="0"/>
              <a:t>Dữ liệu chuỗi thời gian</a:t>
            </a:r>
          </a:p>
          <a:p>
            <a:pPr lvl="1" eaLnBrk="1" hangingPunct="1">
              <a:buSzPct val="110000"/>
              <a:buFont typeface="Wingdings" panose="05000000000000000000" pitchFamily="2" charset="2"/>
              <a:buChar char="§"/>
            </a:pPr>
            <a:r>
              <a:rPr lang="en-US" altLang="en-US" sz="2000" smtClean="0"/>
              <a:t>Dữ liệu dòng</a:t>
            </a:r>
          </a:p>
          <a:p>
            <a:pPr lvl="1" eaLnBrk="1" hangingPunct="1">
              <a:buSzPct val="110000"/>
              <a:buFont typeface="Wingdings" panose="05000000000000000000" pitchFamily="2" charset="2"/>
              <a:buChar char="§"/>
            </a:pPr>
            <a:r>
              <a:rPr lang="en-US" altLang="en-US" sz="2000" smtClean="0"/>
              <a:t>Dữ liệu đa phương tiện</a:t>
            </a:r>
          </a:p>
          <a:p>
            <a:pPr lvl="1" eaLnBrk="1" hangingPunct="1">
              <a:buSzPct val="110000"/>
              <a:buFont typeface="Wingdings" panose="05000000000000000000" pitchFamily="2" charset="2"/>
              <a:buChar char="§"/>
            </a:pPr>
            <a:r>
              <a:rPr lang="en-US" altLang="en-US" sz="2000" smtClean="0"/>
              <a:t>Dữ liệu không đồng nhất và thừa kế</a:t>
            </a:r>
          </a:p>
          <a:p>
            <a:pPr lvl="1" eaLnBrk="1" hangingPunct="1">
              <a:buSzPct val="110000"/>
              <a:buFont typeface="Wingdings" panose="05000000000000000000" pitchFamily="2" charset="2"/>
              <a:buChar char="§"/>
            </a:pPr>
            <a:r>
              <a:rPr lang="en-US" altLang="en-US" sz="2000" smtClean="0"/>
              <a:t>CSDL Text &amp; WWW</a:t>
            </a:r>
          </a:p>
        </p:txBody>
      </p:sp>
    </p:spTree>
    <p:extLst>
      <p:ext uri="{BB962C8B-B14F-4D97-AF65-F5344CB8AC3E}">
        <p14:creationId xmlns:p14="http://schemas.microsoft.com/office/powerpoint/2010/main" val="421980619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53A5383-DDC9-4D47-84A9-C815C81147F6}" type="datetime4">
              <a:rPr lang="en-US" altLang="en-US" sz="1000" smtClean="0"/>
              <a:pPr>
                <a:spcBef>
                  <a:spcPct val="0"/>
                </a:spcBef>
                <a:buClrTx/>
                <a:buSzTx/>
                <a:buFontTx/>
                <a:buNone/>
              </a:pPr>
              <a:t>February 3, 2023</a:t>
            </a:fld>
            <a:endParaRPr lang="en-US" altLang="en-US" sz="1000" smtClean="0"/>
          </a:p>
        </p:txBody>
      </p:sp>
      <p:sp>
        <p:nvSpPr>
          <p:cNvPr id="604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A4CF82A-84D0-45A4-B40F-A3676E3ED914}" type="slidenum">
              <a:rPr lang="en-US" altLang="en-US" sz="1000" smtClean="0"/>
              <a:pPr>
                <a:spcBef>
                  <a:spcPct val="0"/>
                </a:spcBef>
                <a:buClrTx/>
                <a:buSzTx/>
                <a:buFontTx/>
                <a:buNone/>
              </a:pPr>
              <a:t>54</a:t>
            </a:fld>
            <a:endParaRPr lang="en-US" altLang="en-US" sz="1000" smtClean="0"/>
          </a:p>
        </p:txBody>
      </p:sp>
      <p:sp>
        <p:nvSpPr>
          <p:cNvPr id="60420" name="Rectangle 2"/>
          <p:cNvSpPr>
            <a:spLocks noGrp="1" noChangeArrowheads="1"/>
          </p:cNvSpPr>
          <p:nvPr>
            <p:ph type="title"/>
          </p:nvPr>
        </p:nvSpPr>
        <p:spPr>
          <a:xfrm>
            <a:off x="838200" y="198438"/>
            <a:ext cx="8113713" cy="563562"/>
          </a:xfrm>
        </p:spPr>
        <p:txBody>
          <a:bodyPr/>
          <a:lstStyle/>
          <a:p>
            <a:pPr eaLnBrk="1" hangingPunct="1"/>
            <a:r>
              <a:rPr lang="en-US" altLang="en-US" sz="3200" dirty="0" smtClean="0">
                <a:solidFill>
                  <a:srgbClr val="C00000"/>
                </a:solidFill>
              </a:rPr>
              <a:t>Phân </a:t>
            </a:r>
            <a:r>
              <a:rPr lang="en-US" altLang="en-US" sz="3200" dirty="0">
                <a:solidFill>
                  <a:srgbClr val="C00000"/>
                </a:solidFill>
              </a:rPr>
              <a:t>tích/khai </a:t>
            </a:r>
            <a:r>
              <a:rPr lang="en-US" altLang="en-US" sz="3200" dirty="0" smtClean="0">
                <a:solidFill>
                  <a:srgbClr val="C00000"/>
                </a:solidFill>
              </a:rPr>
              <a:t>phá: Kiểu đa dạng dữ liệu</a:t>
            </a:r>
            <a:r>
              <a:rPr lang="en-US" altLang="en-US" sz="2800" dirty="0" smtClean="0"/>
              <a:t/>
            </a:r>
            <a:br>
              <a:rPr lang="en-US" altLang="en-US" sz="2800" dirty="0" smtClean="0"/>
            </a:br>
            <a:r>
              <a:rPr lang="en-US" altLang="en-US" sz="1800" dirty="0" smtClean="0"/>
              <a:t>http://www.kdnuggets.com/polls/2014/data-types-sources-analyzed.html </a:t>
            </a:r>
          </a:p>
        </p:txBody>
      </p:sp>
      <p:sp>
        <p:nvSpPr>
          <p:cNvPr id="8" name="Rectangle 3"/>
          <p:cNvSpPr txBox="1">
            <a:spLocks noChangeArrowheads="1"/>
          </p:cNvSpPr>
          <p:nvPr/>
        </p:nvSpPr>
        <p:spPr bwMode="auto">
          <a:xfrm>
            <a:off x="304800" y="5410200"/>
            <a:ext cx="8382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lnSpc>
                <a:spcPct val="130000"/>
              </a:lnSpc>
              <a:defRPr/>
            </a:pPr>
            <a:r>
              <a:rPr lang="en-US" altLang="en-US" sz="2800" kern="0" dirty="0" smtClean="0">
                <a:solidFill>
                  <a:srgbClr val="D60093"/>
                </a:solidFill>
              </a:rPr>
              <a:t>Nhận xét:</a:t>
            </a:r>
          </a:p>
          <a:p>
            <a:pPr lvl="1" eaLnBrk="1" hangingPunct="1">
              <a:lnSpc>
                <a:spcPct val="110000"/>
              </a:lnSpc>
              <a:spcBef>
                <a:spcPct val="0"/>
              </a:spcBef>
              <a:buSzPct val="110000"/>
              <a:buFont typeface="Wingdings" panose="05000000000000000000" pitchFamily="2" charset="2"/>
              <a:buChar char="§"/>
              <a:defRPr/>
            </a:pPr>
            <a:r>
              <a:rPr lang="en-US" altLang="en-US" sz="2000" kern="0" dirty="0" smtClean="0"/>
              <a:t>Dữ liệu (cơ sở dữ liệu) quan hệ: bảng: Hầu hết </a:t>
            </a:r>
            <a:r>
              <a:rPr lang="en-US" altLang="en-US" sz="2000" b="1" u="sng" kern="0" dirty="0" smtClean="0"/>
              <a:t>203/264</a:t>
            </a:r>
          </a:p>
          <a:p>
            <a:pPr lvl="1" eaLnBrk="1" hangingPunct="1">
              <a:lnSpc>
                <a:spcPct val="110000"/>
              </a:lnSpc>
              <a:spcBef>
                <a:spcPct val="0"/>
              </a:spcBef>
              <a:buSzPct val="110000"/>
              <a:buFont typeface="Wingdings" panose="05000000000000000000" pitchFamily="2" charset="2"/>
              <a:buChar char="§"/>
              <a:defRPr/>
            </a:pPr>
            <a:r>
              <a:rPr lang="en-US" altLang="en-US" sz="2000" kern="0" dirty="0" smtClean="0"/>
              <a:t>Chuỗi thời gian, giao dịch, văn bản, ẩn danh, mạng xã hội…</a:t>
            </a:r>
          </a:p>
        </p:txBody>
      </p:sp>
      <p:pic>
        <p:nvPicPr>
          <p:cNvPr id="6042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775" y="3810000"/>
            <a:ext cx="39338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 y="773113"/>
            <a:ext cx="4648200"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304800" y="1628775"/>
            <a:ext cx="1709738" cy="400050"/>
          </a:xfrm>
          <a:prstGeom prst="rect">
            <a:avLst/>
          </a:prstGeom>
        </p:spPr>
        <p:txBody>
          <a:bodyPr wrap="none">
            <a:spAutoFit/>
          </a:bodyPr>
          <a:lstStyle/>
          <a:p>
            <a:pPr>
              <a:defRPr/>
            </a:pPr>
            <a:r>
              <a:rPr lang="en-US" sz="2000" b="1">
                <a:solidFill>
                  <a:srgbClr val="D60093"/>
                </a:solidFill>
                <a:latin typeface="+mn-lt"/>
              </a:rPr>
              <a:t>264 answers</a:t>
            </a:r>
          </a:p>
        </p:txBody>
      </p:sp>
      <p:sp>
        <p:nvSpPr>
          <p:cNvPr id="2" name="Rectangle 1"/>
          <p:cNvSpPr/>
          <p:nvPr/>
        </p:nvSpPr>
        <p:spPr>
          <a:xfrm>
            <a:off x="5262131" y="2039034"/>
            <a:ext cx="3424669" cy="1261884"/>
          </a:xfrm>
          <a:prstGeom prst="rect">
            <a:avLst/>
          </a:prstGeom>
        </p:spPr>
        <p:txBody>
          <a:bodyPr wrap="square">
            <a:spAutoFit/>
          </a:bodyPr>
          <a:lstStyle/>
          <a:p>
            <a:r>
              <a:rPr lang="en-US" altLang="en-US" sz="2000" b="1" kern="0" dirty="0" smtClean="0">
                <a:solidFill>
                  <a:srgbClr val="D60093"/>
                </a:solidFill>
              </a:rPr>
              <a:t>Xử lý CSDL</a:t>
            </a:r>
            <a:r>
              <a:rPr lang="en-US" altLang="en-US" sz="2000" b="1" kern="0" dirty="0">
                <a:solidFill>
                  <a:srgbClr val="D60093"/>
                </a:solidFill>
              </a:rPr>
              <a:t>: dữ liệu </a:t>
            </a:r>
            <a:r>
              <a:rPr lang="en-US" altLang="en-US" sz="2000" b="1" kern="0" dirty="0" smtClean="0">
                <a:solidFill>
                  <a:srgbClr val="D60093"/>
                </a:solidFill>
              </a:rPr>
              <a:t>thuộc hệ quản </a:t>
            </a:r>
            <a:r>
              <a:rPr lang="en-US" altLang="en-US" sz="2000" b="1" kern="0" dirty="0" err="1" smtClean="0">
                <a:solidFill>
                  <a:srgbClr val="D60093"/>
                </a:solidFill>
              </a:rPr>
              <a:t>trị</a:t>
            </a:r>
            <a:r>
              <a:rPr lang="en-US" altLang="en-US" sz="2000" b="1" kern="0" dirty="0" smtClean="0">
                <a:solidFill>
                  <a:srgbClr val="D60093"/>
                </a:solidFill>
              </a:rPr>
              <a:t> CSDL</a:t>
            </a:r>
          </a:p>
          <a:p>
            <a:endParaRPr lang="en-US" sz="2000" b="1" kern="0" dirty="0">
              <a:solidFill>
                <a:srgbClr val="D60093"/>
              </a:solidFill>
            </a:endParaRPr>
          </a:p>
          <a:p>
            <a:r>
              <a:rPr lang="en-US" sz="1600" b="1" i="1" kern="0" dirty="0" err="1" smtClean="0">
                <a:solidFill>
                  <a:srgbClr val="7030A0"/>
                </a:solidFill>
              </a:rPr>
              <a:t>Không</a:t>
            </a:r>
            <a:r>
              <a:rPr lang="en-US" sz="1600" b="1" i="1" kern="0" dirty="0" smtClean="0">
                <a:solidFill>
                  <a:srgbClr val="7030A0"/>
                </a:solidFill>
              </a:rPr>
              <a:t> </a:t>
            </a:r>
            <a:r>
              <a:rPr lang="en-US" sz="1600" b="1" i="1" kern="0" dirty="0" err="1" smtClean="0">
                <a:solidFill>
                  <a:srgbClr val="7030A0"/>
                </a:solidFill>
              </a:rPr>
              <a:t>có</a:t>
            </a:r>
            <a:r>
              <a:rPr lang="en-US" sz="1600" b="1" i="1" kern="0" dirty="0" smtClean="0">
                <a:solidFill>
                  <a:srgbClr val="7030A0"/>
                </a:solidFill>
              </a:rPr>
              <a:t> </a:t>
            </a:r>
            <a:r>
              <a:rPr lang="en-US" sz="1600" b="1" i="1" kern="0" dirty="0" err="1" smtClean="0">
                <a:solidFill>
                  <a:srgbClr val="7030A0"/>
                </a:solidFill>
              </a:rPr>
              <a:t>thống</a:t>
            </a:r>
            <a:r>
              <a:rPr lang="en-US" sz="1600" b="1" i="1" kern="0" dirty="0" smtClean="0">
                <a:solidFill>
                  <a:srgbClr val="7030A0"/>
                </a:solidFill>
              </a:rPr>
              <a:t> </a:t>
            </a:r>
            <a:r>
              <a:rPr lang="en-US" sz="1600" b="1" i="1" kern="0" dirty="0" err="1" smtClean="0">
                <a:solidFill>
                  <a:srgbClr val="7030A0"/>
                </a:solidFill>
              </a:rPr>
              <a:t>kê</a:t>
            </a:r>
            <a:r>
              <a:rPr lang="en-US" sz="1600" b="1" i="1" kern="0" dirty="0" smtClean="0">
                <a:solidFill>
                  <a:srgbClr val="7030A0"/>
                </a:solidFill>
              </a:rPr>
              <a:t> </a:t>
            </a:r>
            <a:r>
              <a:rPr lang="en-US" sz="1600" b="1" i="1" kern="0" dirty="0" err="1" smtClean="0">
                <a:solidFill>
                  <a:srgbClr val="7030A0"/>
                </a:solidFill>
              </a:rPr>
              <a:t>cập</a:t>
            </a:r>
            <a:r>
              <a:rPr lang="en-US" sz="1600" b="1" i="1" kern="0" dirty="0" smtClean="0">
                <a:solidFill>
                  <a:srgbClr val="7030A0"/>
                </a:solidFill>
              </a:rPr>
              <a:t> </a:t>
            </a:r>
            <a:r>
              <a:rPr lang="en-US" sz="1600" b="1" i="1" kern="0" dirty="0" err="1" smtClean="0">
                <a:solidFill>
                  <a:srgbClr val="7030A0"/>
                </a:solidFill>
              </a:rPr>
              <a:t>nhật</a:t>
            </a:r>
            <a:r>
              <a:rPr lang="en-US" sz="1600" b="1" i="1" kern="0" dirty="0" smtClean="0">
                <a:solidFill>
                  <a:srgbClr val="7030A0"/>
                </a:solidFill>
              </a:rPr>
              <a:t> </a:t>
            </a:r>
            <a:r>
              <a:rPr lang="en-US" sz="1600" b="1" i="1" kern="0" dirty="0" err="1" smtClean="0">
                <a:solidFill>
                  <a:srgbClr val="7030A0"/>
                </a:solidFill>
              </a:rPr>
              <a:t>hơn</a:t>
            </a:r>
            <a:endParaRPr lang="en-US" sz="1600" b="1" i="1" dirty="0">
              <a:solidFill>
                <a:srgbClr val="7030A0"/>
              </a:solidFill>
            </a:endParaRPr>
          </a:p>
        </p:txBody>
      </p:sp>
    </p:spTree>
    <p:extLst>
      <p:ext uri="{BB962C8B-B14F-4D97-AF65-F5344CB8AC3E}">
        <p14:creationId xmlns:p14="http://schemas.microsoft.com/office/powerpoint/2010/main" val="54167829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3"/>
          <p:cNvSpPr>
            <a:spLocks noGrp="1"/>
          </p:cNvSpPr>
          <p:nvPr>
            <p:ph type="dt" sz="quarter" idx="10"/>
          </p:nvPr>
        </p:nvSpPr>
        <p:spPr>
          <a:xfrm>
            <a:off x="6896100" y="6591300"/>
            <a:ext cx="2133600"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57797EF-68DB-4B1C-858B-28680CE05352}" type="datetime4">
              <a:rPr lang="en-US" altLang="en-US" sz="1000" smtClean="0"/>
              <a:pPr>
                <a:spcBef>
                  <a:spcPct val="0"/>
                </a:spcBef>
                <a:buClrTx/>
                <a:buSzTx/>
                <a:buFontTx/>
                <a:buNone/>
              </a:pPr>
              <a:t>February 3, 2023</a:t>
            </a:fld>
            <a:endParaRPr lang="en-US" altLang="en-US" sz="1000" smtClean="0"/>
          </a:p>
        </p:txBody>
      </p:sp>
      <p:sp>
        <p:nvSpPr>
          <p:cNvPr id="61443" name="Slide Number Placeholder 5"/>
          <p:cNvSpPr>
            <a:spLocks noGrp="1"/>
          </p:cNvSpPr>
          <p:nvPr>
            <p:ph type="sldNum" sz="quarter" idx="12"/>
          </p:nvPr>
        </p:nvSpPr>
        <p:spPr>
          <a:xfrm>
            <a:off x="7170738" y="6872288"/>
            <a:ext cx="2133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0B16995-0203-4B99-ABD1-E21A70CC69CC}" type="slidenum">
              <a:rPr lang="en-US" altLang="en-US" sz="1000" smtClean="0"/>
              <a:pPr>
                <a:spcBef>
                  <a:spcPct val="0"/>
                </a:spcBef>
                <a:buClrTx/>
                <a:buSzTx/>
                <a:buFontTx/>
                <a:buNone/>
              </a:pPr>
              <a:t>55</a:t>
            </a:fld>
            <a:endParaRPr lang="en-US" altLang="en-US" sz="1000" smtClean="0"/>
          </a:p>
        </p:txBody>
      </p:sp>
      <p:sp>
        <p:nvSpPr>
          <p:cNvPr id="61444" name="Rectangle 2"/>
          <p:cNvSpPr>
            <a:spLocks noGrp="1" noChangeArrowheads="1"/>
          </p:cNvSpPr>
          <p:nvPr>
            <p:ph type="title"/>
          </p:nvPr>
        </p:nvSpPr>
        <p:spPr>
          <a:xfrm>
            <a:off x="914400" y="76200"/>
            <a:ext cx="7696200" cy="563562"/>
          </a:xfrm>
        </p:spPr>
        <p:txBody>
          <a:bodyPr/>
          <a:lstStyle/>
          <a:p>
            <a:pPr eaLnBrk="1" hangingPunct="1"/>
            <a:r>
              <a:rPr lang="en-US" altLang="en-US" sz="3200" dirty="0" smtClean="0">
                <a:solidFill>
                  <a:srgbClr val="C00000"/>
                </a:solidFill>
              </a:rPr>
              <a:t>KPDL: Dung lượng dữ liệu lớn</a:t>
            </a:r>
            <a:endParaRPr lang="en-US" altLang="en-US" sz="1800" dirty="0" smtClean="0"/>
          </a:p>
        </p:txBody>
      </p:sp>
      <p:pic>
        <p:nvPicPr>
          <p:cNvPr id="6144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73100"/>
            <a:ext cx="7018338" cy="552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267200" y="2039034"/>
            <a:ext cx="2478088" cy="708025"/>
          </a:xfrm>
          <a:prstGeom prst="rect">
            <a:avLst/>
          </a:prstGeom>
        </p:spPr>
        <p:txBody>
          <a:bodyPr wrap="none">
            <a:spAutoFit/>
          </a:bodyPr>
          <a:lstStyle/>
          <a:p>
            <a:pPr>
              <a:defRPr/>
            </a:pPr>
            <a:r>
              <a:rPr lang="en-US" sz="2000" b="1" dirty="0">
                <a:solidFill>
                  <a:srgbClr val="D60093"/>
                </a:solidFill>
                <a:latin typeface="+mn-lt"/>
              </a:rPr>
              <a:t>2013</a:t>
            </a:r>
            <a:br>
              <a:rPr lang="en-US" sz="2000" b="1" dirty="0">
                <a:solidFill>
                  <a:srgbClr val="D60093"/>
                </a:solidFill>
                <a:latin typeface="+mn-lt"/>
              </a:rPr>
            </a:br>
            <a:r>
              <a:rPr lang="en-US" sz="2000" b="1" dirty="0">
                <a:solidFill>
                  <a:srgbClr val="D60093"/>
                </a:solidFill>
                <a:latin typeface="+mn-lt"/>
              </a:rPr>
              <a:t>about 320 answers</a:t>
            </a:r>
          </a:p>
        </p:txBody>
      </p:sp>
      <p:sp>
        <p:nvSpPr>
          <p:cNvPr id="61447" name="Rectangle 10"/>
          <p:cNvSpPr>
            <a:spLocks noChangeArrowheads="1"/>
          </p:cNvSpPr>
          <p:nvPr/>
        </p:nvSpPr>
        <p:spPr bwMode="auto">
          <a:xfrm>
            <a:off x="115888" y="6336268"/>
            <a:ext cx="9485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http://www.kdnuggets.com/2013/04/poll-results-largest-dataset-analyzed-data-mined.html</a:t>
            </a:r>
          </a:p>
        </p:txBody>
      </p:sp>
      <p:sp>
        <p:nvSpPr>
          <p:cNvPr id="11" name="Rectangle 10"/>
          <p:cNvSpPr/>
          <p:nvPr/>
        </p:nvSpPr>
        <p:spPr>
          <a:xfrm>
            <a:off x="7772400" y="2039034"/>
            <a:ext cx="990600" cy="2246769"/>
          </a:xfrm>
          <a:prstGeom prst="rect">
            <a:avLst/>
          </a:prstGeom>
        </p:spPr>
        <p:txBody>
          <a:bodyPr wrap="square">
            <a:spAutoFit/>
          </a:bodyPr>
          <a:lstStyle/>
          <a:p>
            <a:r>
              <a:rPr lang="en-US" altLang="en-US" sz="2000" b="1" kern="0" dirty="0" smtClean="0">
                <a:solidFill>
                  <a:srgbClr val="D60093"/>
                </a:solidFill>
              </a:rPr>
              <a:t>Xử lý CSDL</a:t>
            </a:r>
            <a:r>
              <a:rPr lang="en-US" altLang="en-US" sz="2000" b="1" kern="0" dirty="0">
                <a:solidFill>
                  <a:srgbClr val="D60093"/>
                </a:solidFill>
              </a:rPr>
              <a:t>: dữ liệu </a:t>
            </a:r>
            <a:r>
              <a:rPr lang="en-US" altLang="en-US" sz="2000" b="1" kern="0" dirty="0" smtClean="0">
                <a:solidFill>
                  <a:srgbClr val="D60093"/>
                </a:solidFill>
              </a:rPr>
              <a:t>kích thước bất kỳ</a:t>
            </a:r>
            <a:endParaRPr lang="en-US" sz="2000" b="1" dirty="0"/>
          </a:p>
        </p:txBody>
      </p:sp>
    </p:spTree>
    <p:extLst>
      <p:ext uri="{BB962C8B-B14F-4D97-AF65-F5344CB8AC3E}">
        <p14:creationId xmlns:p14="http://schemas.microsoft.com/office/powerpoint/2010/main" val="75712102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BE0A960-D926-4F59-A124-76F7B2C26790}" type="datetime4">
              <a:rPr lang="en-US" altLang="en-US" sz="1000" smtClean="0"/>
              <a:pPr>
                <a:spcBef>
                  <a:spcPct val="0"/>
                </a:spcBef>
                <a:buClrTx/>
                <a:buSzTx/>
                <a:buFontTx/>
                <a:buNone/>
              </a:pPr>
              <a:t>February 3, 2023</a:t>
            </a:fld>
            <a:endParaRPr lang="en-US" altLang="en-US" sz="1000" smtClean="0"/>
          </a:p>
        </p:txBody>
      </p:sp>
      <p:sp>
        <p:nvSpPr>
          <p:cNvPr id="542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49EFD42-8B19-4F20-9680-93F3D15C0BB2}" type="slidenum">
              <a:rPr lang="en-US" altLang="en-US" sz="1000" smtClean="0"/>
              <a:pPr>
                <a:spcBef>
                  <a:spcPct val="0"/>
                </a:spcBef>
                <a:buClrTx/>
                <a:buSzTx/>
                <a:buFontTx/>
                <a:buNone/>
              </a:pPr>
              <a:t>56</a:t>
            </a:fld>
            <a:endParaRPr lang="en-US" altLang="en-US" sz="1000" smtClean="0"/>
          </a:p>
        </p:txBody>
      </p:sp>
      <p:sp>
        <p:nvSpPr>
          <p:cNvPr id="54276" name="Rectangle 2"/>
          <p:cNvSpPr>
            <a:spLocks noGrp="1" noChangeArrowheads="1"/>
          </p:cNvSpPr>
          <p:nvPr>
            <p:ph type="title"/>
          </p:nvPr>
        </p:nvSpPr>
        <p:spPr>
          <a:xfrm>
            <a:off x="1143000" y="0"/>
            <a:ext cx="7543800" cy="619125"/>
          </a:xfrm>
          <a:noFill/>
        </p:spPr>
        <p:txBody>
          <a:bodyPr lIns="92075" tIns="46038" rIns="92075" bIns="46038"/>
          <a:lstStyle/>
          <a:p>
            <a:pPr eaLnBrk="1" hangingPunct="1"/>
            <a:r>
              <a:rPr lang="en-US" altLang="en-US" sz="3200" dirty="0">
                <a:solidFill>
                  <a:srgbClr val="C00000"/>
                </a:solidFill>
              </a:rPr>
              <a:t>CSDL </a:t>
            </a:r>
            <a:r>
              <a:rPr lang="en-US" altLang="en-US" sz="3200" dirty="0" smtClean="0">
                <a:solidFill>
                  <a:srgbClr val="C00000"/>
                </a:solidFill>
              </a:rPr>
              <a:t>với </a:t>
            </a:r>
            <a:r>
              <a:rPr lang="en-US" altLang="en-US" sz="3200" dirty="0" err="1" smtClean="0">
                <a:solidFill>
                  <a:srgbClr val="C00000"/>
                </a:solidFill>
              </a:rPr>
              <a:t>KPDL:Truy</a:t>
            </a:r>
            <a:r>
              <a:rPr lang="en-US" altLang="en-US" sz="3200" dirty="0" smtClean="0">
                <a:solidFill>
                  <a:srgbClr val="C00000"/>
                </a:solidFill>
              </a:rPr>
              <a:t> vấn CSDL</a:t>
            </a:r>
            <a:endParaRPr lang="en-US" altLang="en-US" sz="3600" dirty="0" smtClean="0">
              <a:solidFill>
                <a:srgbClr val="C00000"/>
              </a:solidFill>
            </a:endParaRPr>
          </a:p>
        </p:txBody>
      </p:sp>
      <p:sp>
        <p:nvSpPr>
          <p:cNvPr id="6" name="Rectangle 3"/>
          <p:cNvSpPr txBox="1">
            <a:spLocks noChangeArrowheads="1"/>
          </p:cNvSpPr>
          <p:nvPr/>
        </p:nvSpPr>
        <p:spPr bwMode="auto">
          <a:xfrm>
            <a:off x="581025" y="990600"/>
            <a:ext cx="8077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lnSpc>
                <a:spcPct val="120000"/>
              </a:lnSpc>
              <a:spcBef>
                <a:spcPts val="300"/>
              </a:spcBef>
              <a:defRPr/>
            </a:pPr>
            <a:r>
              <a:rPr lang="en-US" sz="2800" kern="0" smtClean="0">
                <a:solidFill>
                  <a:srgbClr val="D60093"/>
                </a:solidFill>
              </a:rPr>
              <a:t>Truy vấn hệ quản trị CSDL</a:t>
            </a: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a:cs typeface="Arial" pitchFamily="34" charset="0"/>
              </a:rPr>
              <a:t>Hãy hiển thị số tiền Ông Smith trong ngày 5 tháng Giêng ? </a:t>
            </a:r>
            <a:r>
              <a:rPr lang="en-US" sz="2000" i="1">
                <a:cs typeface="Arial" pitchFamily="34" charset="0"/>
              </a:rPr>
              <a:t>ghi nhận riêng lẻ do xử lý giao dịch trực tuyến</a:t>
            </a:r>
            <a:r>
              <a:rPr lang="en-US" sz="2000">
                <a:cs typeface="Arial" pitchFamily="34" charset="0"/>
              </a:rPr>
              <a:t> (on-line transaction processing – OLTP)</a:t>
            </a:r>
            <a:endParaRPr lang="en-US" sz="2000" kern="0" smtClean="0">
              <a:cs typeface="Arial" pitchFamily="34" charset="0"/>
            </a:endParaRP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a:cs typeface="Arial" pitchFamily="34" charset="0"/>
              </a:rPr>
              <a:t>Có bao nhiêu nhà đầu tư nước ngoài mua cổ phiếu X trong tháng trước ? </a:t>
            </a:r>
            <a:r>
              <a:rPr lang="en-US" sz="2000" i="1">
                <a:cs typeface="Arial" pitchFamily="34" charset="0"/>
              </a:rPr>
              <a:t>ghi nhận thống kê do hệ thống hỗ trợ quyết định thống kê</a:t>
            </a:r>
            <a:r>
              <a:rPr lang="en-US" sz="2000">
                <a:cs typeface="Arial" pitchFamily="34" charset="0"/>
              </a:rPr>
              <a:t> (stastical decision suppport system - DSS</a:t>
            </a:r>
            <a:r>
              <a:rPr lang="en-US" sz="2000" smtClean="0">
                <a:cs typeface="Arial" pitchFamily="34" charset="0"/>
              </a:rPr>
              <a:t>)</a:t>
            </a: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a:cs typeface="Arial" pitchFamily="34" charset="0"/>
              </a:rPr>
              <a:t>Hiển thị mọi cổ phiếu trong CSDL với mệnh giá tăng ? </a:t>
            </a:r>
            <a:r>
              <a:rPr lang="en-US" sz="2000" i="1">
                <a:cs typeface="Arial" pitchFamily="34" charset="0"/>
              </a:rPr>
              <a:t>ghi nhận dữ liệu đa chiều do xử lý phân tích trực tuyến</a:t>
            </a:r>
            <a:r>
              <a:rPr lang="en-US" sz="2000">
                <a:cs typeface="Arial" pitchFamily="34" charset="0"/>
              </a:rPr>
              <a:t> (on-line analytic processing - OLAP</a:t>
            </a:r>
            <a:r>
              <a:rPr lang="en-US" sz="2000" smtClean="0">
                <a:cs typeface="Arial" pitchFamily="34" charset="0"/>
              </a:rPr>
              <a:t>).</a:t>
            </a:r>
            <a:endParaRPr lang="en-US" sz="2000" kern="0">
              <a:cs typeface="Arial" pitchFamily="34" charset="0"/>
            </a:endParaRPr>
          </a:p>
          <a:p>
            <a:pPr eaLnBrk="1" hangingPunct="1">
              <a:lnSpc>
                <a:spcPct val="120000"/>
              </a:lnSpc>
              <a:spcBef>
                <a:spcPts val="300"/>
              </a:spcBef>
              <a:defRPr/>
            </a:pPr>
            <a:r>
              <a:rPr lang="en-US" sz="2800" kern="0" smtClean="0">
                <a:solidFill>
                  <a:srgbClr val="D60093"/>
                </a:solidFill>
              </a:rPr>
              <a:t>Cần giả thiết</a:t>
            </a:r>
            <a:endParaRPr lang="en-US" sz="2800" kern="0">
              <a:solidFill>
                <a:srgbClr val="D60093"/>
              </a:solidFill>
            </a:endParaRP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i="1" kern="0" smtClean="0"/>
              <a:t>Tính</a:t>
            </a:r>
            <a:r>
              <a:rPr lang="en-US" sz="2000" kern="0" smtClean="0"/>
              <a:t> </a:t>
            </a:r>
            <a:r>
              <a:rPr lang="en-US" sz="2000" i="1" u="sng" smtClean="0">
                <a:cs typeface="Arial" pitchFamily="34" charset="0"/>
              </a:rPr>
              <a:t>“</a:t>
            </a:r>
            <a:r>
              <a:rPr lang="en-US" sz="2000" i="1" u="sng">
                <a:cs typeface="Arial" pitchFamily="34" charset="0"/>
              </a:rPr>
              <a:t>đầy đủ” về tri thức miền phức </a:t>
            </a:r>
            <a:r>
              <a:rPr lang="en-US" sz="2000" i="1" u="sng" smtClean="0">
                <a:cs typeface="Arial" pitchFamily="34" charset="0"/>
              </a:rPr>
              <a:t>tạp</a:t>
            </a:r>
            <a:r>
              <a:rPr lang="en-US" sz="2000" smtClean="0">
                <a:cs typeface="Arial" pitchFamily="34" charset="0"/>
              </a:rPr>
              <a:t>!</a:t>
            </a: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kern="0" smtClean="0">
                <a:cs typeface="Arial" pitchFamily="34" charset="0"/>
              </a:rPr>
              <a:t>Câu trả lời chính xác</a:t>
            </a:r>
          </a:p>
        </p:txBody>
      </p:sp>
    </p:spTree>
    <p:extLst>
      <p:ext uri="{BB962C8B-B14F-4D97-AF65-F5344CB8AC3E}">
        <p14:creationId xmlns:p14="http://schemas.microsoft.com/office/powerpoint/2010/main" val="233274608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2FFB704E-60B8-4B4B-A5F5-016AE31D8C1E}" type="datetime4">
              <a:rPr lang="en-US" altLang="en-US" sz="1000" smtClean="0"/>
              <a:pPr>
                <a:spcBef>
                  <a:spcPct val="0"/>
                </a:spcBef>
                <a:buClrTx/>
                <a:buSzTx/>
                <a:buFontTx/>
                <a:buNone/>
              </a:pPr>
              <a:t>February 3, 2023</a:t>
            </a:fld>
            <a:endParaRPr lang="en-US" altLang="en-US" sz="1000" smtClean="0"/>
          </a:p>
        </p:txBody>
      </p:sp>
      <p:sp>
        <p:nvSpPr>
          <p:cNvPr id="552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F2B66DD0-5D10-4EEC-8B42-7F328FE40203}" type="slidenum">
              <a:rPr lang="en-US" altLang="en-US" sz="1000" smtClean="0"/>
              <a:pPr>
                <a:spcBef>
                  <a:spcPct val="0"/>
                </a:spcBef>
                <a:buClrTx/>
                <a:buSzTx/>
                <a:buFontTx/>
                <a:buNone/>
              </a:pPr>
              <a:t>57</a:t>
            </a:fld>
            <a:endParaRPr lang="en-US" altLang="en-US" sz="1000" smtClean="0"/>
          </a:p>
        </p:txBody>
      </p:sp>
      <p:sp>
        <p:nvSpPr>
          <p:cNvPr id="55300" name="Rectangle 2"/>
          <p:cNvSpPr>
            <a:spLocks noGrp="1" noChangeArrowheads="1"/>
          </p:cNvSpPr>
          <p:nvPr>
            <p:ph type="title"/>
          </p:nvPr>
        </p:nvSpPr>
        <p:spPr>
          <a:xfrm>
            <a:off x="1143000" y="0"/>
            <a:ext cx="7543800" cy="619125"/>
          </a:xfrm>
          <a:noFill/>
        </p:spPr>
        <p:txBody>
          <a:bodyPr lIns="92075" tIns="46038" rIns="92075" bIns="46038"/>
          <a:lstStyle/>
          <a:p>
            <a:pPr eaLnBrk="1" hangingPunct="1"/>
            <a:r>
              <a:rPr lang="en-US" altLang="en-US" sz="3200" dirty="0">
                <a:solidFill>
                  <a:srgbClr val="C00000"/>
                </a:solidFill>
              </a:rPr>
              <a:t>CSDL với </a:t>
            </a:r>
            <a:r>
              <a:rPr lang="en-US" altLang="en-US" sz="3200" dirty="0" err="1">
                <a:solidFill>
                  <a:srgbClr val="C00000"/>
                </a:solidFill>
              </a:rPr>
              <a:t>KPDL:Truy</a:t>
            </a:r>
            <a:r>
              <a:rPr lang="en-US" altLang="en-US" sz="3200" dirty="0">
                <a:solidFill>
                  <a:srgbClr val="C00000"/>
                </a:solidFill>
              </a:rPr>
              <a:t> </a:t>
            </a:r>
            <a:r>
              <a:rPr lang="en-US" altLang="en-US" sz="3200" dirty="0" smtClean="0">
                <a:solidFill>
                  <a:srgbClr val="C00000"/>
                </a:solidFill>
              </a:rPr>
              <a:t>vấn KPDL</a:t>
            </a:r>
            <a:endParaRPr lang="en-US" altLang="en-US" sz="3600" dirty="0" smtClean="0">
              <a:solidFill>
                <a:srgbClr val="C00000"/>
              </a:solidFill>
            </a:endParaRPr>
          </a:p>
        </p:txBody>
      </p:sp>
      <p:sp>
        <p:nvSpPr>
          <p:cNvPr id="6" name="Rectangle 3"/>
          <p:cNvSpPr txBox="1">
            <a:spLocks noChangeArrowheads="1"/>
          </p:cNvSpPr>
          <p:nvPr/>
        </p:nvSpPr>
        <p:spPr bwMode="auto">
          <a:xfrm>
            <a:off x="685800" y="685800"/>
            <a:ext cx="8077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lnSpc>
                <a:spcPct val="120000"/>
              </a:lnSpc>
              <a:spcBef>
                <a:spcPts val="300"/>
              </a:spcBef>
              <a:defRPr/>
            </a:pPr>
            <a:r>
              <a:rPr lang="en-US" sz="2800" kern="0" smtClean="0">
                <a:solidFill>
                  <a:srgbClr val="D60093"/>
                </a:solidFill>
              </a:rPr>
              <a:t>Ví dụ truy vấn</a:t>
            </a: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a:cs typeface="Arial" pitchFamily="34" charset="0"/>
              </a:rPr>
              <a:t>Các cổ phiếu tăng giá có đặc trưng gì </a:t>
            </a:r>
            <a:r>
              <a:rPr lang="en-US" sz="2000" smtClean="0">
                <a:cs typeface="Arial" pitchFamily="34" charset="0"/>
              </a:rPr>
              <a:t>?</a:t>
            </a: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a:cs typeface="Arial" pitchFamily="34" charset="0"/>
              </a:rPr>
              <a:t>Tỷ giá US$ - DMark có đặc trưng gì ?</a:t>
            </a:r>
            <a:endParaRPr lang="en-US" sz="2000" kern="0" smtClean="0">
              <a:cs typeface="Arial" pitchFamily="34" charset="0"/>
            </a:endParaRP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a:cs typeface="Arial" pitchFamily="34" charset="0"/>
              </a:rPr>
              <a:t>Hy vọng gì về cổ phiếu X trong tuần tiếp theo </a:t>
            </a:r>
            <a:r>
              <a:rPr lang="en-US" sz="2000" smtClean="0">
                <a:cs typeface="Arial" pitchFamily="34" charset="0"/>
              </a:rPr>
              <a:t>?</a:t>
            </a: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a:cs typeface="Arial" pitchFamily="34" charset="0"/>
              </a:rPr>
              <a:t>Trong tháng tiếp theo, sẽ có bao nhiêu đoàn viên công đoàn không trả được nợ của họ </a:t>
            </a:r>
            <a:r>
              <a:rPr lang="en-US" sz="2000" smtClean="0">
                <a:cs typeface="Arial" pitchFamily="34" charset="0"/>
              </a:rPr>
              <a:t>?</a:t>
            </a: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a:cs typeface="Arial" pitchFamily="34" charset="0"/>
              </a:rPr>
              <a:t>Những người mua sản phẩm Y có đặc trưng gì ?</a:t>
            </a:r>
            <a:endParaRPr lang="en-US" sz="2000" kern="0" smtClean="0">
              <a:cs typeface="Arial" pitchFamily="34" charset="0"/>
            </a:endParaRPr>
          </a:p>
          <a:p>
            <a:pPr eaLnBrk="1" hangingPunct="1">
              <a:lnSpc>
                <a:spcPct val="120000"/>
              </a:lnSpc>
              <a:spcBef>
                <a:spcPts val="300"/>
              </a:spcBef>
              <a:defRPr/>
            </a:pPr>
            <a:r>
              <a:rPr lang="en-US" sz="2800" kern="0" smtClean="0">
                <a:solidFill>
                  <a:srgbClr val="D60093"/>
                </a:solidFill>
              </a:rPr>
              <a:t>Nhận xét</a:t>
            </a: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i="1" u="sng">
                <a:cs typeface="Arial" pitchFamily="34" charset="0"/>
              </a:rPr>
              <a:t>Giả thiết tri thức “đầy đủ” không còn có tính cốt lõi</a:t>
            </a:r>
            <a:r>
              <a:rPr lang="en-US" sz="2000">
                <a:cs typeface="Arial" pitchFamily="34" charset="0"/>
              </a:rPr>
              <a:t>, cần bổ sung tri thức cho hệ thống </a:t>
            </a:r>
            <a:r>
              <a:rPr lang="en-US" sz="2000">
                <a:cs typeface="Arial" pitchFamily="34" charset="0"/>
                <a:sym typeface="Symbol" pitchFamily="18" charset="2"/>
              </a:rPr>
              <a:t></a:t>
            </a:r>
            <a:r>
              <a:rPr lang="en-US" sz="2000">
                <a:cs typeface="Arial" pitchFamily="34" charset="0"/>
              </a:rPr>
              <a:t> Cải tiến (nâng cấp) miền tri thức </a:t>
            </a:r>
            <a:r>
              <a:rPr lang="en-US" sz="2000" smtClean="0">
                <a:cs typeface="Arial" pitchFamily="34" charset="0"/>
              </a:rPr>
              <a:t>!</a:t>
            </a:r>
          </a:p>
          <a:p>
            <a:pPr marL="548640" lvl="1" indent="-342900" algn="just" eaLnBrk="1" hangingPunct="1">
              <a:spcBef>
                <a:spcPts val="300"/>
              </a:spcBef>
              <a:buClr>
                <a:schemeClr val="tx2"/>
              </a:buClr>
              <a:buSzPct val="110000"/>
              <a:buFont typeface="Wingdings" panose="05000000000000000000" pitchFamily="2" charset="2"/>
              <a:buChar char="§"/>
              <a:defRPr/>
            </a:pPr>
            <a:r>
              <a:rPr lang="en-US" sz="2000" kern="0" smtClean="0">
                <a:cs typeface="Arial" pitchFamily="34" charset="0"/>
              </a:rPr>
              <a:t>Câu trả lời có tính xấp xỉ, gần đúng</a:t>
            </a:r>
          </a:p>
          <a:p>
            <a:pPr marL="548640" algn="just" eaLnBrk="1" hangingPunct="1">
              <a:buSzPct val="110000"/>
              <a:buFont typeface="Wingdings" panose="05000000000000000000" pitchFamily="2" charset="2"/>
              <a:buChar char="§"/>
              <a:defRPr/>
            </a:pPr>
            <a:endParaRPr lang="en-US" sz="1800" kern="0" smtClean="0"/>
          </a:p>
        </p:txBody>
      </p:sp>
    </p:spTree>
    <p:extLst>
      <p:ext uri="{BB962C8B-B14F-4D97-AF65-F5344CB8AC3E}">
        <p14:creationId xmlns:p14="http://schemas.microsoft.com/office/powerpoint/2010/main" val="44391985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FF53310-E7B0-4135-A787-26F08058A6FB}" type="datetime4">
              <a:rPr lang="en-US" altLang="en-US" sz="1000" smtClean="0"/>
              <a:pPr>
                <a:spcBef>
                  <a:spcPct val="0"/>
                </a:spcBef>
                <a:buClrTx/>
                <a:buSzTx/>
                <a:buFontTx/>
                <a:buNone/>
              </a:pPr>
              <a:t>February 3, 2023</a:t>
            </a:fld>
            <a:endParaRPr lang="en-US" altLang="en-US" sz="1000" smtClean="0"/>
          </a:p>
        </p:txBody>
      </p:sp>
      <p:sp>
        <p:nvSpPr>
          <p:cNvPr id="563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5A03962-CE68-4E41-8428-29D439E1E7A6}" type="slidenum">
              <a:rPr lang="en-US" altLang="en-US" sz="1000" smtClean="0"/>
              <a:pPr>
                <a:spcBef>
                  <a:spcPct val="0"/>
                </a:spcBef>
                <a:buClrTx/>
                <a:buSzTx/>
                <a:buFontTx/>
                <a:buNone/>
              </a:pPr>
              <a:t>58</a:t>
            </a:fld>
            <a:endParaRPr lang="en-US" altLang="en-US" sz="1000" smtClean="0"/>
          </a:p>
        </p:txBody>
      </p:sp>
      <p:sp>
        <p:nvSpPr>
          <p:cNvPr id="56324" name="Rectangle 2"/>
          <p:cNvSpPr>
            <a:spLocks noGrp="1" noChangeArrowheads="1"/>
          </p:cNvSpPr>
          <p:nvPr>
            <p:ph type="title"/>
          </p:nvPr>
        </p:nvSpPr>
        <p:spPr>
          <a:xfrm>
            <a:off x="1143000" y="0"/>
            <a:ext cx="8001000" cy="619125"/>
          </a:xfrm>
          <a:noFill/>
        </p:spPr>
        <p:txBody>
          <a:bodyPr lIns="92075" tIns="46038" rIns="92075" bIns="46038"/>
          <a:lstStyle/>
          <a:p>
            <a:pPr eaLnBrk="1" hangingPunct="1"/>
            <a:r>
              <a:rPr lang="en-US" altLang="en-US" sz="3200" dirty="0" smtClean="0">
                <a:solidFill>
                  <a:srgbClr val="C00000"/>
                </a:solidFill>
              </a:rPr>
              <a:t>Khai phá dữ liệu : Mục </a:t>
            </a:r>
            <a:r>
              <a:rPr lang="en-US" altLang="en-US" sz="3200" dirty="0">
                <a:solidFill>
                  <a:srgbClr val="C00000"/>
                </a:solidFill>
              </a:rPr>
              <a:t>tiêu </a:t>
            </a:r>
            <a:r>
              <a:rPr lang="en-US" altLang="en-US" sz="3200" dirty="0" smtClean="0">
                <a:solidFill>
                  <a:srgbClr val="C00000"/>
                </a:solidFill>
              </a:rPr>
              <a:t>kinh doanh</a:t>
            </a:r>
          </a:p>
        </p:txBody>
      </p:sp>
      <p:sp>
        <p:nvSpPr>
          <p:cNvPr id="6" name="Rectangle 3"/>
          <p:cNvSpPr txBox="1">
            <a:spLocks noChangeArrowheads="1"/>
          </p:cNvSpPr>
          <p:nvPr/>
        </p:nvSpPr>
        <p:spPr bwMode="auto">
          <a:xfrm>
            <a:off x="685800" y="685800"/>
            <a:ext cx="8077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eaLnBrk="1" hangingPunct="1">
              <a:lnSpc>
                <a:spcPct val="120000"/>
              </a:lnSpc>
              <a:spcBef>
                <a:spcPts val="300"/>
              </a:spcBef>
              <a:defRPr/>
            </a:pPr>
            <a:r>
              <a:rPr lang="en-US" sz="2800" kern="0" dirty="0" smtClean="0">
                <a:solidFill>
                  <a:srgbClr val="D60093"/>
                </a:solidFill>
              </a:rPr>
              <a:t>Ví dụ</a:t>
            </a:r>
          </a:p>
          <a:p>
            <a:pPr marL="548640" lvl="1" indent="-342900" algn="just" eaLnBrk="1" hangingPunct="1">
              <a:spcBef>
                <a:spcPts val="200"/>
              </a:spcBef>
              <a:buClr>
                <a:schemeClr val="tx2"/>
              </a:buClr>
              <a:buSzPct val="110000"/>
              <a:buFont typeface="Wingdings" panose="05000000000000000000" pitchFamily="2" charset="2"/>
              <a:buChar char="§"/>
              <a:defRPr/>
            </a:pPr>
            <a:r>
              <a:rPr lang="en-US" sz="2000" kern="0" dirty="0" smtClean="0">
                <a:cs typeface="Arial" pitchFamily="34" charset="0"/>
              </a:rPr>
              <a:t>Giảm 3% lượng khách hàng hiện thời rời bỏ (</a:t>
            </a:r>
            <a:r>
              <a:rPr lang="en-US" sz="2000" i="1" kern="0" dirty="0" smtClean="0">
                <a:cs typeface="Arial" pitchFamily="34" charset="0"/>
              </a:rPr>
              <a:t>duy trì khách hàng</a:t>
            </a:r>
            <a:r>
              <a:rPr lang="en-US" sz="2000" kern="0" dirty="0" smtClean="0">
                <a:cs typeface="Arial" pitchFamily="34" charset="0"/>
              </a:rPr>
              <a:t>)</a:t>
            </a:r>
          </a:p>
          <a:p>
            <a:pPr marL="548640" lvl="1" indent="-342900" algn="just" eaLnBrk="1" hangingPunct="1">
              <a:spcBef>
                <a:spcPts val="200"/>
              </a:spcBef>
              <a:buClr>
                <a:schemeClr val="tx2"/>
              </a:buClr>
              <a:buSzPct val="110000"/>
              <a:buFont typeface="Wingdings" panose="05000000000000000000" pitchFamily="2" charset="2"/>
              <a:buChar char="§"/>
              <a:defRPr/>
            </a:pPr>
            <a:r>
              <a:rPr lang="en-US" sz="2000" kern="0" dirty="0" smtClean="0">
                <a:cs typeface="Arial" pitchFamily="34" charset="0"/>
              </a:rPr>
              <a:t>Tăng 2% số hợp đồng của khách hàng mới (</a:t>
            </a:r>
            <a:r>
              <a:rPr lang="en-US" sz="2000" i="1" kern="0" dirty="0" smtClean="0">
                <a:cs typeface="Arial" pitchFamily="34" charset="0"/>
              </a:rPr>
              <a:t>thu hút KH</a:t>
            </a:r>
            <a:r>
              <a:rPr lang="en-US" sz="2000" kern="0" dirty="0" smtClean="0">
                <a:cs typeface="Arial" pitchFamily="34" charset="0"/>
              </a:rPr>
              <a:t>)</a:t>
            </a:r>
          </a:p>
          <a:p>
            <a:pPr marL="548640" lvl="1" indent="-342900" algn="just" eaLnBrk="1" hangingPunct="1">
              <a:spcBef>
                <a:spcPts val="200"/>
              </a:spcBef>
              <a:buClr>
                <a:schemeClr val="tx2"/>
              </a:buClr>
              <a:buSzPct val="110000"/>
              <a:buFont typeface="Wingdings" panose="05000000000000000000" pitchFamily="2" charset="2"/>
              <a:buChar char="§"/>
              <a:defRPr/>
            </a:pPr>
            <a:r>
              <a:rPr lang="en-US" sz="2000" kern="0" dirty="0" smtClean="0">
                <a:cs typeface="Arial" pitchFamily="34" charset="0"/>
              </a:rPr>
              <a:t>Tăng 5% doanh thu từ việc bán chéo cho khách hàng hiện có (</a:t>
            </a:r>
            <a:r>
              <a:rPr lang="en-US" sz="2000" i="1" kern="0" dirty="0" smtClean="0">
                <a:cs typeface="Arial" pitchFamily="34" charset="0"/>
              </a:rPr>
              <a:t>phát triển khách hang</a:t>
            </a:r>
            <a:r>
              <a:rPr lang="en-US" sz="2000" kern="0" dirty="0" smtClean="0">
                <a:cs typeface="Arial" pitchFamily="34" charset="0"/>
              </a:rPr>
              <a:t>)</a:t>
            </a:r>
          </a:p>
          <a:p>
            <a:pPr marL="548640" lvl="1" indent="-342900" algn="just" eaLnBrk="1" hangingPunct="1">
              <a:spcBef>
                <a:spcPts val="200"/>
              </a:spcBef>
              <a:buClr>
                <a:schemeClr val="tx2"/>
              </a:buClr>
              <a:buSzPct val="110000"/>
              <a:buFont typeface="Wingdings" panose="05000000000000000000" pitchFamily="2" charset="2"/>
              <a:buChar char="§"/>
              <a:defRPr/>
            </a:pPr>
            <a:r>
              <a:rPr lang="en-US" sz="2000" kern="0" dirty="0" smtClean="0">
                <a:cs typeface="Arial" pitchFamily="34" charset="0"/>
              </a:rPr>
              <a:t>Dự báo thị phần khán giả truyền hình với xác suất 70% (</a:t>
            </a:r>
            <a:r>
              <a:rPr lang="en-US" sz="2000" i="1" kern="0" dirty="0" smtClean="0">
                <a:cs typeface="Arial" pitchFamily="34" charset="0"/>
              </a:rPr>
              <a:t>dự báo kênh tiếp thị</a:t>
            </a:r>
            <a:r>
              <a:rPr lang="en-US" sz="2000" kern="0" dirty="0" smtClean="0">
                <a:cs typeface="Arial" pitchFamily="34" charset="0"/>
              </a:rPr>
              <a:t>)</a:t>
            </a:r>
          </a:p>
          <a:p>
            <a:pPr marL="548640" lvl="1" indent="-342900" algn="just" eaLnBrk="1" hangingPunct="1">
              <a:spcBef>
                <a:spcPts val="200"/>
              </a:spcBef>
              <a:buClr>
                <a:schemeClr val="tx2"/>
              </a:buClr>
              <a:buSzPct val="110000"/>
              <a:buFont typeface="Wingdings" panose="05000000000000000000" pitchFamily="2" charset="2"/>
              <a:buChar char="§"/>
              <a:defRPr/>
            </a:pPr>
            <a:r>
              <a:rPr lang="en-US" sz="2000" kern="0" dirty="0" smtClean="0">
                <a:cs typeface="Arial" pitchFamily="34" charset="0"/>
              </a:rPr>
              <a:t>Dự báo với độ chính xác 75% lượng khách hang ký hợp đồng với sản phẩm mới (</a:t>
            </a:r>
            <a:r>
              <a:rPr lang="en-US" sz="2000" i="1" kern="0" dirty="0" smtClean="0">
                <a:cs typeface="Arial" pitchFamily="34" charset="0"/>
              </a:rPr>
              <a:t>dự báo thu hút khách hàng</a:t>
            </a:r>
            <a:r>
              <a:rPr lang="en-US" sz="2000" kern="0" dirty="0" smtClean="0">
                <a:cs typeface="Arial" pitchFamily="34" charset="0"/>
              </a:rPr>
              <a:t>)</a:t>
            </a:r>
          </a:p>
          <a:p>
            <a:pPr marL="548640" lvl="1" indent="-342900" algn="just" eaLnBrk="1" hangingPunct="1">
              <a:spcBef>
                <a:spcPts val="200"/>
              </a:spcBef>
              <a:buClr>
                <a:schemeClr val="tx2"/>
              </a:buClr>
              <a:buSzPct val="110000"/>
              <a:buFont typeface="Wingdings" panose="05000000000000000000" pitchFamily="2" charset="2"/>
              <a:buChar char="§"/>
              <a:defRPr/>
            </a:pPr>
            <a:r>
              <a:rPr lang="en-US" sz="2000" kern="0" dirty="0" smtClean="0">
                <a:cs typeface="Arial" pitchFamily="34" charset="0"/>
              </a:rPr>
              <a:t>Xác định phân lớp mới khách hàng và sản phẩm (</a:t>
            </a:r>
            <a:r>
              <a:rPr lang="en-US" sz="2000" i="1" kern="0" dirty="0" smtClean="0">
                <a:cs typeface="Arial" pitchFamily="34" charset="0"/>
              </a:rPr>
              <a:t>đặc trưng KH</a:t>
            </a:r>
            <a:r>
              <a:rPr lang="en-US" sz="2000" kern="0" dirty="0" smtClean="0">
                <a:cs typeface="Arial" pitchFamily="34" charset="0"/>
              </a:rPr>
              <a:t>)</a:t>
            </a:r>
          </a:p>
          <a:p>
            <a:pPr marL="548640" lvl="1" indent="-342900" algn="just" eaLnBrk="1" hangingPunct="1">
              <a:spcBef>
                <a:spcPts val="200"/>
              </a:spcBef>
              <a:buClr>
                <a:schemeClr val="tx2"/>
              </a:buClr>
              <a:buSzPct val="110000"/>
              <a:buFont typeface="Wingdings" panose="05000000000000000000" pitchFamily="2" charset="2"/>
              <a:buChar char="§"/>
              <a:defRPr/>
            </a:pPr>
            <a:r>
              <a:rPr lang="en-US" sz="2000" kern="0" dirty="0" smtClean="0">
                <a:cs typeface="Arial" pitchFamily="34" charset="0"/>
              </a:rPr>
              <a:t>Tạo một mô hình phân khúc khách hang mới (</a:t>
            </a:r>
            <a:r>
              <a:rPr lang="en-US" sz="2000" i="1" kern="0" dirty="0">
                <a:cs typeface="Arial" pitchFamily="34" charset="0"/>
              </a:rPr>
              <a:t>phân khúc </a:t>
            </a:r>
            <a:r>
              <a:rPr lang="en-US" sz="2000" i="1" kern="0" dirty="0" smtClean="0">
                <a:cs typeface="Arial" pitchFamily="34" charset="0"/>
              </a:rPr>
              <a:t>KH</a:t>
            </a:r>
            <a:r>
              <a:rPr lang="en-US" sz="2000" kern="0" dirty="0" smtClean="0">
                <a:cs typeface="Arial" pitchFamily="34" charset="0"/>
              </a:rPr>
              <a:t>)</a:t>
            </a:r>
          </a:p>
          <a:p>
            <a:pPr eaLnBrk="1" hangingPunct="1">
              <a:lnSpc>
                <a:spcPct val="120000"/>
              </a:lnSpc>
              <a:spcBef>
                <a:spcPts val="300"/>
              </a:spcBef>
              <a:defRPr/>
            </a:pPr>
            <a:r>
              <a:rPr lang="en-US" sz="2800" kern="0" dirty="0" smtClean="0">
                <a:solidFill>
                  <a:srgbClr val="D60093"/>
                </a:solidFill>
              </a:rPr>
              <a:t>Nhận xét</a:t>
            </a:r>
          </a:p>
          <a:p>
            <a:pPr marL="548640" lvl="1" indent="-342900" algn="just" eaLnBrk="1" hangingPunct="1">
              <a:spcBef>
                <a:spcPts val="200"/>
              </a:spcBef>
              <a:buClr>
                <a:schemeClr val="tx2"/>
              </a:buClr>
              <a:buSzPct val="110000"/>
              <a:buFont typeface="Wingdings" panose="05000000000000000000" pitchFamily="2" charset="2"/>
              <a:buChar char="§"/>
              <a:defRPr/>
            </a:pPr>
            <a:r>
              <a:rPr lang="en-US" sz="2000" kern="0" dirty="0" smtClean="0"/>
              <a:t>Cần hiểu được bài toán và mục tiêu kinh doanh</a:t>
            </a:r>
          </a:p>
          <a:p>
            <a:pPr marL="548640" lvl="1" indent="-342900" algn="just" eaLnBrk="1" hangingPunct="1">
              <a:spcBef>
                <a:spcPts val="200"/>
              </a:spcBef>
              <a:buClr>
                <a:schemeClr val="tx2"/>
              </a:buClr>
              <a:buSzPct val="110000"/>
              <a:buFont typeface="Wingdings" panose="05000000000000000000" pitchFamily="2" charset="2"/>
              <a:buChar char="§"/>
              <a:defRPr/>
            </a:pPr>
            <a:r>
              <a:rPr lang="en-US" sz="2000" kern="0" dirty="0" smtClean="0"/>
              <a:t>Các ví dụ trên liên quan tới quản lý quan hệ khách hàng</a:t>
            </a:r>
          </a:p>
          <a:p>
            <a:pPr marL="548640" lvl="1" indent="-342900" algn="just" eaLnBrk="1" hangingPunct="1">
              <a:spcBef>
                <a:spcPts val="300"/>
              </a:spcBef>
              <a:buClr>
                <a:schemeClr val="tx2"/>
              </a:buClr>
              <a:buSzPct val="110000"/>
              <a:buFont typeface="Wingdings" panose="05000000000000000000" pitchFamily="2" charset="2"/>
              <a:buNone/>
              <a:defRPr/>
            </a:pPr>
            <a:endParaRPr lang="en-US" sz="2000" kern="0" dirty="0" smtClean="0">
              <a:cs typeface="Arial" pitchFamily="34" charset="0"/>
            </a:endParaRPr>
          </a:p>
          <a:p>
            <a:pPr marL="548640" algn="just" eaLnBrk="1" hangingPunct="1">
              <a:buSzPct val="110000"/>
              <a:buFont typeface="Wingdings" panose="05000000000000000000" pitchFamily="2" charset="2"/>
              <a:buChar char="§"/>
              <a:defRPr/>
            </a:pPr>
            <a:endParaRPr lang="en-US" sz="1800" kern="0" dirty="0" smtClean="0"/>
          </a:p>
        </p:txBody>
      </p:sp>
    </p:spTree>
    <p:extLst>
      <p:ext uri="{BB962C8B-B14F-4D97-AF65-F5344CB8AC3E}">
        <p14:creationId xmlns:p14="http://schemas.microsoft.com/office/powerpoint/2010/main" val="257884261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C5E2C21-B3B2-459D-A266-852864FF2E47}" type="datetime4">
              <a:rPr lang="en-US" altLang="en-US" sz="1000" smtClean="0"/>
              <a:pPr>
                <a:spcBef>
                  <a:spcPct val="0"/>
                </a:spcBef>
                <a:buClrTx/>
                <a:buSzTx/>
                <a:buFontTx/>
                <a:buNone/>
              </a:pPr>
              <a:t>February 3, 2023</a:t>
            </a:fld>
            <a:endParaRPr lang="en-US" altLang="en-US" sz="1000" smtClean="0"/>
          </a:p>
        </p:txBody>
      </p:sp>
      <p:sp>
        <p:nvSpPr>
          <p:cNvPr id="768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2B2B9C0-8A0A-4943-B4C5-785D6B9502BB}" type="slidenum">
              <a:rPr lang="en-US" altLang="en-US" sz="1000" smtClean="0"/>
              <a:pPr>
                <a:spcBef>
                  <a:spcPct val="0"/>
                </a:spcBef>
                <a:buClrTx/>
                <a:buSzTx/>
                <a:buFontTx/>
                <a:buNone/>
              </a:pPr>
              <a:t>59</a:t>
            </a:fld>
            <a:endParaRPr lang="en-US" altLang="en-US" sz="1000" smtClean="0"/>
          </a:p>
        </p:txBody>
      </p:sp>
      <p:sp>
        <p:nvSpPr>
          <p:cNvPr id="76804" name="Rectangle 2"/>
          <p:cNvSpPr>
            <a:spLocks noGrp="1" noChangeArrowheads="1"/>
          </p:cNvSpPr>
          <p:nvPr>
            <p:ph type="title"/>
          </p:nvPr>
        </p:nvSpPr>
        <p:spPr>
          <a:xfrm>
            <a:off x="903288" y="0"/>
            <a:ext cx="6040437" cy="533400"/>
          </a:xfrm>
        </p:spPr>
        <p:txBody>
          <a:bodyPr/>
          <a:lstStyle/>
          <a:p>
            <a:r>
              <a:rPr lang="en-US" altLang="en-US" sz="3200" smtClean="0">
                <a:solidFill>
                  <a:srgbClr val="C00000"/>
                </a:solidFill>
              </a:rPr>
              <a:t>Thống kê toán học với KPDL</a:t>
            </a:r>
          </a:p>
        </p:txBody>
      </p:sp>
      <p:sp>
        <p:nvSpPr>
          <p:cNvPr id="58374" name="Rectangle 3"/>
          <p:cNvSpPr>
            <a:spLocks noGrp="1" noChangeArrowheads="1"/>
          </p:cNvSpPr>
          <p:nvPr>
            <p:ph type="body" idx="1"/>
          </p:nvPr>
        </p:nvSpPr>
        <p:spPr>
          <a:xfrm>
            <a:off x="304800" y="914400"/>
            <a:ext cx="7696200" cy="4495800"/>
          </a:xfrm>
        </p:spPr>
        <p:txBody>
          <a:bodyPr/>
          <a:lstStyle/>
          <a:p>
            <a:pPr>
              <a:defRPr/>
            </a:pPr>
            <a:r>
              <a:rPr lang="en-US" sz="2400" err="1" smtClean="0">
                <a:solidFill>
                  <a:srgbClr val="D60093"/>
                </a:solidFill>
              </a:rPr>
              <a:t>Nhiều</a:t>
            </a:r>
            <a:r>
              <a:rPr lang="en-US" sz="2400" smtClean="0">
                <a:solidFill>
                  <a:srgbClr val="D60093"/>
                </a:solidFill>
              </a:rPr>
              <a:t> </a:t>
            </a:r>
            <a:r>
              <a:rPr lang="en-US" sz="2400" err="1" smtClean="0">
                <a:solidFill>
                  <a:srgbClr val="D60093"/>
                </a:solidFill>
              </a:rPr>
              <a:t>điểm</a:t>
            </a:r>
            <a:r>
              <a:rPr lang="en-US" sz="2400" smtClean="0">
                <a:solidFill>
                  <a:srgbClr val="D60093"/>
                </a:solidFill>
              </a:rPr>
              <a:t> </a:t>
            </a:r>
            <a:r>
              <a:rPr lang="en-US" sz="2400" err="1" smtClean="0">
                <a:solidFill>
                  <a:srgbClr val="D60093"/>
                </a:solidFill>
              </a:rPr>
              <a:t>chung</a:t>
            </a:r>
            <a:r>
              <a:rPr lang="en-US" sz="2400" smtClean="0">
                <a:solidFill>
                  <a:srgbClr val="D60093"/>
                </a:solidFill>
              </a:rPr>
              <a:t> </a:t>
            </a:r>
            <a:r>
              <a:rPr lang="en-US" sz="2400" err="1" smtClean="0">
                <a:solidFill>
                  <a:srgbClr val="D60093"/>
                </a:solidFill>
              </a:rPr>
              <a:t>giữa</a:t>
            </a:r>
            <a:r>
              <a:rPr lang="en-US" sz="2400" smtClean="0">
                <a:solidFill>
                  <a:srgbClr val="D60093"/>
                </a:solidFill>
              </a:rPr>
              <a:t> KPDL </a:t>
            </a:r>
            <a:r>
              <a:rPr lang="en-US" sz="2400" err="1" smtClean="0">
                <a:solidFill>
                  <a:srgbClr val="D60093"/>
                </a:solidFill>
              </a:rPr>
              <a:t>với</a:t>
            </a:r>
            <a:r>
              <a:rPr lang="en-US" sz="2400" smtClean="0">
                <a:solidFill>
                  <a:srgbClr val="D60093"/>
                </a:solidFill>
              </a:rPr>
              <a:t> </a:t>
            </a:r>
            <a:r>
              <a:rPr lang="en-US" sz="2400" i="1" err="1" smtClean="0">
                <a:solidFill>
                  <a:srgbClr val="D60093"/>
                </a:solidFill>
              </a:rPr>
              <a:t>thống</a:t>
            </a:r>
            <a:r>
              <a:rPr lang="en-US" sz="2400" i="1" smtClean="0">
                <a:solidFill>
                  <a:srgbClr val="D60093"/>
                </a:solidFill>
              </a:rPr>
              <a:t> </a:t>
            </a:r>
            <a:r>
              <a:rPr lang="en-US" sz="2400" i="1" err="1" smtClean="0">
                <a:solidFill>
                  <a:srgbClr val="D60093"/>
                </a:solidFill>
              </a:rPr>
              <a:t>kê</a:t>
            </a:r>
            <a:r>
              <a:rPr lang="en-US" sz="2400" smtClean="0">
                <a:solidFill>
                  <a:srgbClr val="D60093"/>
                </a:solidFill>
              </a:rPr>
              <a:t>:</a:t>
            </a:r>
          </a:p>
          <a:p>
            <a:pPr lvl="1">
              <a:lnSpc>
                <a:spcPct val="120000"/>
              </a:lnSpc>
              <a:spcBef>
                <a:spcPts val="600"/>
              </a:spcBef>
              <a:buFont typeface="Wingdings" panose="05000000000000000000" pitchFamily="2" charset="2"/>
              <a:buChar char="§"/>
              <a:defRPr/>
            </a:pPr>
            <a:r>
              <a:rPr lang="en-US" sz="2000" err="1" smtClean="0"/>
              <a:t>Đặc</a:t>
            </a:r>
            <a:r>
              <a:rPr lang="en-US" sz="2000" smtClean="0"/>
              <a:t> </a:t>
            </a:r>
            <a:r>
              <a:rPr lang="en-US" sz="2000" err="1" smtClean="0"/>
              <a:t>biệt</a:t>
            </a:r>
            <a:r>
              <a:rPr lang="en-US" sz="2000" smtClean="0"/>
              <a:t> </a:t>
            </a:r>
            <a:r>
              <a:rPr lang="en-US" sz="2000" err="1" smtClean="0"/>
              <a:t>như</a:t>
            </a:r>
            <a:r>
              <a:rPr lang="en-US" sz="2000" smtClean="0">
                <a:ea typeface="+mn-ea"/>
                <a:cs typeface="+mn-cs"/>
              </a:rPr>
              <a:t> </a:t>
            </a:r>
            <a:r>
              <a:rPr lang="en-US" sz="2000" err="1" smtClean="0">
                <a:ea typeface="+mn-ea"/>
                <a:cs typeface="+mn-cs"/>
              </a:rPr>
              <a:t>phân</a:t>
            </a:r>
            <a:r>
              <a:rPr lang="en-US" sz="2000" smtClean="0">
                <a:ea typeface="+mn-ea"/>
                <a:cs typeface="+mn-cs"/>
              </a:rPr>
              <a:t> </a:t>
            </a:r>
            <a:r>
              <a:rPr lang="en-US" sz="2000" err="1" smtClean="0">
                <a:ea typeface="+mn-ea"/>
                <a:cs typeface="+mn-cs"/>
              </a:rPr>
              <a:t>tích</a:t>
            </a:r>
            <a:r>
              <a:rPr lang="en-US" sz="2000" smtClean="0">
                <a:ea typeface="+mn-ea"/>
                <a:cs typeface="+mn-cs"/>
              </a:rPr>
              <a:t> </a:t>
            </a:r>
            <a:r>
              <a:rPr lang="en-US" sz="2000" err="1" smtClean="0">
                <a:ea typeface="+mn-ea"/>
                <a:cs typeface="+mn-cs"/>
              </a:rPr>
              <a:t>dữ</a:t>
            </a:r>
            <a:r>
              <a:rPr lang="en-US" sz="2000" smtClean="0">
                <a:ea typeface="+mn-ea"/>
                <a:cs typeface="+mn-cs"/>
              </a:rPr>
              <a:t> </a:t>
            </a:r>
            <a:r>
              <a:rPr lang="en-US" sz="2000" err="1" smtClean="0">
                <a:ea typeface="+mn-ea"/>
                <a:cs typeface="+mn-cs"/>
              </a:rPr>
              <a:t>liệu</a:t>
            </a:r>
            <a:r>
              <a:rPr lang="en-US" sz="2000" smtClean="0">
                <a:ea typeface="+mn-ea"/>
                <a:cs typeface="+mn-cs"/>
              </a:rPr>
              <a:t> </a:t>
            </a:r>
            <a:r>
              <a:rPr lang="en-US" sz="2000" err="1" smtClean="0">
                <a:ea typeface="+mn-ea"/>
                <a:cs typeface="+mn-cs"/>
              </a:rPr>
              <a:t>thăm</a:t>
            </a:r>
            <a:r>
              <a:rPr lang="en-US" sz="2000" smtClean="0">
                <a:ea typeface="+mn-ea"/>
                <a:cs typeface="+mn-cs"/>
              </a:rPr>
              <a:t> </a:t>
            </a:r>
            <a:r>
              <a:rPr lang="en-US" sz="2000" err="1" smtClean="0">
                <a:ea typeface="+mn-ea"/>
                <a:cs typeface="+mn-cs"/>
              </a:rPr>
              <a:t>dò</a:t>
            </a:r>
            <a:r>
              <a:rPr lang="en-US" sz="2000" smtClean="0">
                <a:ea typeface="+mn-ea"/>
                <a:cs typeface="+mn-cs"/>
              </a:rPr>
              <a:t> (EDA: Exploratory Data Analysis) </a:t>
            </a:r>
            <a:r>
              <a:rPr lang="en-US" sz="2000" err="1" smtClean="0">
                <a:ea typeface="+mn-ea"/>
                <a:cs typeface="+mn-cs"/>
              </a:rPr>
              <a:t>cũng</a:t>
            </a:r>
            <a:r>
              <a:rPr lang="en-US" sz="2000" smtClean="0">
                <a:ea typeface="+mn-ea"/>
                <a:cs typeface="+mn-cs"/>
              </a:rPr>
              <a:t> </a:t>
            </a:r>
            <a:r>
              <a:rPr lang="en-US" sz="2000" err="1" smtClean="0">
                <a:ea typeface="+mn-ea"/>
                <a:cs typeface="+mn-cs"/>
              </a:rPr>
              <a:t>như</a:t>
            </a:r>
            <a:r>
              <a:rPr lang="en-US" sz="2000" smtClean="0">
                <a:ea typeface="+mn-ea"/>
                <a:cs typeface="+mn-cs"/>
              </a:rPr>
              <a:t> </a:t>
            </a:r>
            <a:r>
              <a:rPr lang="en-US" sz="2000" err="1" smtClean="0">
                <a:ea typeface="+mn-ea"/>
                <a:cs typeface="+mn-cs"/>
              </a:rPr>
              <a:t>dự</a:t>
            </a:r>
            <a:r>
              <a:rPr lang="en-US" sz="2000" smtClean="0">
                <a:ea typeface="+mn-ea"/>
                <a:cs typeface="+mn-cs"/>
              </a:rPr>
              <a:t> </a:t>
            </a:r>
            <a:r>
              <a:rPr lang="en-US" sz="2000" err="1" smtClean="0">
                <a:ea typeface="+mn-ea"/>
                <a:cs typeface="+mn-cs"/>
              </a:rPr>
              <a:t>báo</a:t>
            </a:r>
            <a:r>
              <a:rPr lang="en-US" sz="2000" smtClean="0">
                <a:ea typeface="+mn-ea"/>
                <a:cs typeface="+mn-cs"/>
              </a:rPr>
              <a:t> [</a:t>
            </a:r>
            <a:r>
              <a:rPr lang="en-US" sz="2000" err="1" smtClean="0">
                <a:ea typeface="+mn-ea"/>
                <a:cs typeface="+mn-cs"/>
              </a:rPr>
              <a:t>Fied97</a:t>
            </a:r>
            <a:r>
              <a:rPr lang="en-US" sz="2000" smtClean="0">
                <a:ea typeface="+mn-ea"/>
                <a:cs typeface="+mn-cs"/>
              </a:rPr>
              <a:t>, HD03].</a:t>
            </a:r>
          </a:p>
          <a:p>
            <a:pPr lvl="1">
              <a:lnSpc>
                <a:spcPct val="120000"/>
              </a:lnSpc>
              <a:spcBef>
                <a:spcPts val="600"/>
              </a:spcBef>
              <a:buFont typeface="Wingdings" panose="05000000000000000000" pitchFamily="2" charset="2"/>
              <a:buChar char="§"/>
              <a:defRPr/>
            </a:pPr>
            <a:r>
              <a:rPr lang="en-US" sz="2000" err="1" smtClean="0">
                <a:ea typeface="+mn-ea"/>
                <a:cs typeface="+mn-cs"/>
              </a:rPr>
              <a:t>Hệ</a:t>
            </a:r>
            <a:r>
              <a:rPr lang="en-US" sz="2000" smtClean="0">
                <a:ea typeface="+mn-ea"/>
                <a:cs typeface="+mn-cs"/>
              </a:rPr>
              <a:t> </a:t>
            </a:r>
            <a:r>
              <a:rPr lang="en-US" sz="2000" err="1" smtClean="0">
                <a:ea typeface="+mn-ea"/>
                <a:cs typeface="+mn-cs"/>
              </a:rPr>
              <a:t>thống</a:t>
            </a:r>
            <a:r>
              <a:rPr lang="en-US" sz="2000" smtClean="0">
                <a:ea typeface="+mn-ea"/>
                <a:cs typeface="+mn-cs"/>
              </a:rPr>
              <a:t> KDD </a:t>
            </a:r>
            <a:r>
              <a:rPr lang="en-US" sz="2000" err="1" smtClean="0">
                <a:ea typeface="+mn-ea"/>
                <a:cs typeface="+mn-cs"/>
              </a:rPr>
              <a:t>thường</a:t>
            </a:r>
            <a:r>
              <a:rPr lang="en-US" sz="2000" smtClean="0">
                <a:ea typeface="+mn-ea"/>
                <a:cs typeface="+mn-cs"/>
              </a:rPr>
              <a:t> </a:t>
            </a:r>
            <a:r>
              <a:rPr lang="en-US" sz="2000" err="1" smtClean="0">
                <a:ea typeface="+mn-ea"/>
                <a:cs typeface="+mn-cs"/>
              </a:rPr>
              <a:t>gắn</a:t>
            </a:r>
            <a:r>
              <a:rPr lang="en-US" sz="2000" smtClean="0">
                <a:ea typeface="+mn-ea"/>
                <a:cs typeface="+mn-cs"/>
              </a:rPr>
              <a:t> </a:t>
            </a:r>
            <a:r>
              <a:rPr lang="en-US" sz="2000" err="1" smtClean="0">
                <a:ea typeface="+mn-ea"/>
                <a:cs typeface="+mn-cs"/>
              </a:rPr>
              <a:t>kết</a:t>
            </a:r>
            <a:r>
              <a:rPr lang="en-US" sz="2000" smtClean="0">
                <a:ea typeface="+mn-ea"/>
                <a:cs typeface="+mn-cs"/>
              </a:rPr>
              <a:t> </a:t>
            </a:r>
            <a:r>
              <a:rPr lang="en-US" sz="2000" err="1" smtClean="0">
                <a:ea typeface="+mn-ea"/>
                <a:cs typeface="+mn-cs"/>
              </a:rPr>
              <a:t>với</a:t>
            </a:r>
            <a:r>
              <a:rPr lang="en-US" sz="2000" smtClean="0">
                <a:ea typeface="+mn-ea"/>
                <a:cs typeface="+mn-cs"/>
              </a:rPr>
              <a:t> </a:t>
            </a:r>
            <a:r>
              <a:rPr lang="en-US" sz="2000" err="1" smtClean="0">
                <a:ea typeface="+mn-ea"/>
                <a:cs typeface="+mn-cs"/>
              </a:rPr>
              <a:t>các</a:t>
            </a:r>
            <a:r>
              <a:rPr lang="en-US" sz="2000" smtClean="0">
                <a:ea typeface="+mn-ea"/>
                <a:cs typeface="+mn-cs"/>
              </a:rPr>
              <a:t> </a:t>
            </a:r>
            <a:r>
              <a:rPr lang="en-US" sz="2000" err="1" smtClean="0">
                <a:ea typeface="+mn-ea"/>
                <a:cs typeface="+mn-cs"/>
              </a:rPr>
              <a:t>thủ</a:t>
            </a:r>
            <a:r>
              <a:rPr lang="en-US" sz="2000" smtClean="0">
                <a:ea typeface="+mn-ea"/>
                <a:cs typeface="+mn-cs"/>
              </a:rPr>
              <a:t> </a:t>
            </a:r>
            <a:r>
              <a:rPr lang="en-US" sz="2000" err="1" smtClean="0">
                <a:ea typeface="+mn-ea"/>
                <a:cs typeface="+mn-cs"/>
              </a:rPr>
              <a:t>tục</a:t>
            </a:r>
            <a:r>
              <a:rPr lang="en-US" sz="2000" smtClean="0">
                <a:ea typeface="+mn-ea"/>
                <a:cs typeface="+mn-cs"/>
              </a:rPr>
              <a:t> </a:t>
            </a:r>
            <a:r>
              <a:rPr lang="en-US" sz="2000" err="1" smtClean="0">
                <a:ea typeface="+mn-ea"/>
                <a:cs typeface="+mn-cs"/>
              </a:rPr>
              <a:t>thống</a:t>
            </a:r>
            <a:r>
              <a:rPr lang="en-US" sz="2000" smtClean="0">
                <a:ea typeface="+mn-ea"/>
                <a:cs typeface="+mn-cs"/>
              </a:rPr>
              <a:t> </a:t>
            </a:r>
            <a:r>
              <a:rPr lang="en-US" sz="2000" err="1" smtClean="0">
                <a:ea typeface="+mn-ea"/>
                <a:cs typeface="+mn-cs"/>
              </a:rPr>
              <a:t>kê</a:t>
            </a:r>
            <a:r>
              <a:rPr lang="en-US" sz="2000" smtClean="0">
                <a:ea typeface="+mn-ea"/>
                <a:cs typeface="+mn-cs"/>
              </a:rPr>
              <a:t> </a:t>
            </a:r>
            <a:r>
              <a:rPr lang="en-US" sz="2000" err="1" smtClean="0">
                <a:ea typeface="+mn-ea"/>
                <a:cs typeface="+mn-cs"/>
              </a:rPr>
              <a:t>đặc</a:t>
            </a:r>
            <a:r>
              <a:rPr lang="en-US" sz="2000" smtClean="0">
                <a:ea typeface="+mn-ea"/>
                <a:cs typeface="+mn-cs"/>
              </a:rPr>
              <a:t> </a:t>
            </a:r>
            <a:r>
              <a:rPr lang="en-US" sz="2000" err="1" smtClean="0">
                <a:ea typeface="+mn-ea"/>
                <a:cs typeface="+mn-cs"/>
              </a:rPr>
              <a:t>biệt</a:t>
            </a:r>
            <a:r>
              <a:rPr lang="en-US" sz="2000" smtClean="0">
                <a:ea typeface="+mn-ea"/>
                <a:cs typeface="+mn-cs"/>
              </a:rPr>
              <a:t> </a:t>
            </a:r>
            <a:r>
              <a:rPr lang="en-US" sz="2000" err="1" smtClean="0">
                <a:ea typeface="+mn-ea"/>
                <a:cs typeface="+mn-cs"/>
              </a:rPr>
              <a:t>đối</a:t>
            </a:r>
            <a:r>
              <a:rPr lang="en-US" sz="2000" smtClean="0">
                <a:ea typeface="+mn-ea"/>
                <a:cs typeface="+mn-cs"/>
              </a:rPr>
              <a:t> </a:t>
            </a:r>
            <a:r>
              <a:rPr lang="en-US" sz="2000" err="1" smtClean="0">
                <a:ea typeface="+mn-ea"/>
                <a:cs typeface="+mn-cs"/>
              </a:rPr>
              <a:t>với</a:t>
            </a:r>
            <a:r>
              <a:rPr lang="en-US" sz="2000" smtClean="0">
                <a:ea typeface="+mn-ea"/>
                <a:cs typeface="+mn-cs"/>
              </a:rPr>
              <a:t> </a:t>
            </a:r>
            <a:r>
              <a:rPr lang="en-US" sz="2000" err="1" smtClean="0">
                <a:ea typeface="+mn-ea"/>
                <a:cs typeface="+mn-cs"/>
              </a:rPr>
              <a:t>mô</a:t>
            </a:r>
            <a:r>
              <a:rPr lang="en-US" sz="2000" smtClean="0">
                <a:ea typeface="+mn-ea"/>
                <a:cs typeface="+mn-cs"/>
              </a:rPr>
              <a:t> </a:t>
            </a:r>
            <a:r>
              <a:rPr lang="en-US" sz="2000" err="1" smtClean="0">
                <a:ea typeface="+mn-ea"/>
                <a:cs typeface="+mn-cs"/>
              </a:rPr>
              <a:t>hình</a:t>
            </a:r>
            <a:r>
              <a:rPr lang="en-US" sz="2000" smtClean="0">
                <a:ea typeface="+mn-ea"/>
                <a:cs typeface="+mn-cs"/>
              </a:rPr>
              <a:t> </a:t>
            </a:r>
            <a:r>
              <a:rPr lang="en-US" sz="2000" err="1" smtClean="0">
                <a:ea typeface="+mn-ea"/>
                <a:cs typeface="+mn-cs"/>
              </a:rPr>
              <a:t>dữ</a:t>
            </a:r>
            <a:r>
              <a:rPr lang="en-US" sz="2000" smtClean="0">
                <a:ea typeface="+mn-ea"/>
                <a:cs typeface="+mn-cs"/>
              </a:rPr>
              <a:t> </a:t>
            </a:r>
            <a:r>
              <a:rPr lang="en-US" sz="2000" err="1" smtClean="0">
                <a:ea typeface="+mn-ea"/>
                <a:cs typeface="+mn-cs"/>
              </a:rPr>
              <a:t>liệu</a:t>
            </a:r>
            <a:r>
              <a:rPr lang="en-US" sz="2000" smtClean="0">
                <a:ea typeface="+mn-ea"/>
                <a:cs typeface="+mn-cs"/>
              </a:rPr>
              <a:t> </a:t>
            </a:r>
            <a:r>
              <a:rPr lang="en-US" sz="2000" err="1" smtClean="0">
                <a:ea typeface="+mn-ea"/>
                <a:cs typeface="+mn-cs"/>
              </a:rPr>
              <a:t>và</a:t>
            </a:r>
            <a:r>
              <a:rPr lang="en-US" sz="2000" smtClean="0">
                <a:ea typeface="+mn-ea"/>
                <a:cs typeface="+mn-cs"/>
              </a:rPr>
              <a:t> </a:t>
            </a:r>
            <a:r>
              <a:rPr lang="en-US" sz="2000" err="1" smtClean="0">
                <a:ea typeface="+mn-ea"/>
                <a:cs typeface="+mn-cs"/>
              </a:rPr>
              <a:t>nắm</a:t>
            </a:r>
            <a:r>
              <a:rPr lang="en-US" sz="2000" smtClean="0">
                <a:ea typeface="+mn-ea"/>
                <a:cs typeface="+mn-cs"/>
              </a:rPr>
              <a:t> </a:t>
            </a:r>
            <a:r>
              <a:rPr lang="en-US" sz="2000" err="1" smtClean="0">
                <a:ea typeface="+mn-ea"/>
                <a:cs typeface="+mn-cs"/>
              </a:rPr>
              <a:t>bắt</a:t>
            </a:r>
            <a:r>
              <a:rPr lang="en-US" sz="2000" smtClean="0">
                <a:ea typeface="+mn-ea"/>
                <a:cs typeface="+mn-cs"/>
              </a:rPr>
              <a:t> </a:t>
            </a:r>
            <a:r>
              <a:rPr lang="en-US" sz="2000" err="1" smtClean="0">
                <a:ea typeface="+mn-ea"/>
                <a:cs typeface="+mn-cs"/>
              </a:rPr>
              <a:t>nhiễu</a:t>
            </a:r>
            <a:r>
              <a:rPr lang="en-US" sz="2000" smtClean="0">
                <a:ea typeface="+mn-ea"/>
                <a:cs typeface="+mn-cs"/>
              </a:rPr>
              <a:t> </a:t>
            </a:r>
            <a:r>
              <a:rPr lang="en-US" sz="2000" err="1" smtClean="0">
                <a:ea typeface="+mn-ea"/>
                <a:cs typeface="+mn-cs"/>
              </a:rPr>
              <a:t>trong</a:t>
            </a:r>
            <a:r>
              <a:rPr lang="en-US" sz="2000" smtClean="0">
                <a:ea typeface="+mn-ea"/>
                <a:cs typeface="+mn-cs"/>
              </a:rPr>
              <a:t> </a:t>
            </a:r>
            <a:r>
              <a:rPr lang="en-US" sz="2000" err="1" smtClean="0">
                <a:ea typeface="+mn-ea"/>
                <a:cs typeface="+mn-cs"/>
              </a:rPr>
              <a:t>một</a:t>
            </a:r>
            <a:r>
              <a:rPr lang="en-US" sz="2000" smtClean="0">
                <a:ea typeface="+mn-ea"/>
                <a:cs typeface="+mn-cs"/>
              </a:rPr>
              <a:t> </a:t>
            </a:r>
            <a:r>
              <a:rPr lang="en-US" sz="2000" err="1" smtClean="0">
                <a:ea typeface="+mn-ea"/>
                <a:cs typeface="+mn-cs"/>
              </a:rPr>
              <a:t>khung</a:t>
            </a:r>
            <a:r>
              <a:rPr lang="en-US" sz="2000" smtClean="0">
                <a:ea typeface="+mn-ea"/>
                <a:cs typeface="+mn-cs"/>
              </a:rPr>
              <a:t> </a:t>
            </a:r>
            <a:r>
              <a:rPr lang="en-US" sz="2000" err="1" smtClean="0">
                <a:ea typeface="+mn-ea"/>
                <a:cs typeface="+mn-cs"/>
              </a:rPr>
              <a:t>cảnh</a:t>
            </a:r>
            <a:r>
              <a:rPr lang="en-US" sz="2000" smtClean="0">
                <a:ea typeface="+mn-ea"/>
                <a:cs typeface="+mn-cs"/>
              </a:rPr>
              <a:t> </a:t>
            </a:r>
            <a:r>
              <a:rPr lang="en-US" sz="2000" err="1" smtClean="0">
                <a:ea typeface="+mn-ea"/>
                <a:cs typeface="+mn-cs"/>
              </a:rPr>
              <a:t>phát</a:t>
            </a:r>
            <a:r>
              <a:rPr lang="en-US" sz="2000" smtClean="0">
                <a:ea typeface="+mn-ea"/>
                <a:cs typeface="+mn-cs"/>
              </a:rPr>
              <a:t> </a:t>
            </a:r>
            <a:r>
              <a:rPr lang="en-US" sz="2000" err="1" smtClean="0">
                <a:ea typeface="+mn-ea"/>
                <a:cs typeface="+mn-cs"/>
              </a:rPr>
              <a:t>hiện</a:t>
            </a:r>
            <a:r>
              <a:rPr lang="en-US" sz="2000" smtClean="0">
                <a:ea typeface="+mn-ea"/>
                <a:cs typeface="+mn-cs"/>
              </a:rPr>
              <a:t> tri </a:t>
            </a:r>
            <a:r>
              <a:rPr lang="en-US" sz="2000" err="1" smtClean="0">
                <a:ea typeface="+mn-ea"/>
                <a:cs typeface="+mn-cs"/>
              </a:rPr>
              <a:t>thức</a:t>
            </a:r>
            <a:r>
              <a:rPr lang="en-US" sz="2000" smtClean="0">
                <a:ea typeface="+mn-ea"/>
                <a:cs typeface="+mn-cs"/>
              </a:rPr>
              <a:t> </a:t>
            </a:r>
            <a:r>
              <a:rPr lang="en-US" sz="2000" err="1" smtClean="0">
                <a:ea typeface="+mn-ea"/>
                <a:cs typeface="+mn-cs"/>
              </a:rPr>
              <a:t>tổng</a:t>
            </a:r>
            <a:r>
              <a:rPr lang="en-US" sz="2000" smtClean="0">
                <a:ea typeface="+mn-ea"/>
                <a:cs typeface="+mn-cs"/>
              </a:rPr>
              <a:t> </a:t>
            </a:r>
            <a:r>
              <a:rPr lang="en-US" sz="2000" err="1" smtClean="0">
                <a:ea typeface="+mn-ea"/>
                <a:cs typeface="+mn-cs"/>
              </a:rPr>
              <a:t>thể</a:t>
            </a:r>
            <a:r>
              <a:rPr lang="en-US" sz="2000" smtClean="0">
                <a:ea typeface="+mn-ea"/>
                <a:cs typeface="+mn-cs"/>
              </a:rPr>
              <a:t>.</a:t>
            </a:r>
          </a:p>
          <a:p>
            <a:pPr lvl="1">
              <a:lnSpc>
                <a:spcPct val="120000"/>
              </a:lnSpc>
              <a:spcBef>
                <a:spcPts val="600"/>
              </a:spcBef>
              <a:buFont typeface="Wingdings" panose="05000000000000000000" pitchFamily="2" charset="2"/>
              <a:buChar char="§"/>
              <a:defRPr/>
            </a:pPr>
            <a:r>
              <a:rPr lang="en-US" sz="2000" err="1" smtClean="0">
                <a:ea typeface="+mn-ea"/>
                <a:cs typeface="+mn-cs"/>
              </a:rPr>
              <a:t>Các</a:t>
            </a:r>
            <a:r>
              <a:rPr lang="en-US" sz="2000" smtClean="0">
                <a:ea typeface="+mn-ea"/>
                <a:cs typeface="+mn-cs"/>
              </a:rPr>
              <a:t> </a:t>
            </a:r>
            <a:r>
              <a:rPr lang="en-US" sz="2000" err="1" smtClean="0">
                <a:ea typeface="+mn-ea"/>
                <a:cs typeface="+mn-cs"/>
              </a:rPr>
              <a:t>phương</a:t>
            </a:r>
            <a:r>
              <a:rPr lang="en-US" sz="2000" smtClean="0">
                <a:ea typeface="+mn-ea"/>
                <a:cs typeface="+mn-cs"/>
              </a:rPr>
              <a:t> </a:t>
            </a:r>
            <a:r>
              <a:rPr lang="en-US" sz="2000" err="1" smtClean="0">
                <a:ea typeface="+mn-ea"/>
                <a:cs typeface="+mn-cs"/>
              </a:rPr>
              <a:t>pháp</a:t>
            </a:r>
            <a:r>
              <a:rPr lang="en-US" sz="2000" smtClean="0">
                <a:ea typeface="+mn-ea"/>
                <a:cs typeface="+mn-cs"/>
              </a:rPr>
              <a:t> KPDL </a:t>
            </a:r>
            <a:r>
              <a:rPr lang="en-US" sz="2000" err="1" smtClean="0">
                <a:ea typeface="+mn-ea"/>
                <a:cs typeface="+mn-cs"/>
              </a:rPr>
              <a:t>dựa</a:t>
            </a:r>
            <a:r>
              <a:rPr lang="en-US" sz="2000" smtClean="0">
                <a:ea typeface="+mn-ea"/>
                <a:cs typeface="+mn-cs"/>
              </a:rPr>
              <a:t> </a:t>
            </a:r>
            <a:r>
              <a:rPr lang="en-US" sz="2000" err="1" smtClean="0">
                <a:ea typeface="+mn-ea"/>
                <a:cs typeface="+mn-cs"/>
              </a:rPr>
              <a:t>theo</a:t>
            </a:r>
            <a:r>
              <a:rPr lang="en-US" sz="2000" smtClean="0">
                <a:ea typeface="+mn-ea"/>
                <a:cs typeface="+mn-cs"/>
              </a:rPr>
              <a:t> </a:t>
            </a:r>
            <a:r>
              <a:rPr lang="en-US" sz="2000" err="1" smtClean="0">
                <a:ea typeface="+mn-ea"/>
                <a:cs typeface="+mn-cs"/>
              </a:rPr>
              <a:t>thống</a:t>
            </a:r>
            <a:r>
              <a:rPr lang="en-US" sz="2000" smtClean="0">
                <a:ea typeface="+mn-ea"/>
                <a:cs typeface="+mn-cs"/>
              </a:rPr>
              <a:t> </a:t>
            </a:r>
            <a:r>
              <a:rPr lang="en-US" sz="2000" err="1" smtClean="0">
                <a:ea typeface="+mn-ea"/>
                <a:cs typeface="+mn-cs"/>
              </a:rPr>
              <a:t>kê</a:t>
            </a:r>
            <a:r>
              <a:rPr lang="en-US" sz="2000" smtClean="0">
                <a:ea typeface="+mn-ea"/>
                <a:cs typeface="+mn-cs"/>
              </a:rPr>
              <a:t> </a:t>
            </a:r>
            <a:r>
              <a:rPr lang="en-US" sz="2000" err="1" smtClean="0">
                <a:ea typeface="+mn-ea"/>
                <a:cs typeface="+mn-cs"/>
              </a:rPr>
              <a:t>nhận</a:t>
            </a:r>
            <a:r>
              <a:rPr lang="en-US" sz="2000" smtClean="0">
                <a:ea typeface="+mn-ea"/>
                <a:cs typeface="+mn-cs"/>
              </a:rPr>
              <a:t> </a:t>
            </a:r>
            <a:r>
              <a:rPr lang="en-US" sz="2000" err="1" smtClean="0">
                <a:ea typeface="+mn-ea"/>
                <a:cs typeface="+mn-cs"/>
              </a:rPr>
              <a:t>được</a:t>
            </a:r>
            <a:r>
              <a:rPr lang="en-US" sz="2000" smtClean="0">
                <a:ea typeface="+mn-ea"/>
                <a:cs typeface="+mn-cs"/>
              </a:rPr>
              <a:t> </a:t>
            </a:r>
            <a:r>
              <a:rPr lang="en-US" sz="2000" err="1" smtClean="0">
                <a:ea typeface="+mn-ea"/>
                <a:cs typeface="+mn-cs"/>
              </a:rPr>
              <a:t>sự</a:t>
            </a:r>
            <a:r>
              <a:rPr lang="en-US" sz="2000" smtClean="0">
                <a:ea typeface="+mn-ea"/>
                <a:cs typeface="+mn-cs"/>
              </a:rPr>
              <a:t> </a:t>
            </a:r>
            <a:r>
              <a:rPr lang="en-US" sz="2000" err="1" smtClean="0">
                <a:ea typeface="+mn-ea"/>
                <a:cs typeface="+mn-cs"/>
              </a:rPr>
              <a:t>quan</a:t>
            </a:r>
            <a:r>
              <a:rPr lang="en-US" sz="2000" smtClean="0">
                <a:ea typeface="+mn-ea"/>
                <a:cs typeface="+mn-cs"/>
              </a:rPr>
              <a:t> </a:t>
            </a:r>
            <a:r>
              <a:rPr lang="en-US" sz="2000" err="1" smtClean="0">
                <a:ea typeface="+mn-ea"/>
                <a:cs typeface="+mn-cs"/>
              </a:rPr>
              <a:t>tâm</a:t>
            </a:r>
            <a:r>
              <a:rPr lang="en-US" sz="2000" smtClean="0">
                <a:ea typeface="+mn-ea"/>
                <a:cs typeface="+mn-cs"/>
              </a:rPr>
              <a:t> </a:t>
            </a:r>
            <a:r>
              <a:rPr lang="en-US" sz="2000" err="1" smtClean="0">
                <a:ea typeface="+mn-ea"/>
                <a:cs typeface="+mn-cs"/>
              </a:rPr>
              <a:t>đặc</a:t>
            </a:r>
            <a:r>
              <a:rPr lang="en-US" sz="2000" smtClean="0">
                <a:ea typeface="+mn-ea"/>
                <a:cs typeface="+mn-cs"/>
              </a:rPr>
              <a:t> </a:t>
            </a:r>
            <a:r>
              <a:rPr lang="en-US" sz="2000" err="1" smtClean="0">
                <a:ea typeface="+mn-ea"/>
                <a:cs typeface="+mn-cs"/>
              </a:rPr>
              <a:t>biệt</a:t>
            </a:r>
            <a:r>
              <a:rPr lang="en-US" sz="2000" smtClean="0">
                <a:ea typeface="+mn-ea"/>
                <a:cs typeface="+mn-cs"/>
              </a:rPr>
              <a:t>.</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46038"/>
            <a:ext cx="7772400" cy="655638"/>
          </a:xfrm>
        </p:spPr>
        <p:txBody>
          <a:bodyPr/>
          <a:lstStyle/>
          <a:p>
            <a:pPr eaLnBrk="1" hangingPunct="1"/>
            <a:r>
              <a:rPr lang="en-US" altLang="en-US" sz="3200" dirty="0" err="1" smtClean="0">
                <a:solidFill>
                  <a:srgbClr val="C00000"/>
                </a:solidFill>
              </a:rPr>
              <a:t>Phân</a:t>
            </a:r>
            <a:r>
              <a:rPr lang="en-US" altLang="en-US" sz="3200" dirty="0" smtClean="0">
                <a:solidFill>
                  <a:srgbClr val="C00000"/>
                </a:solidFill>
              </a:rPr>
              <a:t> </a:t>
            </a:r>
            <a:r>
              <a:rPr lang="en-US" altLang="en-US" sz="3200" dirty="0" err="1" smtClean="0">
                <a:solidFill>
                  <a:srgbClr val="C00000"/>
                </a:solidFill>
              </a:rPr>
              <a:t>bổ</a:t>
            </a:r>
            <a:r>
              <a:rPr lang="en-US" altLang="en-US" sz="3200" dirty="0" smtClean="0">
                <a:solidFill>
                  <a:srgbClr val="C00000"/>
                </a:solidFill>
              </a:rPr>
              <a:t> </a:t>
            </a:r>
            <a:r>
              <a:rPr lang="en-US" altLang="en-US" sz="3200" dirty="0" err="1" smtClean="0">
                <a:solidFill>
                  <a:srgbClr val="C00000"/>
                </a:solidFill>
              </a:rPr>
              <a:t>lượng</a:t>
            </a:r>
            <a:r>
              <a:rPr lang="en-US" altLang="en-US" sz="3200" dirty="0" smtClean="0">
                <a:solidFill>
                  <a:srgbClr val="C00000"/>
                </a:solidFill>
              </a:rPr>
              <a:t> </a:t>
            </a:r>
            <a:r>
              <a:rPr lang="en-US" altLang="en-US" sz="3200" dirty="0" err="1" smtClean="0">
                <a:solidFill>
                  <a:srgbClr val="C00000"/>
                </a:solidFill>
              </a:rPr>
              <a:t>dữ</a:t>
            </a:r>
            <a:r>
              <a:rPr lang="en-US" altLang="en-US" sz="3200" dirty="0" smtClean="0">
                <a:solidFill>
                  <a:srgbClr val="C00000"/>
                </a:solidFill>
              </a:rPr>
              <a:t> </a:t>
            </a:r>
            <a:r>
              <a:rPr lang="en-US" altLang="en-US" sz="3200" dirty="0" err="1" smtClean="0">
                <a:solidFill>
                  <a:srgbClr val="C00000"/>
                </a:solidFill>
              </a:rPr>
              <a:t>liệu</a:t>
            </a:r>
            <a:r>
              <a:rPr lang="en-US" altLang="en-US" sz="3200" dirty="0" smtClean="0">
                <a:solidFill>
                  <a:srgbClr val="C00000"/>
                </a:solidFill>
              </a:rPr>
              <a:t> </a:t>
            </a:r>
            <a:r>
              <a:rPr lang="en-US" altLang="en-US" sz="3200" dirty="0" err="1" smtClean="0">
                <a:solidFill>
                  <a:srgbClr val="C00000"/>
                </a:solidFill>
              </a:rPr>
              <a:t>theo</a:t>
            </a:r>
            <a:r>
              <a:rPr lang="en-US" altLang="en-US" sz="3200" dirty="0" smtClean="0">
                <a:solidFill>
                  <a:srgbClr val="C00000"/>
                </a:solidFill>
              </a:rPr>
              <a:t> </a:t>
            </a:r>
            <a:r>
              <a:rPr lang="en-US" altLang="en-US" sz="3200" dirty="0" err="1" smtClean="0">
                <a:solidFill>
                  <a:srgbClr val="C00000"/>
                </a:solidFill>
              </a:rPr>
              <a:t>khu</a:t>
            </a:r>
            <a:r>
              <a:rPr lang="en-US" altLang="en-US" sz="3200" dirty="0" smtClean="0">
                <a:solidFill>
                  <a:srgbClr val="C00000"/>
                </a:solidFill>
              </a:rPr>
              <a:t> </a:t>
            </a:r>
            <a:r>
              <a:rPr lang="en-US" altLang="en-US" sz="3200" dirty="0" err="1" smtClean="0">
                <a:solidFill>
                  <a:srgbClr val="C00000"/>
                </a:solidFill>
              </a:rPr>
              <a:t>vực</a:t>
            </a:r>
            <a:endParaRPr lang="en-US" altLang="en-US" dirty="0" smtClean="0">
              <a:solidFill>
                <a:srgbClr val="C00000"/>
              </a:solidFill>
            </a:endParaRPr>
          </a:p>
        </p:txBody>
      </p:sp>
      <p:sp>
        <p:nvSpPr>
          <p:cNvPr id="20484" name="Slide Number Placeholder 3"/>
          <p:cNvSpPr>
            <a:spLocks noGrp="1"/>
          </p:cNvSpPr>
          <p:nvPr>
            <p:ph type="sldNum" sz="quarter" idx="12"/>
          </p:nvPr>
        </p:nvSpPr>
        <p:spPr>
          <a:xfrm>
            <a:off x="6934200" y="6477000"/>
            <a:ext cx="21336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9F1AF4D-40DA-4827-937A-FF1871655C71}" type="slidenum">
              <a:rPr lang="en-US" altLang="en-US" sz="1000" smtClean="0"/>
              <a:pPr>
                <a:spcBef>
                  <a:spcPct val="0"/>
                </a:spcBef>
                <a:buClrTx/>
                <a:buSzTx/>
                <a:buFontTx/>
                <a:buNone/>
              </a:pPr>
              <a:t>6</a:t>
            </a:fld>
            <a:endParaRPr lang="en-US" altLang="en-US" sz="1000" dirty="0" smtClean="0"/>
          </a:p>
        </p:txBody>
      </p:sp>
      <p:sp>
        <p:nvSpPr>
          <p:cNvPr id="8" name="Rectangle 7"/>
          <p:cNvSpPr/>
          <p:nvPr/>
        </p:nvSpPr>
        <p:spPr>
          <a:xfrm>
            <a:off x="1261654" y="457200"/>
            <a:ext cx="6248400" cy="369332"/>
          </a:xfrm>
          <a:prstGeom prst="rect">
            <a:avLst/>
          </a:prstGeom>
        </p:spPr>
        <p:txBody>
          <a:bodyPr wrap="square">
            <a:spAutoFit/>
          </a:bodyPr>
          <a:lstStyle/>
          <a:p>
            <a:r>
              <a:rPr lang="en-US" b="1" spc="-50" dirty="0">
                <a:solidFill>
                  <a:srgbClr val="FF0000"/>
                </a:solidFill>
                <a:hlinkClick r:id="rId2"/>
              </a:rPr>
              <a:t>https://www.seagate.com/as/en/our-story/data-age-2025/</a:t>
            </a:r>
            <a:endParaRPr lang="en-US" b="1" spc="-50" dirty="0">
              <a:solidFill>
                <a:srgbClr val="FF0000"/>
              </a:solidFill>
            </a:endParaRPr>
          </a:p>
        </p:txBody>
      </p:sp>
      <p:sp>
        <p:nvSpPr>
          <p:cNvPr id="10" name="Rectangle 3"/>
          <p:cNvSpPr txBox="1">
            <a:spLocks noChangeArrowheads="1"/>
          </p:cNvSpPr>
          <p:nvPr/>
        </p:nvSpPr>
        <p:spPr bwMode="auto">
          <a:xfrm>
            <a:off x="685800" y="58674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0" indent="0" eaLnBrk="1" hangingPunct="1">
              <a:lnSpc>
                <a:spcPct val="120000"/>
              </a:lnSpc>
              <a:spcBef>
                <a:spcPct val="0"/>
              </a:spcBef>
              <a:buFont typeface="Wingdings" panose="05000000000000000000" pitchFamily="2" charset="2"/>
              <a:buNone/>
            </a:pPr>
            <a:r>
              <a:rPr lang="en-US" altLang="en-US" sz="1800" i="1" u="sng" kern="0" smtClean="0">
                <a:cs typeface="Arial" panose="020B0604020202020204" pitchFamily="34" charset="0"/>
              </a:rPr>
              <a:t>Nguồn:</a:t>
            </a:r>
            <a:r>
              <a:rPr lang="en-US" altLang="en-US" sz="1800" kern="0" smtClean="0">
                <a:cs typeface="Arial" panose="020B0604020202020204" pitchFamily="34" charset="0"/>
              </a:rPr>
              <a:t> IDC Digital Universe Study, Seagate Technology, 2018</a:t>
            </a:r>
            <a:endParaRPr lang="en-US" altLang="en-US" sz="1800" kern="0" dirty="0" smtClean="0">
              <a:solidFill>
                <a:srgbClr val="D60093"/>
              </a:solidFill>
              <a:cs typeface="Arial" panose="020B0604020202020204" pitchFamily="34" charset="0"/>
            </a:endParaRPr>
          </a:p>
        </p:txBody>
      </p:sp>
      <p:pic>
        <p:nvPicPr>
          <p:cNvPr id="1177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26532"/>
            <a:ext cx="8534400" cy="5128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1219200" y="4419600"/>
            <a:ext cx="4572000" cy="369332"/>
          </a:xfrm>
          <a:prstGeom prst="rect">
            <a:avLst/>
          </a:prstGeom>
        </p:spPr>
        <p:txBody>
          <a:bodyPr>
            <a:spAutoFit/>
          </a:bodyPr>
          <a:lstStyle/>
          <a:p>
            <a:pPr algn="r"/>
            <a:r>
              <a:rPr lang="en-US" dirty="0"/>
              <a:t>The </a:t>
            </a:r>
            <a:r>
              <a:rPr lang="en-US" b="1" dirty="0">
                <a:solidFill>
                  <a:srgbClr val="FF0000"/>
                </a:solidFill>
              </a:rPr>
              <a:t>E</a:t>
            </a:r>
            <a:r>
              <a:rPr lang="en-US" b="1" dirty="0"/>
              <a:t>urope</a:t>
            </a:r>
            <a:r>
              <a:rPr lang="en-US" dirty="0"/>
              <a:t>, the </a:t>
            </a:r>
            <a:r>
              <a:rPr lang="en-US" b="1" dirty="0">
                <a:solidFill>
                  <a:srgbClr val="FF0000"/>
                </a:solidFill>
              </a:rPr>
              <a:t>M</a:t>
            </a:r>
            <a:r>
              <a:rPr lang="en-US" dirty="0"/>
              <a:t>iddle </a:t>
            </a:r>
            <a:r>
              <a:rPr lang="en-US" b="1" dirty="0">
                <a:solidFill>
                  <a:srgbClr val="FF0000"/>
                </a:solidFill>
              </a:rPr>
              <a:t>E</a:t>
            </a:r>
            <a:r>
              <a:rPr lang="en-US" dirty="0"/>
              <a:t>ast, and </a:t>
            </a:r>
            <a:r>
              <a:rPr lang="en-US" b="1" dirty="0" smtClean="0">
                <a:solidFill>
                  <a:srgbClr val="FF0000"/>
                </a:solidFill>
              </a:rPr>
              <a:t>A</a:t>
            </a:r>
            <a:r>
              <a:rPr lang="en-US" dirty="0" smtClean="0"/>
              <a:t>frica</a:t>
            </a:r>
            <a:endParaRPr lang="en-US" dirty="0"/>
          </a:p>
        </p:txBody>
      </p:sp>
      <p:sp>
        <p:nvSpPr>
          <p:cNvPr id="15" name="Rectangle 14"/>
          <p:cNvSpPr/>
          <p:nvPr/>
        </p:nvSpPr>
        <p:spPr>
          <a:xfrm>
            <a:off x="1712323" y="3821668"/>
            <a:ext cx="4993277" cy="369332"/>
          </a:xfrm>
          <a:prstGeom prst="rect">
            <a:avLst/>
          </a:prstGeom>
        </p:spPr>
        <p:txBody>
          <a:bodyPr wrap="square">
            <a:spAutoFit/>
          </a:bodyPr>
          <a:lstStyle/>
          <a:p>
            <a:pPr algn="r"/>
            <a:r>
              <a:rPr lang="en-US" b="1" dirty="0">
                <a:solidFill>
                  <a:srgbClr val="FF0000"/>
                </a:solidFill>
              </a:rPr>
              <a:t>A</a:t>
            </a:r>
            <a:r>
              <a:rPr lang="en-US" dirty="0"/>
              <a:t>sia-</a:t>
            </a:r>
            <a:r>
              <a:rPr lang="en-US" b="1" dirty="0">
                <a:solidFill>
                  <a:srgbClr val="FF0000"/>
                </a:solidFill>
              </a:rPr>
              <a:t>P</a:t>
            </a:r>
            <a:r>
              <a:rPr lang="en-US" dirty="0"/>
              <a:t>acific, including </a:t>
            </a:r>
            <a:r>
              <a:rPr lang="en-US" b="1" dirty="0">
                <a:solidFill>
                  <a:srgbClr val="FF0000"/>
                </a:solidFill>
              </a:rPr>
              <a:t>J</a:t>
            </a:r>
            <a:r>
              <a:rPr lang="en-US" dirty="0"/>
              <a:t>apan, </a:t>
            </a:r>
            <a:r>
              <a:rPr lang="en-US" dirty="0" smtClean="0"/>
              <a:t>e</a:t>
            </a:r>
            <a:r>
              <a:rPr lang="en-US" b="1" dirty="0" smtClean="0">
                <a:solidFill>
                  <a:srgbClr val="FF0000"/>
                </a:solidFill>
              </a:rPr>
              <a:t>x</a:t>
            </a:r>
            <a:r>
              <a:rPr lang="en-US" b="1" dirty="0" smtClean="0"/>
              <a:t>c</a:t>
            </a:r>
            <a:r>
              <a:rPr lang="en-US" dirty="0" smtClean="0"/>
              <a:t>ept </a:t>
            </a:r>
            <a:r>
              <a:rPr lang="en-US" b="1" dirty="0">
                <a:solidFill>
                  <a:srgbClr val="FF0000"/>
                </a:solidFill>
              </a:rPr>
              <a:t>C</a:t>
            </a:r>
            <a:r>
              <a:rPr lang="en-US" dirty="0"/>
              <a:t>hina</a:t>
            </a:r>
          </a:p>
        </p:txBody>
      </p:sp>
      <p:sp>
        <p:nvSpPr>
          <p:cNvPr id="6" name="TextBox 5"/>
          <p:cNvSpPr txBox="1"/>
          <p:nvPr/>
        </p:nvSpPr>
        <p:spPr>
          <a:xfrm>
            <a:off x="7543800" y="5181600"/>
            <a:ext cx="1143000" cy="369332"/>
          </a:xfrm>
          <a:prstGeom prst="rect">
            <a:avLst/>
          </a:prstGeom>
          <a:noFill/>
        </p:spPr>
        <p:txBody>
          <a:bodyPr wrap="square" rtlCol="0">
            <a:spAutoFit/>
          </a:bodyPr>
          <a:lstStyle/>
          <a:p>
            <a:r>
              <a:rPr lang="en-US" b="1" dirty="0" smtClean="0">
                <a:solidFill>
                  <a:schemeClr val="bg1"/>
                </a:solidFill>
              </a:rPr>
              <a:t>China</a:t>
            </a:r>
            <a:endParaRPr lang="en-US" b="1" dirty="0">
              <a:solidFill>
                <a:schemeClr val="bg1"/>
              </a:solidFill>
            </a:endParaRPr>
          </a:p>
        </p:txBody>
      </p:sp>
      <p:sp>
        <p:nvSpPr>
          <p:cNvPr id="17" name="TextBox 16"/>
          <p:cNvSpPr txBox="1"/>
          <p:nvPr/>
        </p:nvSpPr>
        <p:spPr>
          <a:xfrm>
            <a:off x="7510054" y="4419600"/>
            <a:ext cx="1143000" cy="369332"/>
          </a:xfrm>
          <a:prstGeom prst="rect">
            <a:avLst/>
          </a:prstGeom>
          <a:noFill/>
        </p:spPr>
        <p:txBody>
          <a:bodyPr wrap="square" rtlCol="0">
            <a:spAutoFit/>
          </a:bodyPr>
          <a:lstStyle/>
          <a:p>
            <a:r>
              <a:rPr lang="en-US" b="1" dirty="0" smtClean="0">
                <a:solidFill>
                  <a:schemeClr val="bg1"/>
                </a:solidFill>
              </a:rPr>
              <a:t>EMEA</a:t>
            </a:r>
            <a:endParaRPr lang="en-US" b="1" dirty="0">
              <a:solidFill>
                <a:schemeClr val="bg1"/>
              </a:solidFill>
            </a:endParaRPr>
          </a:p>
        </p:txBody>
      </p:sp>
      <p:sp>
        <p:nvSpPr>
          <p:cNvPr id="18" name="TextBox 17"/>
          <p:cNvSpPr txBox="1"/>
          <p:nvPr/>
        </p:nvSpPr>
        <p:spPr>
          <a:xfrm rot="19080000">
            <a:off x="7430791" y="3700243"/>
            <a:ext cx="1143000" cy="369332"/>
          </a:xfrm>
          <a:prstGeom prst="rect">
            <a:avLst/>
          </a:prstGeom>
          <a:noFill/>
        </p:spPr>
        <p:txBody>
          <a:bodyPr wrap="square" rtlCol="0">
            <a:spAutoFit/>
          </a:bodyPr>
          <a:lstStyle/>
          <a:p>
            <a:r>
              <a:rPr lang="en-US" b="1" dirty="0" err="1" smtClean="0">
                <a:solidFill>
                  <a:schemeClr val="bg1"/>
                </a:solidFill>
              </a:rPr>
              <a:t>APJxC</a:t>
            </a:r>
            <a:endParaRPr lang="en-US" b="1" dirty="0">
              <a:solidFill>
                <a:schemeClr val="bg1"/>
              </a:solidFill>
            </a:endParaRPr>
          </a:p>
        </p:txBody>
      </p:sp>
      <p:sp>
        <p:nvSpPr>
          <p:cNvPr id="19" name="TextBox 18"/>
          <p:cNvSpPr txBox="1"/>
          <p:nvPr/>
        </p:nvSpPr>
        <p:spPr>
          <a:xfrm>
            <a:off x="8001000" y="2983468"/>
            <a:ext cx="616651" cy="369332"/>
          </a:xfrm>
          <a:prstGeom prst="rect">
            <a:avLst/>
          </a:prstGeom>
          <a:noFill/>
        </p:spPr>
        <p:txBody>
          <a:bodyPr wrap="square" rtlCol="0">
            <a:spAutoFit/>
          </a:bodyPr>
          <a:lstStyle/>
          <a:p>
            <a:r>
              <a:rPr lang="en-US" b="1" dirty="0" smtClean="0"/>
              <a:t>US</a:t>
            </a:r>
            <a:endParaRPr lang="en-US" b="1" dirty="0"/>
          </a:p>
        </p:txBody>
      </p:sp>
      <p:sp>
        <p:nvSpPr>
          <p:cNvPr id="20" name="TextBox 19"/>
          <p:cNvSpPr txBox="1"/>
          <p:nvPr/>
        </p:nvSpPr>
        <p:spPr>
          <a:xfrm rot="18300000">
            <a:off x="7948027" y="2239976"/>
            <a:ext cx="1143000" cy="369332"/>
          </a:xfrm>
          <a:prstGeom prst="rect">
            <a:avLst/>
          </a:prstGeom>
          <a:noFill/>
        </p:spPr>
        <p:txBody>
          <a:bodyPr wrap="square" rtlCol="0">
            <a:spAutoFit/>
          </a:bodyPr>
          <a:lstStyle/>
          <a:p>
            <a:r>
              <a:rPr lang="en-US" b="1" dirty="0" smtClean="0"/>
              <a:t>ROW</a:t>
            </a:r>
            <a:endParaRPr lang="en-US" b="1" dirty="0"/>
          </a:p>
        </p:txBody>
      </p:sp>
      <p:sp>
        <p:nvSpPr>
          <p:cNvPr id="7" name="Rectangle 6"/>
          <p:cNvSpPr/>
          <p:nvPr/>
        </p:nvSpPr>
        <p:spPr>
          <a:xfrm>
            <a:off x="6634291" y="2373868"/>
            <a:ext cx="1595309" cy="369332"/>
          </a:xfrm>
          <a:prstGeom prst="rect">
            <a:avLst/>
          </a:prstGeom>
        </p:spPr>
        <p:txBody>
          <a:bodyPr wrap="none">
            <a:spAutoFit/>
          </a:bodyPr>
          <a:lstStyle/>
          <a:p>
            <a:pPr algn="r"/>
            <a:r>
              <a:rPr lang="en-US" b="1" dirty="0">
                <a:solidFill>
                  <a:srgbClr val="FF0000"/>
                </a:solidFill>
              </a:rPr>
              <a:t>R</a:t>
            </a:r>
            <a:r>
              <a:rPr lang="en-US" dirty="0"/>
              <a:t>est </a:t>
            </a:r>
            <a:r>
              <a:rPr lang="en-US" b="1" dirty="0">
                <a:solidFill>
                  <a:srgbClr val="FF0000"/>
                </a:solidFill>
              </a:rPr>
              <a:t>o</a:t>
            </a:r>
            <a:r>
              <a:rPr lang="en-US" dirty="0"/>
              <a:t>f </a:t>
            </a:r>
            <a:r>
              <a:rPr lang="en-US" b="1" dirty="0">
                <a:solidFill>
                  <a:srgbClr val="FF0000"/>
                </a:solidFill>
              </a:rPr>
              <a:t>W</a:t>
            </a:r>
            <a:r>
              <a:rPr lang="en-US" dirty="0"/>
              <a:t>orld</a:t>
            </a:r>
          </a:p>
        </p:txBody>
      </p:sp>
    </p:spTree>
    <p:extLst>
      <p:ext uri="{BB962C8B-B14F-4D97-AF65-F5344CB8AC3E}">
        <p14:creationId xmlns:p14="http://schemas.microsoft.com/office/powerpoint/2010/main" val="17788906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538D5AC-9132-4BF1-9D5B-71109696F816}" type="datetime4">
              <a:rPr lang="en-US" altLang="en-US" sz="1000" smtClean="0"/>
              <a:pPr>
                <a:spcBef>
                  <a:spcPct val="0"/>
                </a:spcBef>
                <a:buClrTx/>
                <a:buSzTx/>
                <a:buFontTx/>
                <a:buNone/>
              </a:pPr>
              <a:t>February 3, 2023</a:t>
            </a:fld>
            <a:endParaRPr lang="en-US" altLang="en-US" sz="1000" smtClean="0"/>
          </a:p>
        </p:txBody>
      </p:sp>
      <p:sp>
        <p:nvSpPr>
          <p:cNvPr id="778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AA73AD2-3E9B-4B70-A9C2-D380F29CBC48}" type="slidenum">
              <a:rPr lang="en-US" altLang="en-US" sz="1000" smtClean="0"/>
              <a:pPr>
                <a:spcBef>
                  <a:spcPct val="0"/>
                </a:spcBef>
                <a:buClrTx/>
                <a:buSzTx/>
                <a:buFontTx/>
                <a:buNone/>
              </a:pPr>
              <a:t>60</a:t>
            </a:fld>
            <a:endParaRPr lang="en-US" altLang="en-US" sz="1000" smtClean="0"/>
          </a:p>
        </p:txBody>
      </p:sp>
      <p:sp>
        <p:nvSpPr>
          <p:cNvPr id="77828" name="Rectangle 2"/>
          <p:cNvSpPr>
            <a:spLocks noGrp="1" noChangeArrowheads="1"/>
          </p:cNvSpPr>
          <p:nvPr>
            <p:ph type="title"/>
          </p:nvPr>
        </p:nvSpPr>
        <p:spPr>
          <a:xfrm>
            <a:off x="990600" y="0"/>
            <a:ext cx="6497638" cy="533400"/>
          </a:xfrm>
        </p:spPr>
        <p:txBody>
          <a:bodyPr/>
          <a:lstStyle/>
          <a:p>
            <a:r>
              <a:rPr lang="en-US" altLang="en-US" sz="3200" u="sng" dirty="0" smtClean="0">
                <a:solidFill>
                  <a:srgbClr val="C00000"/>
                </a:solidFill>
              </a:rPr>
              <a:t>Thống kê toán học </a:t>
            </a:r>
            <a:r>
              <a:rPr lang="en-US" altLang="en-US" sz="3200" dirty="0" smtClean="0">
                <a:solidFill>
                  <a:srgbClr val="C00000"/>
                </a:solidFill>
              </a:rPr>
              <a:t>với KPDL</a:t>
            </a:r>
          </a:p>
        </p:txBody>
      </p:sp>
      <p:sp>
        <p:nvSpPr>
          <p:cNvPr id="58374" name="Rectangle 3"/>
          <p:cNvSpPr>
            <a:spLocks noGrp="1" noChangeArrowheads="1"/>
          </p:cNvSpPr>
          <p:nvPr>
            <p:ph type="body" idx="1"/>
          </p:nvPr>
        </p:nvSpPr>
        <p:spPr>
          <a:xfrm>
            <a:off x="457200" y="762000"/>
            <a:ext cx="8458200" cy="3971925"/>
          </a:xfrm>
        </p:spPr>
        <p:txBody>
          <a:bodyPr/>
          <a:lstStyle/>
          <a:p>
            <a:pPr>
              <a:defRPr/>
            </a:pPr>
            <a:r>
              <a:rPr lang="en-US" sz="2000" err="1" smtClean="0">
                <a:solidFill>
                  <a:srgbClr val="D60093"/>
                </a:solidFill>
              </a:rPr>
              <a:t>Phân</a:t>
            </a:r>
            <a:r>
              <a:rPr lang="en-US" sz="2000" smtClean="0">
                <a:solidFill>
                  <a:srgbClr val="D60093"/>
                </a:solidFill>
              </a:rPr>
              <a:t> </a:t>
            </a:r>
            <a:r>
              <a:rPr lang="en-US" sz="2000" err="1" smtClean="0">
                <a:solidFill>
                  <a:srgbClr val="D60093"/>
                </a:solidFill>
              </a:rPr>
              <a:t>biệt</a:t>
            </a:r>
            <a:r>
              <a:rPr lang="en-US" sz="2000" smtClean="0">
                <a:solidFill>
                  <a:srgbClr val="D60093"/>
                </a:solidFill>
              </a:rPr>
              <a:t> </a:t>
            </a:r>
            <a:r>
              <a:rPr lang="en-US" sz="2000" err="1" smtClean="0">
                <a:solidFill>
                  <a:srgbClr val="D60093"/>
                </a:solidFill>
              </a:rPr>
              <a:t>giữa</a:t>
            </a:r>
            <a:r>
              <a:rPr lang="en-US" sz="2000" smtClean="0">
                <a:solidFill>
                  <a:srgbClr val="D60093"/>
                </a:solidFill>
              </a:rPr>
              <a:t> </a:t>
            </a:r>
            <a:r>
              <a:rPr lang="en-US" sz="2000" err="1" smtClean="0">
                <a:solidFill>
                  <a:srgbClr val="D60093"/>
                </a:solidFill>
              </a:rPr>
              <a:t>bài</a:t>
            </a:r>
            <a:r>
              <a:rPr lang="en-US" sz="2000" smtClean="0">
                <a:solidFill>
                  <a:srgbClr val="D60093"/>
                </a:solidFill>
              </a:rPr>
              <a:t> </a:t>
            </a:r>
            <a:r>
              <a:rPr lang="en-US" sz="2000" err="1" smtClean="0">
                <a:solidFill>
                  <a:srgbClr val="D60093"/>
                </a:solidFill>
              </a:rPr>
              <a:t>toán</a:t>
            </a:r>
            <a:r>
              <a:rPr lang="en-US" sz="2000" smtClean="0">
                <a:solidFill>
                  <a:srgbClr val="D60093"/>
                </a:solidFill>
              </a:rPr>
              <a:t> </a:t>
            </a:r>
            <a:r>
              <a:rPr lang="en-US" sz="2000" err="1" smtClean="0">
                <a:solidFill>
                  <a:srgbClr val="D60093"/>
                </a:solidFill>
              </a:rPr>
              <a:t>thống</a:t>
            </a:r>
            <a:r>
              <a:rPr lang="en-US" sz="2000" smtClean="0">
                <a:solidFill>
                  <a:srgbClr val="D60093"/>
                </a:solidFill>
              </a:rPr>
              <a:t> </a:t>
            </a:r>
            <a:r>
              <a:rPr lang="en-US" sz="2000" err="1" smtClean="0">
                <a:solidFill>
                  <a:srgbClr val="D60093"/>
                </a:solidFill>
              </a:rPr>
              <a:t>kê</a:t>
            </a:r>
            <a:r>
              <a:rPr lang="en-US" sz="2000" smtClean="0">
                <a:solidFill>
                  <a:srgbClr val="D60093"/>
                </a:solidFill>
              </a:rPr>
              <a:t> </a:t>
            </a:r>
            <a:r>
              <a:rPr lang="en-US" sz="2000" err="1" smtClean="0">
                <a:solidFill>
                  <a:srgbClr val="D60093"/>
                </a:solidFill>
              </a:rPr>
              <a:t>và</a:t>
            </a:r>
            <a:r>
              <a:rPr lang="en-US" sz="2000" smtClean="0">
                <a:solidFill>
                  <a:srgbClr val="D60093"/>
                </a:solidFill>
              </a:rPr>
              <a:t> </a:t>
            </a:r>
            <a:r>
              <a:rPr lang="en-US" sz="2000" err="1" smtClean="0">
                <a:solidFill>
                  <a:srgbClr val="D60093"/>
                </a:solidFill>
              </a:rPr>
              <a:t>bài</a:t>
            </a:r>
            <a:r>
              <a:rPr lang="en-US" sz="2000" smtClean="0">
                <a:solidFill>
                  <a:srgbClr val="D60093"/>
                </a:solidFill>
              </a:rPr>
              <a:t> </a:t>
            </a:r>
            <a:r>
              <a:rPr lang="en-US" sz="2000" err="1" smtClean="0">
                <a:solidFill>
                  <a:srgbClr val="D60093"/>
                </a:solidFill>
              </a:rPr>
              <a:t>toán</a:t>
            </a:r>
            <a:r>
              <a:rPr lang="en-US" sz="2000" smtClean="0">
                <a:solidFill>
                  <a:srgbClr val="D60093"/>
                </a:solidFill>
              </a:rPr>
              <a:t> </a:t>
            </a:r>
            <a:r>
              <a:rPr lang="en-US" sz="2000" err="1" smtClean="0">
                <a:solidFill>
                  <a:srgbClr val="D60093"/>
                </a:solidFill>
              </a:rPr>
              <a:t>khai</a:t>
            </a:r>
            <a:r>
              <a:rPr lang="en-US" sz="2000" smtClean="0">
                <a:solidFill>
                  <a:srgbClr val="D60093"/>
                </a:solidFill>
              </a:rPr>
              <a:t> </a:t>
            </a:r>
            <a:r>
              <a:rPr lang="en-US" sz="2000" err="1" smtClean="0">
                <a:solidFill>
                  <a:srgbClr val="D60093"/>
                </a:solidFill>
              </a:rPr>
              <a:t>phá</a:t>
            </a:r>
            <a:r>
              <a:rPr lang="en-US" sz="2000" smtClean="0">
                <a:solidFill>
                  <a:srgbClr val="D60093"/>
                </a:solidFill>
              </a:rPr>
              <a:t> </a:t>
            </a:r>
            <a:r>
              <a:rPr lang="en-US" sz="2000" err="1" smtClean="0">
                <a:solidFill>
                  <a:srgbClr val="D60093"/>
                </a:solidFill>
              </a:rPr>
              <a:t>dữ</a:t>
            </a:r>
            <a:r>
              <a:rPr lang="en-US" sz="2000" smtClean="0">
                <a:solidFill>
                  <a:srgbClr val="D60093"/>
                </a:solidFill>
              </a:rPr>
              <a:t> </a:t>
            </a:r>
            <a:r>
              <a:rPr lang="en-US" sz="2000" err="1" smtClean="0">
                <a:solidFill>
                  <a:srgbClr val="D60093"/>
                </a:solidFill>
              </a:rPr>
              <a:t>liệu</a:t>
            </a:r>
            <a:endParaRPr lang="en-US" sz="2000" smtClean="0">
              <a:solidFill>
                <a:srgbClr val="D60093"/>
              </a:solidFill>
            </a:endParaRPr>
          </a:p>
          <a:p>
            <a:pPr lvl="1" algn="just">
              <a:buFont typeface="Wingdings" panose="05000000000000000000" pitchFamily="2" charset="2"/>
              <a:buChar char="§"/>
              <a:defRPr/>
            </a:pPr>
            <a:r>
              <a:rPr lang="en-US" sz="1800" smtClean="0">
                <a:ea typeface="+mn-ea"/>
                <a:cs typeface="+mn-cs"/>
              </a:rPr>
              <a:t>Kiểm </a:t>
            </a:r>
            <a:r>
              <a:rPr lang="en-US" sz="1800" err="1" smtClean="0">
                <a:ea typeface="+mn-ea"/>
                <a:cs typeface="+mn-cs"/>
              </a:rPr>
              <a:t>định</a:t>
            </a:r>
            <a:r>
              <a:rPr lang="en-US" sz="1800" smtClean="0">
                <a:ea typeface="+mn-ea"/>
                <a:cs typeface="+mn-cs"/>
              </a:rPr>
              <a:t> </a:t>
            </a:r>
            <a:r>
              <a:rPr lang="en-US" sz="1800" err="1" smtClean="0">
                <a:ea typeface="+mn-ea"/>
                <a:cs typeface="+mn-cs"/>
              </a:rPr>
              <a:t>giả</a:t>
            </a:r>
            <a:r>
              <a:rPr lang="en-US" sz="1800" smtClean="0">
                <a:ea typeface="+mn-ea"/>
                <a:cs typeface="+mn-cs"/>
              </a:rPr>
              <a:t> </a:t>
            </a:r>
            <a:r>
              <a:rPr lang="en-US" sz="1800" err="1" smtClean="0">
                <a:ea typeface="+mn-ea"/>
                <a:cs typeface="+mn-cs"/>
              </a:rPr>
              <a:t>thiết</a:t>
            </a:r>
            <a:r>
              <a:rPr lang="en-US" sz="1800" smtClean="0">
                <a:ea typeface="+mn-ea"/>
                <a:cs typeface="+mn-cs"/>
              </a:rPr>
              <a:t> TK: một mô hình giả </a:t>
            </a:r>
            <a:r>
              <a:rPr lang="en-US" sz="1800" err="1" smtClean="0">
                <a:ea typeface="+mn-ea"/>
                <a:cs typeface="+mn-cs"/>
              </a:rPr>
              <a:t>thiết</a:t>
            </a:r>
            <a:r>
              <a:rPr lang="en-US" sz="1800" smtClean="0">
                <a:ea typeface="+mn-ea"/>
                <a:cs typeface="+mn-cs"/>
              </a:rPr>
              <a:t> + </a:t>
            </a:r>
            <a:r>
              <a:rPr lang="en-US" sz="1800" err="1" smtClean="0">
                <a:ea typeface="+mn-ea"/>
                <a:cs typeface="+mn-cs"/>
              </a:rPr>
              <a:t>tập</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quan</a:t>
            </a:r>
            <a:r>
              <a:rPr lang="en-US" sz="1800" smtClean="0">
                <a:ea typeface="+mn-ea"/>
                <a:cs typeface="+mn-cs"/>
              </a:rPr>
              <a:t> </a:t>
            </a:r>
            <a:r>
              <a:rPr lang="en-US" sz="1800" err="1" smtClean="0">
                <a:ea typeface="+mn-ea"/>
                <a:cs typeface="+mn-cs"/>
              </a:rPr>
              <a:t>sát</a:t>
            </a:r>
            <a:r>
              <a:rPr lang="en-US" sz="1800" smtClean="0">
                <a:ea typeface="+mn-ea"/>
                <a:cs typeface="+mn-cs"/>
              </a:rPr>
              <a:t> </a:t>
            </a:r>
            <a:r>
              <a:rPr lang="en-US" sz="1800" err="1" smtClean="0">
                <a:ea typeface="+mn-ea"/>
                <a:cs typeface="+mn-cs"/>
              </a:rPr>
              <a:t>được</a:t>
            </a:r>
            <a:r>
              <a:rPr lang="en-US" sz="1800" smtClean="0">
                <a:ea typeface="+mn-ea"/>
                <a:cs typeface="+mn-cs"/>
              </a:rPr>
              <a:t>. Kiểm tra: tập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có </a:t>
            </a:r>
            <a:r>
              <a:rPr lang="en-US" sz="1800" err="1" smtClean="0">
                <a:ea typeface="+mn-ea"/>
                <a:cs typeface="+mn-cs"/>
              </a:rPr>
              <a:t>phù</a:t>
            </a:r>
            <a:r>
              <a:rPr lang="en-US" sz="1800" smtClean="0">
                <a:ea typeface="+mn-ea"/>
                <a:cs typeface="+mn-cs"/>
              </a:rPr>
              <a:t> </a:t>
            </a:r>
            <a:r>
              <a:rPr lang="en-US" sz="1800" err="1" smtClean="0">
                <a:ea typeface="+mn-ea"/>
                <a:cs typeface="+mn-cs"/>
              </a:rPr>
              <a:t>hợp</a:t>
            </a:r>
            <a:r>
              <a:rPr lang="en-US" sz="1800" smtClean="0">
                <a:ea typeface="+mn-ea"/>
                <a:cs typeface="+mn-cs"/>
              </a:rPr>
              <a:t> </a:t>
            </a:r>
            <a:r>
              <a:rPr lang="en-US" sz="1800" err="1" smtClean="0">
                <a:ea typeface="+mn-ea"/>
                <a:cs typeface="+mn-cs"/>
              </a:rPr>
              <a:t>với</a:t>
            </a:r>
            <a:r>
              <a:rPr lang="en-US" sz="1800" smtClean="0">
                <a:ea typeface="+mn-ea"/>
                <a:cs typeface="+mn-cs"/>
              </a:rPr>
              <a:t> </a:t>
            </a:r>
            <a:r>
              <a:rPr lang="en-US" sz="1800" err="1" smtClean="0">
                <a:ea typeface="+mn-ea"/>
                <a:cs typeface="+mn-cs"/>
              </a:rPr>
              <a:t>giả</a:t>
            </a:r>
            <a:r>
              <a:rPr lang="en-US" sz="1800" smtClean="0">
                <a:ea typeface="+mn-ea"/>
                <a:cs typeface="+mn-cs"/>
              </a:rPr>
              <a:t> </a:t>
            </a:r>
            <a:r>
              <a:rPr lang="en-US" sz="1800" err="1" smtClean="0">
                <a:ea typeface="+mn-ea"/>
                <a:cs typeface="+mn-cs"/>
              </a:rPr>
              <a:t>thiết</a:t>
            </a:r>
            <a:r>
              <a:rPr lang="en-US" sz="1800" smtClean="0">
                <a:ea typeface="+mn-ea"/>
                <a:cs typeface="+mn-cs"/>
              </a:rPr>
              <a:t> </a:t>
            </a:r>
            <a:r>
              <a:rPr lang="en-US" sz="1800" err="1" smtClean="0">
                <a:ea typeface="+mn-ea"/>
                <a:cs typeface="+mn-cs"/>
              </a:rPr>
              <a:t>thống</a:t>
            </a:r>
            <a:r>
              <a:rPr lang="en-US" sz="1800" smtClean="0">
                <a:ea typeface="+mn-ea"/>
                <a:cs typeface="+mn-cs"/>
              </a:rPr>
              <a:t> </a:t>
            </a:r>
            <a:r>
              <a:rPr lang="en-US" sz="1800" err="1" smtClean="0">
                <a:ea typeface="+mn-ea"/>
                <a:cs typeface="+mn-cs"/>
              </a:rPr>
              <a:t>kê</a:t>
            </a:r>
            <a:r>
              <a:rPr lang="en-US" sz="1800" smtClean="0">
                <a:ea typeface="+mn-ea"/>
                <a:cs typeface="+mn-cs"/>
              </a:rPr>
              <a:t> hay </a:t>
            </a:r>
            <a:r>
              <a:rPr lang="en-US" sz="1800" err="1" smtClean="0">
                <a:ea typeface="+mn-ea"/>
                <a:cs typeface="+mn-cs"/>
              </a:rPr>
              <a:t>không</a:t>
            </a:r>
            <a:r>
              <a:rPr lang="en-US" sz="1800" smtClean="0">
                <a:ea typeface="+mn-ea"/>
                <a:cs typeface="+mn-cs"/>
              </a:rPr>
              <a:t>/ </a:t>
            </a:r>
            <a:r>
              <a:rPr lang="en-US" sz="1800" err="1" smtClean="0">
                <a:ea typeface="+mn-ea"/>
                <a:cs typeface="+mn-cs"/>
              </a:rPr>
              <a:t>giả</a:t>
            </a:r>
            <a:r>
              <a:rPr lang="en-US" sz="1800" smtClean="0">
                <a:ea typeface="+mn-ea"/>
                <a:cs typeface="+mn-cs"/>
              </a:rPr>
              <a:t> </a:t>
            </a:r>
            <a:r>
              <a:rPr lang="en-US" sz="1800" err="1" smtClean="0">
                <a:ea typeface="+mn-ea"/>
                <a:cs typeface="+mn-cs"/>
              </a:rPr>
              <a:t>thiết</a:t>
            </a:r>
            <a:r>
              <a:rPr lang="en-US" sz="1800" smtClean="0">
                <a:ea typeface="+mn-ea"/>
                <a:cs typeface="+mn-cs"/>
              </a:rPr>
              <a:t> </a:t>
            </a:r>
            <a:r>
              <a:rPr lang="en-US" sz="1800" err="1" smtClean="0">
                <a:ea typeface="+mn-ea"/>
                <a:cs typeface="+mn-cs"/>
              </a:rPr>
              <a:t>thống</a:t>
            </a:r>
            <a:r>
              <a:rPr lang="en-US" sz="1800" smtClean="0">
                <a:ea typeface="+mn-ea"/>
                <a:cs typeface="+mn-cs"/>
              </a:rPr>
              <a:t> </a:t>
            </a:r>
            <a:r>
              <a:rPr lang="en-US" sz="1800" err="1" smtClean="0">
                <a:ea typeface="+mn-ea"/>
                <a:cs typeface="+mn-cs"/>
              </a:rPr>
              <a:t>kê</a:t>
            </a:r>
            <a:r>
              <a:rPr lang="en-US" sz="1800" smtClean="0">
                <a:ea typeface="+mn-ea"/>
                <a:cs typeface="+mn-cs"/>
              </a:rPr>
              <a:t> </a:t>
            </a:r>
            <a:r>
              <a:rPr lang="en-US" sz="1800" err="1" smtClean="0">
                <a:ea typeface="+mn-ea"/>
                <a:cs typeface="+mn-cs"/>
              </a:rPr>
              <a:t>có</a:t>
            </a:r>
            <a:r>
              <a:rPr lang="en-US" sz="1800" smtClean="0">
                <a:ea typeface="+mn-ea"/>
                <a:cs typeface="+mn-cs"/>
              </a:rPr>
              <a:t> </a:t>
            </a:r>
            <a:r>
              <a:rPr lang="en-US" sz="1800" err="1" smtClean="0">
                <a:ea typeface="+mn-ea"/>
                <a:cs typeface="+mn-cs"/>
              </a:rPr>
              <a:t>đúng</a:t>
            </a:r>
            <a:r>
              <a:rPr lang="en-US" sz="1800" smtClean="0">
                <a:ea typeface="+mn-ea"/>
                <a:cs typeface="+mn-cs"/>
              </a:rPr>
              <a:t> </a:t>
            </a:r>
            <a:r>
              <a:rPr lang="en-US" sz="1800" err="1" smtClean="0">
                <a:ea typeface="+mn-ea"/>
                <a:cs typeface="+mn-cs"/>
              </a:rPr>
              <a:t>trên</a:t>
            </a:r>
            <a:r>
              <a:rPr lang="en-US" sz="1800" smtClean="0">
                <a:ea typeface="+mn-ea"/>
                <a:cs typeface="+mn-cs"/>
              </a:rPr>
              <a:t> </a:t>
            </a:r>
            <a:r>
              <a:rPr lang="en-US" sz="1800" err="1" smtClean="0">
                <a:ea typeface="+mn-ea"/>
                <a:cs typeface="+mn-cs"/>
              </a:rPr>
              <a:t>toàn</a:t>
            </a:r>
            <a:r>
              <a:rPr lang="en-US" sz="1800" smtClean="0">
                <a:ea typeface="+mn-ea"/>
                <a:cs typeface="+mn-cs"/>
              </a:rPr>
              <a:t> </a:t>
            </a:r>
            <a:r>
              <a:rPr lang="en-US" sz="1800" err="1" smtClean="0">
                <a:ea typeface="+mn-ea"/>
                <a:cs typeface="+mn-cs"/>
              </a:rPr>
              <a:t>bộ</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quan</a:t>
            </a:r>
            <a:r>
              <a:rPr lang="en-US" sz="1800" smtClean="0">
                <a:ea typeface="+mn-ea"/>
                <a:cs typeface="+mn-cs"/>
              </a:rPr>
              <a:t> </a:t>
            </a:r>
            <a:r>
              <a:rPr lang="en-US" sz="1800" err="1" smtClean="0">
                <a:ea typeface="+mn-ea"/>
                <a:cs typeface="+mn-cs"/>
              </a:rPr>
              <a:t>sát</a:t>
            </a:r>
            <a:r>
              <a:rPr lang="en-US" sz="1800" smtClean="0">
                <a:ea typeface="+mn-ea"/>
                <a:cs typeface="+mn-cs"/>
              </a:rPr>
              <a:t> </a:t>
            </a:r>
            <a:r>
              <a:rPr lang="en-US" sz="1800" err="1" smtClean="0">
                <a:ea typeface="+mn-ea"/>
                <a:cs typeface="+mn-cs"/>
              </a:rPr>
              <a:t>được</a:t>
            </a:r>
            <a:r>
              <a:rPr lang="en-US" sz="1800" smtClean="0">
                <a:ea typeface="+mn-ea"/>
                <a:cs typeface="+mn-cs"/>
              </a:rPr>
              <a:t> hay </a:t>
            </a:r>
            <a:r>
              <a:rPr lang="en-US" sz="1800" err="1" smtClean="0">
                <a:ea typeface="+mn-ea"/>
                <a:cs typeface="+mn-cs"/>
              </a:rPr>
              <a:t>không</a:t>
            </a:r>
            <a:r>
              <a:rPr lang="en-US" sz="1800" smtClean="0">
                <a:ea typeface="+mn-ea"/>
                <a:cs typeface="+mn-cs"/>
              </a:rPr>
              <a:t>.</a:t>
            </a:r>
          </a:p>
          <a:p>
            <a:pPr lvl="1" algn="just">
              <a:buFont typeface="Wingdings" panose="05000000000000000000" pitchFamily="2" charset="2"/>
              <a:buChar char="§"/>
              <a:defRPr/>
            </a:pPr>
            <a:r>
              <a:rPr lang="en-US" sz="1800" err="1" smtClean="0">
                <a:ea typeface="+mn-ea"/>
                <a:cs typeface="+mn-cs"/>
              </a:rPr>
              <a:t>Bài</a:t>
            </a:r>
            <a:r>
              <a:rPr lang="en-US" sz="1800" smtClean="0">
                <a:ea typeface="+mn-ea"/>
                <a:cs typeface="+mn-cs"/>
              </a:rPr>
              <a:t> </a:t>
            </a:r>
            <a:r>
              <a:rPr lang="en-US" sz="1800" err="1" smtClean="0">
                <a:ea typeface="+mn-ea"/>
                <a:cs typeface="+mn-cs"/>
              </a:rPr>
              <a:t>toán</a:t>
            </a:r>
            <a:r>
              <a:rPr lang="en-US" sz="1800" smtClean="0">
                <a:ea typeface="+mn-ea"/>
                <a:cs typeface="+mn-cs"/>
              </a:rPr>
              <a:t> </a:t>
            </a:r>
            <a:r>
              <a:rPr lang="en-US" sz="1800" err="1" smtClean="0">
                <a:ea typeface="+mn-ea"/>
                <a:cs typeface="+mn-cs"/>
              </a:rPr>
              <a:t>học</a:t>
            </a:r>
            <a:r>
              <a:rPr lang="en-US" sz="1800" smtClean="0">
                <a:ea typeface="+mn-ea"/>
                <a:cs typeface="+mn-cs"/>
              </a:rPr>
              <a:t> KPDL: Cho tập dữ liệu (mô </a:t>
            </a:r>
            <a:r>
              <a:rPr lang="en-US" sz="1800" err="1" smtClean="0">
                <a:ea typeface="+mn-ea"/>
                <a:cs typeface="+mn-cs"/>
              </a:rPr>
              <a:t>hình</a:t>
            </a:r>
            <a:r>
              <a:rPr lang="en-US" sz="1800" smtClean="0">
                <a:ea typeface="+mn-ea"/>
                <a:cs typeface="+mn-cs"/>
              </a:rPr>
              <a:t> </a:t>
            </a:r>
            <a:r>
              <a:rPr lang="en-US" sz="1800" err="1" smtClean="0">
                <a:ea typeface="+mn-ea"/>
                <a:cs typeface="+mn-cs"/>
              </a:rPr>
              <a:t>chưa</a:t>
            </a:r>
            <a:r>
              <a:rPr lang="en-US" sz="1800" smtClean="0">
                <a:ea typeface="+mn-ea"/>
                <a:cs typeface="+mn-cs"/>
              </a:rPr>
              <a:t> có). </a:t>
            </a:r>
            <a:r>
              <a:rPr lang="en-US" sz="1800" err="1" smtClean="0">
                <a:ea typeface="+mn-ea"/>
                <a:cs typeface="+mn-cs"/>
              </a:rPr>
              <a:t>Mô</a:t>
            </a:r>
            <a:r>
              <a:rPr lang="en-US" sz="1800" smtClean="0">
                <a:ea typeface="+mn-ea"/>
                <a:cs typeface="+mn-cs"/>
              </a:rPr>
              <a:t> </a:t>
            </a:r>
            <a:r>
              <a:rPr lang="en-US" sz="1800" err="1" smtClean="0">
                <a:ea typeface="+mn-ea"/>
                <a:cs typeface="+mn-cs"/>
              </a:rPr>
              <a:t>hình</a:t>
            </a:r>
            <a:r>
              <a:rPr lang="en-US" sz="1800" smtClean="0">
                <a:ea typeface="+mn-ea"/>
                <a:cs typeface="+mn-cs"/>
              </a:rPr>
              <a:t> </a:t>
            </a:r>
            <a:r>
              <a:rPr lang="en-US" sz="1800" err="1" smtClean="0">
                <a:ea typeface="+mn-ea"/>
                <a:cs typeface="+mn-cs"/>
              </a:rPr>
              <a:t>kết</a:t>
            </a:r>
            <a:r>
              <a:rPr lang="en-US" sz="1800" smtClean="0">
                <a:ea typeface="+mn-ea"/>
                <a:cs typeface="+mn-cs"/>
              </a:rPr>
              <a:t> </a:t>
            </a:r>
            <a:r>
              <a:rPr lang="en-US" sz="1800" err="1" smtClean="0">
                <a:ea typeface="+mn-ea"/>
                <a:cs typeface="+mn-cs"/>
              </a:rPr>
              <a:t>quả</a:t>
            </a:r>
            <a:r>
              <a:rPr lang="en-US" sz="1800" smtClean="0">
                <a:ea typeface="+mn-ea"/>
                <a:cs typeface="+mn-cs"/>
              </a:rPr>
              <a:t> </a:t>
            </a:r>
            <a:r>
              <a:rPr lang="en-US" sz="1800" err="1" smtClean="0">
                <a:ea typeface="+mn-ea"/>
                <a:cs typeface="+mn-cs"/>
              </a:rPr>
              <a:t>phải</a:t>
            </a:r>
            <a:r>
              <a:rPr lang="en-US" sz="1800" smtClean="0">
                <a:ea typeface="+mn-ea"/>
                <a:cs typeface="+mn-cs"/>
              </a:rPr>
              <a:t> </a:t>
            </a:r>
            <a:r>
              <a:rPr lang="en-US" sz="1800" err="1" smtClean="0">
                <a:ea typeface="+mn-ea"/>
                <a:cs typeface="+mn-cs"/>
              </a:rPr>
              <a:t>phù</a:t>
            </a:r>
            <a:r>
              <a:rPr lang="en-US" sz="1800" smtClean="0">
                <a:ea typeface="+mn-ea"/>
                <a:cs typeface="+mn-cs"/>
              </a:rPr>
              <a:t> </a:t>
            </a:r>
            <a:r>
              <a:rPr lang="en-US" sz="1800" err="1" smtClean="0">
                <a:ea typeface="+mn-ea"/>
                <a:cs typeface="+mn-cs"/>
              </a:rPr>
              <a:t>hợp</a:t>
            </a:r>
            <a:r>
              <a:rPr lang="en-US" sz="1800" smtClean="0">
                <a:ea typeface="+mn-ea"/>
                <a:cs typeface="+mn-cs"/>
              </a:rPr>
              <a:t> </a:t>
            </a:r>
            <a:r>
              <a:rPr lang="en-US" sz="1800" err="1" smtClean="0">
                <a:ea typeface="+mn-ea"/>
                <a:cs typeface="+mn-cs"/>
              </a:rPr>
              <a:t>với</a:t>
            </a:r>
            <a:r>
              <a:rPr lang="en-US" sz="1800" smtClean="0">
                <a:ea typeface="+mn-ea"/>
                <a:cs typeface="+mn-cs"/>
              </a:rPr>
              <a:t> </a:t>
            </a:r>
            <a:r>
              <a:rPr lang="en-US" sz="1800" err="1" smtClean="0">
                <a:ea typeface="+mn-ea"/>
                <a:cs typeface="+mn-cs"/>
              </a:rPr>
              <a:t>tập</a:t>
            </a:r>
            <a:r>
              <a:rPr lang="en-US" sz="1800" smtClean="0">
                <a:ea typeface="+mn-ea"/>
                <a:cs typeface="+mn-cs"/>
              </a:rPr>
              <a:t> </a:t>
            </a:r>
            <a:r>
              <a:rPr lang="en-US" sz="1800" err="1" smtClean="0">
                <a:ea typeface="+mn-ea"/>
                <a:cs typeface="+mn-cs"/>
              </a:rPr>
              <a:t>toàn</a:t>
            </a:r>
            <a:r>
              <a:rPr lang="en-US" sz="1800" smtClean="0">
                <a:ea typeface="+mn-ea"/>
                <a:cs typeface="+mn-cs"/>
              </a:rPr>
              <a:t> </a:t>
            </a:r>
            <a:r>
              <a:rPr lang="en-US" sz="1800" err="1" smtClean="0">
                <a:ea typeface="+mn-ea"/>
                <a:cs typeface="+mn-cs"/>
              </a:rPr>
              <a:t>bộ</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-&gt; đảm </a:t>
            </a:r>
            <a:r>
              <a:rPr lang="en-US" sz="1800" err="1" smtClean="0">
                <a:ea typeface="+mn-ea"/>
                <a:cs typeface="+mn-cs"/>
              </a:rPr>
              <a:t>bảo</a:t>
            </a:r>
            <a:r>
              <a:rPr lang="en-US" sz="1800" smtClean="0">
                <a:ea typeface="+mn-ea"/>
                <a:cs typeface="+mn-cs"/>
              </a:rPr>
              <a:t> </a:t>
            </a:r>
            <a:r>
              <a:rPr lang="en-US" sz="1800" err="1" smtClean="0">
                <a:ea typeface="+mn-ea"/>
                <a:cs typeface="+mn-cs"/>
              </a:rPr>
              <a:t>các</a:t>
            </a:r>
            <a:r>
              <a:rPr lang="en-US" sz="1800" smtClean="0">
                <a:ea typeface="+mn-ea"/>
                <a:cs typeface="+mn-cs"/>
              </a:rPr>
              <a:t> </a:t>
            </a:r>
            <a:r>
              <a:rPr lang="en-US" sz="1800" err="1" smtClean="0">
                <a:ea typeface="+mn-ea"/>
                <a:cs typeface="+mn-cs"/>
              </a:rPr>
              <a:t>tham</a:t>
            </a:r>
            <a:r>
              <a:rPr lang="en-US" sz="1800" smtClean="0">
                <a:ea typeface="+mn-ea"/>
                <a:cs typeface="+mn-cs"/>
              </a:rPr>
              <a:t> </a:t>
            </a:r>
            <a:r>
              <a:rPr lang="en-US" sz="1800" err="1" smtClean="0">
                <a:ea typeface="+mn-ea"/>
                <a:cs typeface="+mn-cs"/>
              </a:rPr>
              <a:t>số</a:t>
            </a:r>
            <a:r>
              <a:rPr lang="en-US" sz="1800" smtClean="0">
                <a:ea typeface="+mn-ea"/>
                <a:cs typeface="+mn-cs"/>
              </a:rPr>
              <a:t> </a:t>
            </a:r>
            <a:r>
              <a:rPr lang="en-US" sz="1800" err="1" smtClean="0">
                <a:ea typeface="+mn-ea"/>
                <a:cs typeface="+mn-cs"/>
              </a:rPr>
              <a:t>mô</a:t>
            </a:r>
            <a:r>
              <a:rPr lang="en-US" sz="1800" smtClean="0">
                <a:ea typeface="+mn-ea"/>
                <a:cs typeface="+mn-cs"/>
              </a:rPr>
              <a:t> hình </a:t>
            </a:r>
            <a:r>
              <a:rPr lang="en-US" sz="1800" err="1" smtClean="0">
                <a:ea typeface="+mn-ea"/>
                <a:cs typeface="+mn-cs"/>
              </a:rPr>
              <a:t>không</a:t>
            </a:r>
            <a:r>
              <a:rPr lang="en-US" sz="1800" smtClean="0">
                <a:ea typeface="+mn-ea"/>
                <a:cs typeface="+mn-cs"/>
              </a:rPr>
              <a:t> </a:t>
            </a:r>
            <a:r>
              <a:rPr lang="en-US" sz="1800" err="1" smtClean="0">
                <a:ea typeface="+mn-ea"/>
                <a:cs typeface="+mn-cs"/>
              </a:rPr>
              <a:t>phụ</a:t>
            </a:r>
            <a:r>
              <a:rPr lang="en-US" sz="1800" smtClean="0">
                <a:ea typeface="+mn-ea"/>
                <a:cs typeface="+mn-cs"/>
              </a:rPr>
              <a:t> </a:t>
            </a:r>
            <a:r>
              <a:rPr lang="en-US" sz="1800" err="1" smtClean="0">
                <a:ea typeface="+mn-ea"/>
                <a:cs typeface="+mn-cs"/>
              </a:rPr>
              <a:t>thuộc</a:t>
            </a:r>
            <a:r>
              <a:rPr lang="en-US" sz="1800" smtClean="0">
                <a:ea typeface="+mn-ea"/>
                <a:cs typeface="+mn-cs"/>
              </a:rPr>
              <a:t> </a:t>
            </a:r>
            <a:r>
              <a:rPr lang="en-US" sz="1800" err="1" smtClean="0">
                <a:ea typeface="+mn-ea"/>
                <a:cs typeface="+mn-cs"/>
              </a:rPr>
              <a:t>vào</a:t>
            </a:r>
            <a:r>
              <a:rPr lang="en-US" sz="1800" smtClean="0">
                <a:ea typeface="+mn-ea"/>
                <a:cs typeface="+mn-cs"/>
              </a:rPr>
              <a:t> </a:t>
            </a:r>
            <a:r>
              <a:rPr lang="en-US" sz="1800" err="1" smtClean="0">
                <a:ea typeface="+mn-ea"/>
                <a:cs typeface="+mn-cs"/>
              </a:rPr>
              <a:t>cách</a:t>
            </a:r>
            <a:r>
              <a:rPr lang="en-US" sz="1800" smtClean="0">
                <a:ea typeface="+mn-ea"/>
                <a:cs typeface="+mn-cs"/>
              </a:rPr>
              <a:t> </a:t>
            </a:r>
            <a:r>
              <a:rPr lang="en-US" sz="1800" err="1" smtClean="0">
                <a:ea typeface="+mn-ea"/>
                <a:cs typeface="+mn-cs"/>
              </a:rPr>
              <a:t>chọn</a:t>
            </a:r>
            <a:r>
              <a:rPr lang="en-US" sz="1800" smtClean="0">
                <a:ea typeface="+mn-ea"/>
                <a:cs typeface="+mn-cs"/>
              </a:rPr>
              <a:t> </a:t>
            </a:r>
            <a:r>
              <a:rPr lang="en-US" sz="1800" err="1" smtClean="0">
                <a:ea typeface="+mn-ea"/>
                <a:cs typeface="+mn-cs"/>
              </a:rPr>
              <a:t>tập</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học</a:t>
            </a:r>
            <a:r>
              <a:rPr lang="en-US" sz="1800" smtClean="0">
                <a:ea typeface="+mn-ea"/>
                <a:cs typeface="+mn-cs"/>
              </a:rPr>
              <a:t>. Học KPDL </a:t>
            </a:r>
            <a:r>
              <a:rPr lang="en-US" sz="1800" err="1" smtClean="0">
                <a:ea typeface="+mn-ea"/>
                <a:cs typeface="+mn-cs"/>
              </a:rPr>
              <a:t>đòi</a:t>
            </a:r>
            <a:r>
              <a:rPr lang="en-US" sz="1800" smtClean="0">
                <a:ea typeface="+mn-ea"/>
                <a:cs typeface="+mn-cs"/>
              </a:rPr>
              <a:t> </a:t>
            </a:r>
            <a:r>
              <a:rPr lang="en-US" sz="1800" err="1" smtClean="0">
                <a:ea typeface="+mn-ea"/>
                <a:cs typeface="+mn-cs"/>
              </a:rPr>
              <a:t>hỏi</a:t>
            </a:r>
            <a:r>
              <a:rPr lang="en-US" sz="1800" smtClean="0">
                <a:ea typeface="+mn-ea"/>
                <a:cs typeface="+mn-cs"/>
              </a:rPr>
              <a:t> </a:t>
            </a:r>
            <a:r>
              <a:rPr lang="en-US" sz="1800" err="1" smtClean="0">
                <a:ea typeface="+mn-ea"/>
                <a:cs typeface="+mn-cs"/>
              </a:rPr>
              <a:t>tập</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học</a:t>
            </a:r>
            <a:r>
              <a:rPr lang="en-US" sz="1800" smtClean="0">
                <a:ea typeface="+mn-ea"/>
                <a:cs typeface="+mn-cs"/>
              </a:rPr>
              <a:t>/</a:t>
            </a:r>
            <a:r>
              <a:rPr lang="en-US" sz="1800" err="1" smtClean="0">
                <a:ea typeface="+mn-ea"/>
                <a:cs typeface="+mn-cs"/>
              </a:rPr>
              <a:t>tập</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kiểm</a:t>
            </a:r>
            <a:r>
              <a:rPr lang="en-US" sz="1800" smtClean="0">
                <a:ea typeface="+mn-ea"/>
                <a:cs typeface="+mn-cs"/>
              </a:rPr>
              <a:t> </a:t>
            </a:r>
            <a:r>
              <a:rPr lang="en-US" sz="1800" err="1" smtClean="0">
                <a:ea typeface="+mn-ea"/>
                <a:cs typeface="+mn-cs"/>
              </a:rPr>
              <a:t>tra</a:t>
            </a:r>
            <a:r>
              <a:rPr lang="en-US" sz="1800" smtClean="0">
                <a:ea typeface="+mn-ea"/>
                <a:cs typeface="+mn-cs"/>
              </a:rPr>
              <a:t> </a:t>
            </a:r>
            <a:r>
              <a:rPr lang="en-US" sz="1800" err="1" smtClean="0">
                <a:ea typeface="+mn-ea"/>
                <a:cs typeface="+mn-cs"/>
              </a:rPr>
              <a:t>cần</a:t>
            </a:r>
            <a:r>
              <a:rPr lang="en-US" sz="1800" smtClean="0">
                <a:ea typeface="+mn-ea"/>
                <a:cs typeface="+mn-cs"/>
              </a:rPr>
              <a:t> "</a:t>
            </a:r>
            <a:r>
              <a:rPr lang="en-US" sz="1800" err="1" smtClean="0">
                <a:ea typeface="+mn-ea"/>
                <a:cs typeface="+mn-cs"/>
              </a:rPr>
              <a:t>đại</a:t>
            </a:r>
            <a:r>
              <a:rPr lang="en-US" sz="1800" smtClean="0">
                <a:ea typeface="+mn-ea"/>
                <a:cs typeface="+mn-cs"/>
              </a:rPr>
              <a:t> </a:t>
            </a:r>
            <a:r>
              <a:rPr lang="en-US" sz="1800" err="1" smtClean="0">
                <a:ea typeface="+mn-ea"/>
                <a:cs typeface="+mn-cs"/>
              </a:rPr>
              <a:t>diện</a:t>
            </a:r>
            <a:r>
              <a:rPr lang="en-US" sz="1800" smtClean="0">
                <a:ea typeface="+mn-ea"/>
                <a:cs typeface="+mn-cs"/>
              </a:rPr>
              <a:t>" </a:t>
            </a:r>
            <a:r>
              <a:rPr lang="en-US" sz="1800" err="1" smtClean="0">
                <a:ea typeface="+mn-ea"/>
                <a:cs typeface="+mn-cs"/>
              </a:rPr>
              <a:t>cho</a:t>
            </a:r>
            <a:r>
              <a:rPr lang="en-US" sz="1800" smtClean="0">
                <a:ea typeface="+mn-ea"/>
                <a:cs typeface="+mn-cs"/>
              </a:rPr>
              <a:t> </a:t>
            </a:r>
            <a:r>
              <a:rPr lang="en-US" sz="1800" err="1" smtClean="0">
                <a:ea typeface="+mn-ea"/>
                <a:cs typeface="+mn-cs"/>
              </a:rPr>
              <a:t>toàn</a:t>
            </a:r>
            <a:r>
              <a:rPr lang="en-US" sz="1800" smtClean="0">
                <a:ea typeface="+mn-ea"/>
                <a:cs typeface="+mn-cs"/>
              </a:rPr>
              <a:t> </a:t>
            </a:r>
            <a:r>
              <a:rPr lang="en-US" sz="1800" err="1" smtClean="0">
                <a:ea typeface="+mn-ea"/>
                <a:cs typeface="+mn-cs"/>
              </a:rPr>
              <a:t>bộ</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trong</a:t>
            </a:r>
            <a:r>
              <a:rPr lang="en-US" sz="1800" smtClean="0">
                <a:ea typeface="+mn-ea"/>
                <a:cs typeface="+mn-cs"/>
              </a:rPr>
              <a:t> </a:t>
            </a:r>
            <a:r>
              <a:rPr lang="en-US" sz="1800" err="1" smtClean="0">
                <a:ea typeface="+mn-ea"/>
                <a:cs typeface="+mn-cs"/>
              </a:rPr>
              <a:t>miền</a:t>
            </a:r>
            <a:r>
              <a:rPr lang="en-US" sz="1800" smtClean="0">
                <a:ea typeface="+mn-ea"/>
                <a:cs typeface="+mn-cs"/>
              </a:rPr>
              <a:t> </a:t>
            </a:r>
            <a:r>
              <a:rPr lang="en-US" sz="1800" err="1" smtClean="0">
                <a:ea typeface="+mn-ea"/>
                <a:cs typeface="+mn-cs"/>
              </a:rPr>
              <a:t>ứng</a:t>
            </a:r>
            <a:r>
              <a:rPr lang="en-US" sz="1800" smtClean="0">
                <a:ea typeface="+mn-ea"/>
                <a:cs typeface="+mn-cs"/>
              </a:rPr>
              <a:t> </a:t>
            </a:r>
            <a:r>
              <a:rPr lang="en-US" sz="1800" err="1" smtClean="0">
                <a:ea typeface="+mn-ea"/>
                <a:cs typeface="+mn-cs"/>
              </a:rPr>
              <a:t>dụng</a:t>
            </a:r>
            <a:r>
              <a:rPr lang="en-US" sz="1800" smtClean="0">
                <a:ea typeface="+mn-ea"/>
                <a:cs typeface="+mn-cs"/>
              </a:rPr>
              <a:t> </a:t>
            </a:r>
            <a:r>
              <a:rPr lang="en-US" sz="1800" err="1" smtClean="0">
                <a:ea typeface="+mn-ea"/>
                <a:cs typeface="+mn-cs"/>
              </a:rPr>
              <a:t>và</a:t>
            </a:r>
            <a:r>
              <a:rPr lang="en-US" sz="1800" smtClean="0">
                <a:ea typeface="+mn-ea"/>
                <a:cs typeface="+mn-cs"/>
              </a:rPr>
              <a:t> </a:t>
            </a:r>
            <a:r>
              <a:rPr lang="en-US" sz="1800" err="1" smtClean="0">
                <a:ea typeface="+mn-ea"/>
                <a:cs typeface="+mn-cs"/>
              </a:rPr>
              <a:t>cần</a:t>
            </a:r>
            <a:r>
              <a:rPr lang="en-US" sz="1800" smtClean="0">
                <a:ea typeface="+mn-ea"/>
                <a:cs typeface="+mn-cs"/>
              </a:rPr>
              <a:t> </a:t>
            </a:r>
            <a:r>
              <a:rPr lang="en-US" sz="1800" err="1" smtClean="0">
                <a:ea typeface="+mn-ea"/>
                <a:cs typeface="+mn-cs"/>
              </a:rPr>
              <a:t>độc</a:t>
            </a:r>
            <a:r>
              <a:rPr lang="en-US" sz="1800" smtClean="0">
                <a:ea typeface="+mn-ea"/>
                <a:cs typeface="+mn-cs"/>
              </a:rPr>
              <a:t> </a:t>
            </a:r>
            <a:r>
              <a:rPr lang="en-US" sz="1800" err="1" smtClean="0">
                <a:ea typeface="+mn-ea"/>
                <a:cs typeface="+mn-cs"/>
              </a:rPr>
              <a:t>lập</a:t>
            </a:r>
            <a:r>
              <a:rPr lang="en-US" sz="1800" smtClean="0">
                <a:ea typeface="+mn-ea"/>
                <a:cs typeface="+mn-cs"/>
              </a:rPr>
              <a:t> </a:t>
            </a:r>
            <a:r>
              <a:rPr lang="en-US" sz="1800" err="1" smtClean="0">
                <a:ea typeface="+mn-ea"/>
                <a:cs typeface="+mn-cs"/>
              </a:rPr>
              <a:t>nhau</a:t>
            </a:r>
            <a:r>
              <a:rPr lang="en-US" sz="1800" smtClean="0">
                <a:ea typeface="+mn-ea"/>
                <a:cs typeface="+mn-cs"/>
              </a:rPr>
              <a:t>. </a:t>
            </a:r>
            <a:r>
              <a:rPr lang="en-US" sz="1800" err="1" smtClean="0">
                <a:ea typeface="+mn-ea"/>
                <a:cs typeface="+mn-cs"/>
              </a:rPr>
              <a:t>Một</a:t>
            </a:r>
            <a:r>
              <a:rPr lang="en-US" sz="1800" smtClean="0">
                <a:ea typeface="+mn-ea"/>
                <a:cs typeface="+mn-cs"/>
              </a:rPr>
              <a:t> </a:t>
            </a:r>
            <a:r>
              <a:rPr lang="en-US" sz="1800" err="1" smtClean="0">
                <a:ea typeface="+mn-ea"/>
                <a:cs typeface="+mn-cs"/>
              </a:rPr>
              <a:t>số</a:t>
            </a:r>
            <a:r>
              <a:rPr lang="en-US" sz="1800" smtClean="0">
                <a:ea typeface="+mn-ea"/>
                <a:cs typeface="+mn-cs"/>
              </a:rPr>
              <a:t> </a:t>
            </a:r>
            <a:r>
              <a:rPr lang="en-US" sz="1800" err="1" smtClean="0">
                <a:ea typeface="+mn-ea"/>
                <a:cs typeface="+mn-cs"/>
              </a:rPr>
              <a:t>trường</a:t>
            </a:r>
            <a:r>
              <a:rPr lang="en-US" sz="1800" smtClean="0">
                <a:ea typeface="+mn-ea"/>
                <a:cs typeface="+mn-cs"/>
              </a:rPr>
              <a:t> </a:t>
            </a:r>
            <a:r>
              <a:rPr lang="en-US" sz="1800" err="1" smtClean="0">
                <a:ea typeface="+mn-ea"/>
                <a:cs typeface="+mn-cs"/>
              </a:rPr>
              <a:t>hợp</a:t>
            </a:r>
            <a:r>
              <a:rPr lang="en-US" sz="1800" smtClean="0">
                <a:ea typeface="+mn-ea"/>
                <a:cs typeface="+mn-cs"/>
              </a:rPr>
              <a:t>: </a:t>
            </a:r>
            <a:r>
              <a:rPr lang="en-US" sz="1800" err="1" smtClean="0">
                <a:ea typeface="+mn-ea"/>
                <a:cs typeface="+mn-cs"/>
              </a:rPr>
              <a:t>hai</a:t>
            </a:r>
            <a:r>
              <a:rPr lang="en-US" sz="1800" smtClean="0">
                <a:ea typeface="+mn-ea"/>
                <a:cs typeface="+mn-cs"/>
              </a:rPr>
              <a:t> </a:t>
            </a:r>
            <a:r>
              <a:rPr lang="en-US" sz="1800" err="1" smtClean="0">
                <a:ea typeface="+mn-ea"/>
                <a:cs typeface="+mn-cs"/>
              </a:rPr>
              <a:t>tập</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này</a:t>
            </a:r>
            <a:r>
              <a:rPr lang="en-US" sz="1800" smtClean="0">
                <a:ea typeface="+mn-ea"/>
                <a:cs typeface="+mn-cs"/>
              </a:rPr>
              <a:t> (</a:t>
            </a:r>
            <a:r>
              <a:rPr lang="en-US" sz="1800" err="1" smtClean="0">
                <a:ea typeface="+mn-ea"/>
                <a:cs typeface="+mn-cs"/>
              </a:rPr>
              <a:t>hoặc</a:t>
            </a:r>
            <a:r>
              <a:rPr lang="en-US" sz="1800" smtClean="0">
                <a:ea typeface="+mn-ea"/>
                <a:cs typeface="+mn-cs"/>
              </a:rPr>
              <a:t> </a:t>
            </a:r>
            <a:r>
              <a:rPr lang="en-US" sz="1800" err="1" smtClean="0">
                <a:ea typeface="+mn-ea"/>
                <a:cs typeface="+mn-cs"/>
              </a:rPr>
              <a:t>tập</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kiểm</a:t>
            </a:r>
            <a:r>
              <a:rPr lang="en-US" sz="1800" smtClean="0">
                <a:ea typeface="+mn-ea"/>
                <a:cs typeface="+mn-cs"/>
              </a:rPr>
              <a:t> </a:t>
            </a:r>
            <a:r>
              <a:rPr lang="en-US" sz="1800" err="1" smtClean="0">
                <a:ea typeface="+mn-ea"/>
                <a:cs typeface="+mn-cs"/>
              </a:rPr>
              <a:t>tra</a:t>
            </a:r>
            <a:r>
              <a:rPr lang="en-US" sz="1800" smtClean="0">
                <a:ea typeface="+mn-ea"/>
                <a:cs typeface="+mn-cs"/>
              </a:rPr>
              <a:t>) </a:t>
            </a:r>
            <a:r>
              <a:rPr lang="en-US" sz="1800" err="1" smtClean="0">
                <a:ea typeface="+mn-ea"/>
                <a:cs typeface="+mn-cs"/>
              </a:rPr>
              <a:t>được</a:t>
            </a:r>
            <a:r>
              <a:rPr lang="en-US" sz="1800" smtClean="0">
                <a:ea typeface="+mn-ea"/>
                <a:cs typeface="+mn-cs"/>
              </a:rPr>
              <a:t> </a:t>
            </a:r>
            <a:r>
              <a:rPr lang="en-US" sz="1800" err="1" smtClean="0">
                <a:ea typeface="+mn-ea"/>
                <a:cs typeface="+mn-cs"/>
              </a:rPr>
              <a:t>công</a:t>
            </a:r>
            <a:r>
              <a:rPr lang="en-US" sz="1800" smtClean="0">
                <a:ea typeface="+mn-ea"/>
                <a:cs typeface="+mn-cs"/>
              </a:rPr>
              <a:t> </a:t>
            </a:r>
            <a:r>
              <a:rPr lang="en-US" sz="1800" err="1" smtClean="0">
                <a:ea typeface="+mn-ea"/>
                <a:cs typeface="+mn-cs"/>
              </a:rPr>
              <a:t>bố</a:t>
            </a:r>
            <a:r>
              <a:rPr lang="en-US" sz="1800" smtClean="0">
                <a:ea typeface="+mn-ea"/>
                <a:cs typeface="+mn-cs"/>
              </a:rPr>
              <a:t> </a:t>
            </a:r>
            <a:r>
              <a:rPr lang="en-US" sz="1800" err="1" smtClean="0">
                <a:ea typeface="+mn-ea"/>
                <a:cs typeface="+mn-cs"/>
              </a:rPr>
              <a:t>dưới</a:t>
            </a:r>
            <a:r>
              <a:rPr lang="en-US" sz="1800" smtClean="0">
                <a:ea typeface="+mn-ea"/>
                <a:cs typeface="+mn-cs"/>
              </a:rPr>
              <a:t> </a:t>
            </a:r>
            <a:r>
              <a:rPr lang="en-US" sz="1800" err="1" smtClean="0">
                <a:ea typeface="+mn-ea"/>
                <a:cs typeface="+mn-cs"/>
              </a:rPr>
              <a:t>dạng</a:t>
            </a:r>
            <a:r>
              <a:rPr lang="en-US" sz="1800" smtClean="0">
                <a:ea typeface="+mn-ea"/>
                <a:cs typeface="+mn-cs"/>
              </a:rPr>
              <a:t> </a:t>
            </a:r>
            <a:r>
              <a:rPr lang="en-US" sz="1800" err="1" smtClean="0">
                <a:ea typeface="+mn-ea"/>
                <a:cs typeface="+mn-cs"/>
              </a:rPr>
              <a:t>chuẩn</a:t>
            </a:r>
            <a:r>
              <a:rPr lang="en-US" sz="1800" smtClean="0">
                <a:ea typeface="+mn-ea"/>
                <a:cs typeface="+mn-cs"/>
              </a:rPr>
              <a:t>. </a:t>
            </a:r>
          </a:p>
          <a:p>
            <a:pPr lvl="1" algn="just">
              <a:buFont typeface="Wingdings" panose="05000000000000000000" pitchFamily="2" charset="2"/>
              <a:buChar char="§"/>
              <a:defRPr/>
            </a:pPr>
            <a:r>
              <a:rPr lang="en-US" sz="1800" err="1" smtClean="0">
                <a:ea typeface="+mn-ea"/>
                <a:cs typeface="+mn-cs"/>
              </a:rPr>
              <a:t>Về</a:t>
            </a:r>
            <a:r>
              <a:rPr lang="en-US" sz="1800" smtClean="0">
                <a:ea typeface="+mn-ea"/>
                <a:cs typeface="+mn-cs"/>
              </a:rPr>
              <a:t> </a:t>
            </a:r>
            <a:r>
              <a:rPr lang="en-US" sz="1800" err="1" smtClean="0">
                <a:ea typeface="+mn-ea"/>
                <a:cs typeface="+mn-cs"/>
              </a:rPr>
              <a:t>thuật</a:t>
            </a:r>
            <a:r>
              <a:rPr lang="en-US" sz="1800" smtClean="0">
                <a:ea typeface="+mn-ea"/>
                <a:cs typeface="+mn-cs"/>
              </a:rPr>
              <a:t> </a:t>
            </a:r>
            <a:r>
              <a:rPr lang="en-US" sz="1800" err="1" smtClean="0">
                <a:ea typeface="+mn-ea"/>
                <a:cs typeface="+mn-cs"/>
              </a:rPr>
              <a:t>ngữ</a:t>
            </a:r>
            <a:r>
              <a:rPr lang="en-US" sz="1800" smtClean="0">
                <a:ea typeface="+mn-ea"/>
                <a:cs typeface="+mn-cs"/>
              </a:rPr>
              <a:t>: KPDL: </a:t>
            </a:r>
            <a:r>
              <a:rPr lang="en-US" sz="1800" i="1" err="1" smtClean="0">
                <a:ea typeface="+mn-ea"/>
                <a:cs typeface="+mn-cs"/>
              </a:rPr>
              <a:t>biến</a:t>
            </a:r>
            <a:r>
              <a:rPr lang="en-US" sz="1800" i="1" smtClean="0">
                <a:ea typeface="+mn-ea"/>
                <a:cs typeface="+mn-cs"/>
              </a:rPr>
              <a:t> </a:t>
            </a:r>
            <a:r>
              <a:rPr lang="en-US" sz="1800" i="1" err="1" smtClean="0">
                <a:ea typeface="+mn-ea"/>
                <a:cs typeface="+mn-cs"/>
              </a:rPr>
              <a:t>ra</a:t>
            </a:r>
            <a:r>
              <a:rPr lang="en-US" sz="1800" smtClean="0">
                <a:ea typeface="+mn-ea"/>
                <a:cs typeface="+mn-cs"/>
              </a:rPr>
              <a:t>/</a:t>
            </a:r>
            <a:r>
              <a:rPr lang="en-US" sz="1800" i="1" err="1" smtClean="0">
                <a:ea typeface="+mn-ea"/>
                <a:cs typeface="+mn-cs"/>
              </a:rPr>
              <a:t>biến</a:t>
            </a:r>
            <a:r>
              <a:rPr lang="en-US" sz="1800" i="1" smtClean="0">
                <a:ea typeface="+mn-ea"/>
                <a:cs typeface="+mn-cs"/>
              </a:rPr>
              <a:t> </a:t>
            </a:r>
            <a:r>
              <a:rPr lang="en-US" sz="1800" i="1" err="1" smtClean="0">
                <a:ea typeface="+mn-ea"/>
                <a:cs typeface="+mn-cs"/>
              </a:rPr>
              <a:t>mục</a:t>
            </a:r>
            <a:r>
              <a:rPr lang="en-US" sz="1800" i="1" smtClean="0">
                <a:ea typeface="+mn-ea"/>
                <a:cs typeface="+mn-cs"/>
              </a:rPr>
              <a:t> </a:t>
            </a:r>
            <a:r>
              <a:rPr lang="en-US" sz="1800" i="1" err="1" smtClean="0">
                <a:ea typeface="+mn-ea"/>
                <a:cs typeface="+mn-cs"/>
              </a:rPr>
              <a:t>tiêu</a:t>
            </a:r>
            <a:r>
              <a:rPr lang="en-US" sz="1800" smtClean="0">
                <a:ea typeface="+mn-ea"/>
                <a:cs typeface="+mn-cs"/>
              </a:rPr>
              <a:t>, </a:t>
            </a:r>
            <a:r>
              <a:rPr lang="en-US" sz="1800" i="1" err="1" smtClean="0">
                <a:ea typeface="+mn-ea"/>
                <a:cs typeface="+mn-cs"/>
              </a:rPr>
              <a:t>thuật</a:t>
            </a:r>
            <a:r>
              <a:rPr lang="en-US" sz="1800" i="1" smtClean="0">
                <a:ea typeface="+mn-ea"/>
                <a:cs typeface="+mn-cs"/>
              </a:rPr>
              <a:t> </a:t>
            </a:r>
            <a:r>
              <a:rPr lang="en-US" sz="1800" i="1" err="1" smtClean="0">
                <a:ea typeface="+mn-ea"/>
                <a:cs typeface="+mn-cs"/>
              </a:rPr>
              <a:t>toán</a:t>
            </a:r>
            <a:r>
              <a:rPr lang="en-US" sz="1800" i="1" smtClean="0">
                <a:ea typeface="+mn-ea"/>
                <a:cs typeface="+mn-cs"/>
              </a:rPr>
              <a:t> </a:t>
            </a:r>
            <a:r>
              <a:rPr lang="en-US" sz="1800" i="1" err="1" smtClean="0">
                <a:ea typeface="+mn-ea"/>
                <a:cs typeface="+mn-cs"/>
              </a:rPr>
              <a:t>khai</a:t>
            </a:r>
            <a:r>
              <a:rPr lang="en-US" sz="1800" i="1" smtClean="0">
                <a:ea typeface="+mn-ea"/>
                <a:cs typeface="+mn-cs"/>
              </a:rPr>
              <a:t> </a:t>
            </a:r>
            <a:r>
              <a:rPr lang="en-US" sz="1800" i="1" err="1" smtClean="0">
                <a:ea typeface="+mn-ea"/>
                <a:cs typeface="+mn-cs"/>
              </a:rPr>
              <a:t>phá</a:t>
            </a:r>
            <a:r>
              <a:rPr lang="en-US" sz="1800" i="1" smtClean="0">
                <a:ea typeface="+mn-ea"/>
                <a:cs typeface="+mn-cs"/>
              </a:rPr>
              <a:t> </a:t>
            </a:r>
            <a:r>
              <a:rPr lang="en-US" sz="1800" i="1" err="1" smtClean="0">
                <a:ea typeface="+mn-ea"/>
                <a:cs typeface="+mn-cs"/>
              </a:rPr>
              <a:t>dữ</a:t>
            </a:r>
            <a:r>
              <a:rPr lang="en-US" sz="1800" i="1" smtClean="0">
                <a:ea typeface="+mn-ea"/>
                <a:cs typeface="+mn-cs"/>
              </a:rPr>
              <a:t> </a:t>
            </a:r>
            <a:r>
              <a:rPr lang="en-US" sz="1800" i="1" err="1" smtClean="0">
                <a:ea typeface="+mn-ea"/>
                <a:cs typeface="+mn-cs"/>
              </a:rPr>
              <a:t>liệu</a:t>
            </a:r>
            <a:r>
              <a:rPr lang="en-US" sz="1800" smtClean="0">
                <a:ea typeface="+mn-ea"/>
                <a:cs typeface="+mn-cs"/>
              </a:rPr>
              <a:t>, </a:t>
            </a:r>
            <a:r>
              <a:rPr lang="en-US" sz="1800" i="1" err="1" smtClean="0">
                <a:ea typeface="+mn-ea"/>
                <a:cs typeface="+mn-cs"/>
              </a:rPr>
              <a:t>thuộc</a:t>
            </a:r>
            <a:r>
              <a:rPr lang="en-US" sz="1800" i="1" smtClean="0">
                <a:ea typeface="+mn-ea"/>
                <a:cs typeface="+mn-cs"/>
              </a:rPr>
              <a:t> </a:t>
            </a:r>
            <a:r>
              <a:rPr lang="en-US" sz="1800" i="1" err="1" smtClean="0">
                <a:ea typeface="+mn-ea"/>
                <a:cs typeface="+mn-cs"/>
              </a:rPr>
              <a:t>tính</a:t>
            </a:r>
            <a:r>
              <a:rPr lang="en-US" sz="1800" smtClean="0">
                <a:ea typeface="+mn-ea"/>
                <a:cs typeface="+mn-cs"/>
              </a:rPr>
              <a:t>/</a:t>
            </a:r>
            <a:r>
              <a:rPr lang="en-US" sz="1800" i="1" err="1" smtClean="0">
                <a:ea typeface="+mn-ea"/>
                <a:cs typeface="+mn-cs"/>
              </a:rPr>
              <a:t>đặc</a:t>
            </a:r>
            <a:r>
              <a:rPr lang="en-US" sz="1800" i="1" smtClean="0">
                <a:ea typeface="+mn-ea"/>
                <a:cs typeface="+mn-cs"/>
              </a:rPr>
              <a:t> </a:t>
            </a:r>
            <a:r>
              <a:rPr lang="en-US" sz="1800" i="1" err="1" smtClean="0">
                <a:ea typeface="+mn-ea"/>
                <a:cs typeface="+mn-cs"/>
              </a:rPr>
              <a:t>trưng</a:t>
            </a:r>
            <a:r>
              <a:rPr lang="en-US" sz="1800" smtClean="0">
                <a:ea typeface="+mn-ea"/>
                <a:cs typeface="+mn-cs"/>
              </a:rPr>
              <a:t>, </a:t>
            </a:r>
            <a:r>
              <a:rPr lang="en-US" sz="1800" i="1" err="1" smtClean="0">
                <a:ea typeface="+mn-ea"/>
                <a:cs typeface="+mn-cs"/>
              </a:rPr>
              <a:t>bản</a:t>
            </a:r>
            <a:r>
              <a:rPr lang="en-US" sz="1800" i="1" smtClean="0">
                <a:ea typeface="+mn-ea"/>
                <a:cs typeface="+mn-cs"/>
              </a:rPr>
              <a:t> </a:t>
            </a:r>
            <a:r>
              <a:rPr lang="en-US" sz="1800" i="1" err="1" smtClean="0">
                <a:ea typeface="+mn-ea"/>
                <a:cs typeface="+mn-cs"/>
              </a:rPr>
              <a:t>ghi</a:t>
            </a:r>
            <a:r>
              <a:rPr lang="en-US" sz="1800" smtClean="0">
                <a:ea typeface="+mn-ea"/>
                <a:cs typeface="+mn-cs"/>
              </a:rPr>
              <a:t>... XLDLTK: </a:t>
            </a:r>
            <a:r>
              <a:rPr lang="en-US" sz="1800" i="1" err="1" smtClean="0">
                <a:ea typeface="+mn-ea"/>
                <a:cs typeface="+mn-cs"/>
              </a:rPr>
              <a:t>biến</a:t>
            </a:r>
            <a:r>
              <a:rPr lang="en-US" sz="1800" i="1" smtClean="0">
                <a:ea typeface="+mn-ea"/>
                <a:cs typeface="+mn-cs"/>
              </a:rPr>
              <a:t> </a:t>
            </a:r>
            <a:r>
              <a:rPr lang="en-US" sz="1800" i="1" err="1" smtClean="0">
                <a:ea typeface="+mn-ea"/>
                <a:cs typeface="+mn-cs"/>
              </a:rPr>
              <a:t>phụ</a:t>
            </a:r>
            <a:r>
              <a:rPr lang="en-US" sz="1800" i="1" smtClean="0">
                <a:ea typeface="+mn-ea"/>
                <a:cs typeface="+mn-cs"/>
              </a:rPr>
              <a:t> </a:t>
            </a:r>
            <a:r>
              <a:rPr lang="en-US" sz="1800" i="1" err="1" smtClean="0">
                <a:ea typeface="+mn-ea"/>
                <a:cs typeface="+mn-cs"/>
              </a:rPr>
              <a:t>thuộc</a:t>
            </a:r>
            <a:r>
              <a:rPr lang="en-US" sz="1800" smtClean="0">
                <a:ea typeface="+mn-ea"/>
                <a:cs typeface="+mn-cs"/>
              </a:rPr>
              <a:t>, </a:t>
            </a:r>
            <a:r>
              <a:rPr lang="en-US" sz="1800" i="1" err="1" smtClean="0">
                <a:ea typeface="+mn-ea"/>
                <a:cs typeface="+mn-cs"/>
              </a:rPr>
              <a:t>thủ</a:t>
            </a:r>
            <a:r>
              <a:rPr lang="en-US" sz="1800" i="1" smtClean="0">
                <a:ea typeface="+mn-ea"/>
                <a:cs typeface="+mn-cs"/>
              </a:rPr>
              <a:t> </a:t>
            </a:r>
            <a:r>
              <a:rPr lang="en-US" sz="1800" i="1" err="1" smtClean="0">
                <a:ea typeface="+mn-ea"/>
                <a:cs typeface="+mn-cs"/>
              </a:rPr>
              <a:t>tục</a:t>
            </a:r>
            <a:r>
              <a:rPr lang="en-US" sz="1800" i="1" smtClean="0">
                <a:ea typeface="+mn-ea"/>
                <a:cs typeface="+mn-cs"/>
              </a:rPr>
              <a:t> </a:t>
            </a:r>
            <a:r>
              <a:rPr lang="en-US" sz="1800" i="1" err="1" smtClean="0">
                <a:ea typeface="+mn-ea"/>
                <a:cs typeface="+mn-cs"/>
              </a:rPr>
              <a:t>thống</a:t>
            </a:r>
            <a:r>
              <a:rPr lang="en-US" sz="1800" i="1" smtClean="0">
                <a:ea typeface="+mn-ea"/>
                <a:cs typeface="+mn-cs"/>
              </a:rPr>
              <a:t> </a:t>
            </a:r>
            <a:r>
              <a:rPr lang="en-US" sz="1800" i="1" err="1" smtClean="0">
                <a:ea typeface="+mn-ea"/>
                <a:cs typeface="+mn-cs"/>
              </a:rPr>
              <a:t>kê</a:t>
            </a:r>
            <a:r>
              <a:rPr lang="en-US" sz="1800" smtClean="0">
                <a:ea typeface="+mn-ea"/>
                <a:cs typeface="+mn-cs"/>
              </a:rPr>
              <a:t>, </a:t>
            </a:r>
            <a:r>
              <a:rPr lang="en-US" sz="1800" i="1" err="1" smtClean="0">
                <a:ea typeface="+mn-ea"/>
                <a:cs typeface="+mn-cs"/>
              </a:rPr>
              <a:t>biến</a:t>
            </a:r>
            <a:r>
              <a:rPr lang="en-US" sz="1800" i="1" smtClean="0">
                <a:ea typeface="+mn-ea"/>
                <a:cs typeface="+mn-cs"/>
              </a:rPr>
              <a:t> </a:t>
            </a:r>
            <a:r>
              <a:rPr lang="en-US" sz="1800" i="1" err="1" smtClean="0">
                <a:ea typeface="+mn-ea"/>
                <a:cs typeface="+mn-cs"/>
              </a:rPr>
              <a:t>giải</a:t>
            </a:r>
            <a:r>
              <a:rPr lang="en-US" sz="1800" i="1" smtClean="0">
                <a:ea typeface="+mn-ea"/>
                <a:cs typeface="+mn-cs"/>
              </a:rPr>
              <a:t> </a:t>
            </a:r>
            <a:r>
              <a:rPr lang="en-US" sz="1800" i="1" err="1" smtClean="0">
                <a:ea typeface="+mn-ea"/>
                <a:cs typeface="+mn-cs"/>
              </a:rPr>
              <a:t>thích</a:t>
            </a:r>
            <a:r>
              <a:rPr lang="en-US" sz="1800" smtClean="0">
                <a:ea typeface="+mn-ea"/>
                <a:cs typeface="+mn-cs"/>
              </a:rPr>
              <a:t>, </a:t>
            </a:r>
            <a:r>
              <a:rPr lang="en-US" sz="1800" i="1" err="1" smtClean="0">
                <a:ea typeface="+mn-ea"/>
                <a:cs typeface="+mn-cs"/>
              </a:rPr>
              <a:t>quan</a:t>
            </a:r>
            <a:r>
              <a:rPr lang="en-US" sz="1800" i="1" smtClean="0">
                <a:ea typeface="+mn-ea"/>
                <a:cs typeface="+mn-cs"/>
              </a:rPr>
              <a:t> </a:t>
            </a:r>
            <a:r>
              <a:rPr lang="en-US" sz="1800" i="1" err="1" smtClean="0">
                <a:ea typeface="+mn-ea"/>
                <a:cs typeface="+mn-cs"/>
              </a:rPr>
              <a:t>sát</a:t>
            </a:r>
            <a:r>
              <a:rPr lang="en-US" sz="1800" smtClean="0">
                <a:ea typeface="+mn-ea"/>
                <a:cs typeface="+mn-cs"/>
              </a:rPr>
              <a:t>... </a:t>
            </a:r>
            <a:endParaRPr lang="en-US" sz="2000" smtClean="0"/>
          </a:p>
        </p:txBody>
      </p:sp>
      <p:pic>
        <p:nvPicPr>
          <p:cNvPr id="7783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733925"/>
            <a:ext cx="75438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CE80A31-F431-495F-9A8A-FD3BE9D5541C}" type="datetime4">
              <a:rPr lang="en-US" altLang="en-US" sz="1000" smtClean="0"/>
              <a:pPr>
                <a:spcBef>
                  <a:spcPct val="0"/>
                </a:spcBef>
                <a:buClrTx/>
                <a:buSzTx/>
                <a:buFontTx/>
                <a:buNone/>
              </a:pPr>
              <a:t>February 3, 2023</a:t>
            </a:fld>
            <a:endParaRPr lang="en-US" altLang="en-US" sz="1000" smtClean="0"/>
          </a:p>
        </p:txBody>
      </p:sp>
      <p:sp>
        <p:nvSpPr>
          <p:cNvPr id="7885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0E1B2AB-EB67-4E6E-9CE6-DABB07F68153}" type="slidenum">
              <a:rPr lang="en-US" altLang="en-US" sz="1000" smtClean="0"/>
              <a:pPr>
                <a:spcBef>
                  <a:spcPct val="0"/>
                </a:spcBef>
                <a:buClrTx/>
                <a:buSzTx/>
                <a:buFontTx/>
                <a:buNone/>
              </a:pPr>
              <a:t>61</a:t>
            </a:fld>
            <a:endParaRPr lang="en-US" altLang="en-US" sz="1000" smtClean="0"/>
          </a:p>
        </p:txBody>
      </p:sp>
      <p:sp>
        <p:nvSpPr>
          <p:cNvPr id="78852" name="Rectangle 2"/>
          <p:cNvSpPr>
            <a:spLocks noGrp="1" noChangeArrowheads="1"/>
          </p:cNvSpPr>
          <p:nvPr>
            <p:ph type="title"/>
          </p:nvPr>
        </p:nvSpPr>
        <p:spPr>
          <a:xfrm>
            <a:off x="990600" y="0"/>
            <a:ext cx="4678363" cy="533400"/>
          </a:xfrm>
        </p:spPr>
        <p:txBody>
          <a:bodyPr/>
          <a:lstStyle/>
          <a:p>
            <a:r>
              <a:rPr lang="en-US" altLang="en-US" sz="3200" smtClean="0">
                <a:solidFill>
                  <a:srgbClr val="C00000"/>
                </a:solidFill>
              </a:rPr>
              <a:t>Học máy với KPDL</a:t>
            </a:r>
          </a:p>
        </p:txBody>
      </p:sp>
      <p:sp>
        <p:nvSpPr>
          <p:cNvPr id="58374" name="Rectangle 3"/>
          <p:cNvSpPr>
            <a:spLocks noGrp="1" noChangeArrowheads="1"/>
          </p:cNvSpPr>
          <p:nvPr>
            <p:ph type="body" idx="1"/>
          </p:nvPr>
        </p:nvSpPr>
        <p:spPr>
          <a:xfrm>
            <a:off x="228600" y="685800"/>
            <a:ext cx="8534400" cy="5867400"/>
          </a:xfrm>
        </p:spPr>
        <p:txBody>
          <a:bodyPr/>
          <a:lstStyle/>
          <a:p>
            <a:pPr>
              <a:defRPr/>
            </a:pPr>
            <a:r>
              <a:rPr lang="en-US" sz="2800" err="1" smtClean="0">
                <a:solidFill>
                  <a:srgbClr val="D60093"/>
                </a:solidFill>
              </a:rPr>
              <a:t>Học</a:t>
            </a:r>
            <a:r>
              <a:rPr lang="en-US" sz="2800" smtClean="0">
                <a:solidFill>
                  <a:srgbClr val="D60093"/>
                </a:solidFill>
              </a:rPr>
              <a:t> </a:t>
            </a:r>
            <a:r>
              <a:rPr lang="en-US" sz="2800" err="1" smtClean="0">
                <a:solidFill>
                  <a:srgbClr val="D60093"/>
                </a:solidFill>
              </a:rPr>
              <a:t>máy</a:t>
            </a:r>
            <a:endParaRPr lang="en-US" sz="2800" smtClean="0">
              <a:solidFill>
                <a:srgbClr val="D60093"/>
              </a:solidFill>
            </a:endParaRPr>
          </a:p>
          <a:p>
            <a:pPr lvl="1" algn="just">
              <a:buFont typeface="Wingdings" panose="05000000000000000000" pitchFamily="2" charset="2"/>
              <a:buChar char="§"/>
              <a:defRPr/>
            </a:pPr>
            <a:r>
              <a:rPr lang="en-US" sz="1800" smtClean="0">
                <a:ea typeface="+mn-ea"/>
                <a:cs typeface="+mn-cs"/>
              </a:rPr>
              <a:t>Machine Learning</a:t>
            </a:r>
          </a:p>
          <a:p>
            <a:pPr lvl="1" algn="just">
              <a:buFont typeface="Wingdings" panose="05000000000000000000" pitchFamily="2" charset="2"/>
              <a:buChar char="§"/>
              <a:defRPr/>
            </a:pPr>
            <a:r>
              <a:rPr lang="en-US" sz="1800" err="1" smtClean="0">
                <a:ea typeface="+mn-ea"/>
                <a:cs typeface="+mn-cs"/>
              </a:rPr>
              <a:t>Cách</a:t>
            </a:r>
            <a:r>
              <a:rPr lang="en-US" sz="1800" smtClean="0">
                <a:ea typeface="+mn-ea"/>
                <a:cs typeface="+mn-cs"/>
              </a:rPr>
              <a:t> </a:t>
            </a:r>
            <a:r>
              <a:rPr lang="en-US" sz="1800" err="1" smtClean="0">
                <a:ea typeface="+mn-ea"/>
                <a:cs typeface="+mn-cs"/>
              </a:rPr>
              <a:t>máy</a:t>
            </a:r>
            <a:r>
              <a:rPr lang="en-US" sz="1800" smtClean="0">
                <a:ea typeface="+mn-ea"/>
                <a:cs typeface="+mn-cs"/>
              </a:rPr>
              <a:t> </a:t>
            </a:r>
            <a:r>
              <a:rPr lang="en-US" sz="1800" err="1" smtClean="0">
                <a:ea typeface="+mn-ea"/>
                <a:cs typeface="+mn-cs"/>
              </a:rPr>
              <a:t>tính</a:t>
            </a:r>
            <a:r>
              <a:rPr lang="en-US" sz="1800" smtClean="0">
                <a:ea typeface="+mn-ea"/>
                <a:cs typeface="+mn-cs"/>
              </a:rPr>
              <a:t> học (</a:t>
            </a:r>
            <a:r>
              <a:rPr lang="en-US" sz="1800" err="1" smtClean="0">
                <a:ea typeface="+mn-ea"/>
                <a:cs typeface="+mn-cs"/>
              </a:rPr>
              <a:t>nâng</a:t>
            </a:r>
            <a:r>
              <a:rPr lang="en-US" sz="1800" smtClean="0">
                <a:ea typeface="+mn-ea"/>
                <a:cs typeface="+mn-cs"/>
              </a:rPr>
              <a:t> </a:t>
            </a:r>
            <a:r>
              <a:rPr lang="en-US" sz="1800" err="1" smtClean="0">
                <a:ea typeface="+mn-ea"/>
                <a:cs typeface="+mn-cs"/>
              </a:rPr>
              <a:t>cao</a:t>
            </a:r>
            <a:r>
              <a:rPr lang="en-US" sz="1800" smtClean="0">
                <a:ea typeface="+mn-ea"/>
                <a:cs typeface="+mn-cs"/>
              </a:rPr>
              <a:t> </a:t>
            </a:r>
            <a:r>
              <a:rPr lang="en-US" sz="1800" err="1" smtClean="0">
                <a:ea typeface="+mn-ea"/>
                <a:cs typeface="+mn-cs"/>
              </a:rPr>
              <a:t>năng</a:t>
            </a:r>
            <a:r>
              <a:rPr lang="en-US" sz="1800" smtClean="0">
                <a:ea typeface="+mn-ea"/>
                <a:cs typeface="+mn-cs"/>
              </a:rPr>
              <a:t> </a:t>
            </a:r>
            <a:r>
              <a:rPr lang="en-US" sz="1800" err="1" smtClean="0">
                <a:ea typeface="+mn-ea"/>
                <a:cs typeface="+mn-cs"/>
              </a:rPr>
              <a:t>lực</a:t>
            </a:r>
            <a:r>
              <a:rPr lang="en-US" sz="1800" smtClean="0">
                <a:ea typeface="+mn-ea"/>
                <a:cs typeface="+mn-cs"/>
              </a:rPr>
              <a:t>) </a:t>
            </a:r>
            <a:r>
              <a:rPr lang="en-US" sz="1800" err="1" smtClean="0">
                <a:ea typeface="+mn-ea"/>
                <a:cs typeface="+mn-cs"/>
              </a:rPr>
              <a:t>dựa</a:t>
            </a:r>
            <a:r>
              <a:rPr lang="en-US" sz="1800" smtClean="0">
                <a:ea typeface="+mn-ea"/>
                <a:cs typeface="+mn-cs"/>
              </a:rPr>
              <a:t> </a:t>
            </a:r>
            <a:r>
              <a:rPr lang="en-US" sz="1800" err="1" smtClean="0">
                <a:ea typeface="+mn-ea"/>
                <a:cs typeface="+mn-cs"/>
              </a:rPr>
              <a:t>trên</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a:t>
            </a:r>
          </a:p>
          <a:p>
            <a:pPr lvl="1" algn="just">
              <a:buFont typeface="Wingdings" panose="05000000000000000000" pitchFamily="2" charset="2"/>
              <a:buChar char="§"/>
              <a:defRPr/>
            </a:pPr>
            <a:r>
              <a:rPr lang="en-US" sz="1800" smtClean="0">
                <a:ea typeface="+mn-ea"/>
                <a:cs typeface="+mn-cs"/>
              </a:rPr>
              <a:t>Chương </a:t>
            </a:r>
            <a:r>
              <a:rPr lang="en-US" sz="1800" err="1" smtClean="0">
                <a:ea typeface="+mn-ea"/>
                <a:cs typeface="+mn-cs"/>
              </a:rPr>
              <a:t>trình</a:t>
            </a:r>
            <a:r>
              <a:rPr lang="en-US" sz="1800" smtClean="0">
                <a:ea typeface="+mn-ea"/>
                <a:cs typeface="+mn-cs"/>
              </a:rPr>
              <a:t> </a:t>
            </a:r>
            <a:r>
              <a:rPr lang="en-US" sz="1800" err="1" smtClean="0">
                <a:ea typeface="+mn-ea"/>
                <a:cs typeface="+mn-cs"/>
              </a:rPr>
              <a:t>máy</a:t>
            </a:r>
            <a:r>
              <a:rPr lang="en-US" sz="1800" smtClean="0">
                <a:ea typeface="+mn-ea"/>
                <a:cs typeface="+mn-cs"/>
              </a:rPr>
              <a:t> </a:t>
            </a:r>
            <a:r>
              <a:rPr lang="en-US" sz="1800" err="1" smtClean="0">
                <a:ea typeface="+mn-ea"/>
                <a:cs typeface="+mn-cs"/>
              </a:rPr>
              <a:t>tính</a:t>
            </a:r>
            <a:r>
              <a:rPr lang="en-US" sz="1800" smtClean="0">
                <a:ea typeface="+mn-ea"/>
                <a:cs typeface="+mn-cs"/>
              </a:rPr>
              <a:t> </a:t>
            </a:r>
            <a:r>
              <a:rPr lang="en-US" sz="1800" err="1" smtClean="0">
                <a:ea typeface="+mn-ea"/>
                <a:cs typeface="+mn-cs"/>
              </a:rPr>
              <a:t>tự</a:t>
            </a:r>
            <a:r>
              <a:rPr lang="en-US" sz="1800" smtClean="0">
                <a:ea typeface="+mn-ea"/>
                <a:cs typeface="+mn-cs"/>
              </a:rPr>
              <a:t> </a:t>
            </a:r>
            <a:r>
              <a:rPr lang="en-US" sz="1800" err="1" smtClean="0">
                <a:ea typeface="+mn-ea"/>
                <a:cs typeface="+mn-cs"/>
              </a:rPr>
              <a:t>động</a:t>
            </a:r>
            <a:r>
              <a:rPr lang="en-US" sz="1800" smtClean="0">
                <a:ea typeface="+mn-ea"/>
                <a:cs typeface="+mn-cs"/>
              </a:rPr>
              <a:t> </a:t>
            </a:r>
            <a:r>
              <a:rPr lang="en-US" sz="1800" err="1" smtClean="0">
                <a:ea typeface="+mn-ea"/>
                <a:cs typeface="+mn-cs"/>
              </a:rPr>
              <a:t>học</a:t>
            </a:r>
            <a:r>
              <a:rPr lang="en-US" sz="1800" smtClean="0">
                <a:ea typeface="+mn-ea"/>
                <a:cs typeface="+mn-cs"/>
              </a:rPr>
              <a:t> </a:t>
            </a:r>
            <a:r>
              <a:rPr lang="en-US" sz="1800" err="1" smtClean="0">
                <a:ea typeface="+mn-ea"/>
                <a:cs typeface="+mn-cs"/>
              </a:rPr>
              <a:t>được</a:t>
            </a:r>
            <a:r>
              <a:rPr lang="en-US" sz="1800" smtClean="0">
                <a:ea typeface="+mn-ea"/>
                <a:cs typeface="+mn-cs"/>
              </a:rPr>
              <a:t> mẫu </a:t>
            </a:r>
            <a:r>
              <a:rPr lang="en-US" sz="1800" err="1" smtClean="0">
                <a:ea typeface="+mn-ea"/>
                <a:cs typeface="+mn-cs"/>
              </a:rPr>
              <a:t>phức</a:t>
            </a:r>
            <a:r>
              <a:rPr lang="en-US" sz="1800" smtClean="0">
                <a:ea typeface="+mn-ea"/>
                <a:cs typeface="+mn-cs"/>
              </a:rPr>
              <a:t> </a:t>
            </a:r>
            <a:r>
              <a:rPr lang="en-US" sz="1800" err="1" smtClean="0">
                <a:ea typeface="+mn-ea"/>
                <a:cs typeface="+mn-cs"/>
              </a:rPr>
              <a:t>tạp</a:t>
            </a:r>
            <a:r>
              <a:rPr lang="en-US" sz="1800" smtClean="0">
                <a:ea typeface="+mn-ea"/>
                <a:cs typeface="+mn-cs"/>
              </a:rPr>
              <a:t> </a:t>
            </a:r>
            <a:r>
              <a:rPr lang="en-US" sz="1800" err="1" smtClean="0">
                <a:ea typeface="+mn-ea"/>
                <a:cs typeface="+mn-cs"/>
              </a:rPr>
              <a:t>và</a:t>
            </a:r>
            <a:r>
              <a:rPr lang="en-US" sz="1800" smtClean="0">
                <a:ea typeface="+mn-ea"/>
                <a:cs typeface="+mn-cs"/>
              </a:rPr>
              <a:t> </a:t>
            </a:r>
            <a:r>
              <a:rPr lang="en-US" sz="1800" err="1" smtClean="0">
                <a:ea typeface="+mn-ea"/>
                <a:cs typeface="+mn-cs"/>
              </a:rPr>
              <a:t>ra</a:t>
            </a:r>
            <a:r>
              <a:rPr lang="en-US" sz="1800" smtClean="0">
                <a:ea typeface="+mn-ea"/>
                <a:cs typeface="+mn-cs"/>
              </a:rPr>
              <a:t> </a:t>
            </a:r>
            <a:r>
              <a:rPr lang="en-US" sz="1800" err="1" smtClean="0">
                <a:ea typeface="+mn-ea"/>
                <a:cs typeface="+mn-cs"/>
              </a:rPr>
              <a:t>quyết</a:t>
            </a:r>
            <a:r>
              <a:rPr lang="en-US" sz="1800" smtClean="0">
                <a:ea typeface="+mn-ea"/>
                <a:cs typeface="+mn-cs"/>
              </a:rPr>
              <a:t> </a:t>
            </a:r>
            <a:r>
              <a:rPr lang="en-US" sz="1800" err="1" smtClean="0">
                <a:ea typeface="+mn-ea"/>
                <a:cs typeface="+mn-cs"/>
              </a:rPr>
              <a:t>định</a:t>
            </a:r>
            <a:r>
              <a:rPr lang="en-US" sz="1800" smtClean="0">
                <a:ea typeface="+mn-ea"/>
                <a:cs typeface="+mn-cs"/>
              </a:rPr>
              <a:t> </a:t>
            </a:r>
            <a:r>
              <a:rPr lang="en-US" sz="1800" err="1" smtClean="0">
                <a:ea typeface="+mn-ea"/>
                <a:cs typeface="+mn-cs"/>
              </a:rPr>
              <a:t>thông</a:t>
            </a:r>
            <a:r>
              <a:rPr lang="en-US" sz="1800" smtClean="0">
                <a:ea typeface="+mn-ea"/>
                <a:cs typeface="+mn-cs"/>
              </a:rPr>
              <a:t> minh </a:t>
            </a:r>
            <a:r>
              <a:rPr lang="en-US" sz="1800" err="1" smtClean="0">
                <a:ea typeface="+mn-ea"/>
                <a:cs typeface="+mn-cs"/>
              </a:rPr>
              <a:t>dựa</a:t>
            </a:r>
            <a:r>
              <a:rPr lang="en-US" sz="1800" smtClean="0">
                <a:ea typeface="+mn-ea"/>
                <a:cs typeface="+mn-cs"/>
              </a:rPr>
              <a:t> </a:t>
            </a:r>
            <a:r>
              <a:rPr lang="en-US" sz="1800" err="1" smtClean="0">
                <a:ea typeface="+mn-ea"/>
                <a:cs typeface="+mn-cs"/>
              </a:rPr>
              <a:t>trên</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ví</a:t>
            </a:r>
            <a:r>
              <a:rPr lang="en-US" sz="1800" smtClean="0">
                <a:ea typeface="+mn-ea"/>
                <a:cs typeface="+mn-cs"/>
              </a:rPr>
              <a:t> </a:t>
            </a:r>
            <a:r>
              <a:rPr lang="en-US" sz="1800" err="1" smtClean="0">
                <a:ea typeface="+mn-ea"/>
                <a:cs typeface="+mn-cs"/>
              </a:rPr>
              <a:t>dụ</a:t>
            </a:r>
            <a:r>
              <a:rPr lang="en-US" sz="1800" smtClean="0">
                <a:ea typeface="+mn-ea"/>
                <a:cs typeface="+mn-cs"/>
              </a:rPr>
              <a:t>, </a:t>
            </a:r>
            <a:r>
              <a:rPr lang="en-US" sz="1800" i="1" smtClean="0">
                <a:ea typeface="+mn-ea"/>
                <a:cs typeface="+mn-cs"/>
              </a:rPr>
              <a:t>“</a:t>
            </a:r>
            <a:r>
              <a:rPr lang="en-US" sz="1800" i="1" err="1" smtClean="0">
                <a:ea typeface="+mn-ea"/>
                <a:cs typeface="+mn-cs"/>
              </a:rPr>
              <a:t>học</a:t>
            </a:r>
            <a:r>
              <a:rPr lang="en-US" sz="1800" i="1" smtClean="0">
                <a:ea typeface="+mn-ea"/>
                <a:cs typeface="+mn-cs"/>
              </a:rPr>
              <a:t> </a:t>
            </a:r>
            <a:r>
              <a:rPr lang="en-US" sz="1800" i="1" err="1" smtClean="0">
                <a:ea typeface="+mn-ea"/>
                <a:cs typeface="+mn-cs"/>
              </a:rPr>
              <a:t>được</a:t>
            </a:r>
            <a:r>
              <a:rPr lang="en-US" sz="1800" i="1" smtClean="0">
                <a:ea typeface="+mn-ea"/>
                <a:cs typeface="+mn-cs"/>
              </a:rPr>
              <a:t> </a:t>
            </a:r>
            <a:r>
              <a:rPr lang="en-US" sz="1800" i="1" err="1" smtClean="0">
                <a:ea typeface="+mn-ea"/>
                <a:cs typeface="+mn-cs"/>
              </a:rPr>
              <a:t>chữ</a:t>
            </a:r>
            <a:r>
              <a:rPr lang="en-US" sz="1800" i="1" smtClean="0">
                <a:ea typeface="+mn-ea"/>
                <a:cs typeface="+mn-cs"/>
              </a:rPr>
              <a:t> </a:t>
            </a:r>
            <a:r>
              <a:rPr lang="en-US" sz="1800" i="1" err="1" smtClean="0">
                <a:ea typeface="+mn-ea"/>
                <a:cs typeface="+mn-cs"/>
              </a:rPr>
              <a:t>viết</a:t>
            </a:r>
            <a:r>
              <a:rPr lang="en-US" sz="1800" i="1" smtClean="0">
                <a:ea typeface="+mn-ea"/>
                <a:cs typeface="+mn-cs"/>
              </a:rPr>
              <a:t> </a:t>
            </a:r>
            <a:r>
              <a:rPr lang="en-US" sz="1800" i="1" err="1" smtClean="0">
                <a:ea typeface="+mn-ea"/>
                <a:cs typeface="+mn-cs"/>
              </a:rPr>
              <a:t>tay</a:t>
            </a:r>
            <a:r>
              <a:rPr lang="en-US" sz="1800" i="1" smtClean="0">
                <a:ea typeface="+mn-ea"/>
                <a:cs typeface="+mn-cs"/>
              </a:rPr>
              <a:t> </a:t>
            </a:r>
            <a:r>
              <a:rPr lang="en-US" sz="1800" i="1" err="1" smtClean="0">
                <a:ea typeface="+mn-ea"/>
                <a:cs typeface="+mn-cs"/>
              </a:rPr>
              <a:t>trên</a:t>
            </a:r>
            <a:r>
              <a:rPr lang="en-US" sz="1800" i="1" smtClean="0">
                <a:ea typeface="+mn-ea"/>
                <a:cs typeface="+mn-cs"/>
              </a:rPr>
              <a:t> </a:t>
            </a:r>
            <a:r>
              <a:rPr lang="en-US" sz="1800" i="1" err="1" smtClean="0">
                <a:ea typeface="+mn-ea"/>
                <a:cs typeface="+mn-cs"/>
              </a:rPr>
              <a:t>thư</a:t>
            </a:r>
            <a:r>
              <a:rPr lang="en-US" sz="1800" i="1" smtClean="0">
                <a:ea typeface="+mn-ea"/>
                <a:cs typeface="+mn-cs"/>
              </a:rPr>
              <a:t> </a:t>
            </a:r>
            <a:r>
              <a:rPr lang="en-US" sz="1800" i="1" err="1" smtClean="0">
                <a:ea typeface="+mn-ea"/>
                <a:cs typeface="+mn-cs"/>
              </a:rPr>
              <a:t>thông</a:t>
            </a:r>
            <a:r>
              <a:rPr lang="en-US" sz="1800" i="1" smtClean="0">
                <a:ea typeface="+mn-ea"/>
                <a:cs typeface="+mn-cs"/>
              </a:rPr>
              <a:t> qua </a:t>
            </a:r>
            <a:r>
              <a:rPr lang="en-US" sz="1800" i="1" err="1" smtClean="0">
                <a:ea typeface="+mn-ea"/>
                <a:cs typeface="+mn-cs"/>
              </a:rPr>
              <a:t>một</a:t>
            </a:r>
            <a:r>
              <a:rPr lang="en-US" sz="1800" i="1" smtClean="0">
                <a:ea typeface="+mn-ea"/>
                <a:cs typeface="+mn-cs"/>
              </a:rPr>
              <a:t> </a:t>
            </a:r>
            <a:r>
              <a:rPr lang="en-US" sz="1800" i="1" err="1" smtClean="0">
                <a:ea typeface="+mn-ea"/>
                <a:cs typeface="+mn-cs"/>
              </a:rPr>
              <a:t>tập</a:t>
            </a:r>
            <a:r>
              <a:rPr lang="en-US" sz="1800" i="1" smtClean="0">
                <a:ea typeface="+mn-ea"/>
                <a:cs typeface="+mn-cs"/>
              </a:rPr>
              <a:t> </a:t>
            </a:r>
            <a:r>
              <a:rPr lang="en-US" sz="1800" i="1" err="1" smtClean="0">
                <a:ea typeface="+mn-ea"/>
                <a:cs typeface="+mn-cs"/>
              </a:rPr>
              <a:t>ví</a:t>
            </a:r>
            <a:r>
              <a:rPr lang="en-US" sz="1800" i="1" smtClean="0">
                <a:ea typeface="+mn-ea"/>
                <a:cs typeface="+mn-cs"/>
              </a:rPr>
              <a:t> </a:t>
            </a:r>
            <a:r>
              <a:rPr lang="en-US" sz="1800" i="1" err="1" smtClean="0">
                <a:ea typeface="+mn-ea"/>
                <a:cs typeface="+mn-cs"/>
              </a:rPr>
              <a:t>dụ</a:t>
            </a:r>
            <a:r>
              <a:rPr lang="en-US" sz="1800" i="1" smtClean="0">
                <a:ea typeface="+mn-ea"/>
                <a:cs typeface="+mn-cs"/>
              </a:rPr>
              <a:t>”</a:t>
            </a:r>
            <a:r>
              <a:rPr lang="en-US" sz="1800" smtClean="0">
                <a:ea typeface="+mn-ea"/>
                <a:cs typeface="+mn-cs"/>
              </a:rPr>
              <a:t>.</a:t>
            </a:r>
          </a:p>
          <a:p>
            <a:pPr lvl="1" algn="just">
              <a:buFont typeface="Wingdings" panose="05000000000000000000" pitchFamily="2" charset="2"/>
              <a:buChar char="§"/>
              <a:defRPr/>
            </a:pPr>
            <a:r>
              <a:rPr lang="en-US" sz="1800" err="1" smtClean="0">
                <a:ea typeface="+mn-ea"/>
                <a:cs typeface="+mn-cs"/>
              </a:rPr>
              <a:t>Học</a:t>
            </a:r>
            <a:r>
              <a:rPr lang="en-US" sz="1800" smtClean="0">
                <a:ea typeface="+mn-ea"/>
                <a:cs typeface="+mn-cs"/>
              </a:rPr>
              <a:t> </a:t>
            </a:r>
            <a:r>
              <a:rPr lang="en-US" sz="1800" err="1" smtClean="0">
                <a:ea typeface="+mn-ea"/>
                <a:cs typeface="+mn-cs"/>
              </a:rPr>
              <a:t>máy</a:t>
            </a:r>
            <a:r>
              <a:rPr lang="en-US" sz="1800" smtClean="0">
                <a:ea typeface="+mn-ea"/>
                <a:cs typeface="+mn-cs"/>
              </a:rPr>
              <a:t> </a:t>
            </a:r>
            <a:r>
              <a:rPr lang="en-US" sz="1800" err="1" smtClean="0">
                <a:ea typeface="+mn-ea"/>
                <a:cs typeface="+mn-cs"/>
              </a:rPr>
              <a:t>là</a:t>
            </a:r>
            <a:r>
              <a:rPr lang="en-US" sz="1800" smtClean="0">
                <a:ea typeface="+mn-ea"/>
                <a:cs typeface="+mn-cs"/>
              </a:rPr>
              <a:t> </a:t>
            </a:r>
            <a:r>
              <a:rPr lang="en-US" sz="1800" err="1" smtClean="0">
                <a:ea typeface="+mn-ea"/>
                <a:cs typeface="+mn-cs"/>
              </a:rPr>
              <a:t>lĩnh</a:t>
            </a:r>
            <a:r>
              <a:rPr lang="en-US" sz="1800" smtClean="0">
                <a:ea typeface="+mn-ea"/>
                <a:cs typeface="+mn-cs"/>
              </a:rPr>
              <a:t> </a:t>
            </a:r>
            <a:r>
              <a:rPr lang="en-US" sz="1800" err="1" smtClean="0">
                <a:ea typeface="+mn-ea"/>
                <a:cs typeface="+mn-cs"/>
              </a:rPr>
              <a:t>vực</a:t>
            </a:r>
            <a:r>
              <a:rPr lang="en-US" sz="1800" smtClean="0">
                <a:ea typeface="+mn-ea"/>
                <a:cs typeface="+mn-cs"/>
              </a:rPr>
              <a:t> </a:t>
            </a:r>
            <a:r>
              <a:rPr lang="en-US" sz="1800" err="1" smtClean="0">
                <a:ea typeface="+mn-ea"/>
                <a:cs typeface="+mn-cs"/>
              </a:rPr>
              <a:t>nghiên</a:t>
            </a:r>
            <a:r>
              <a:rPr lang="en-US" sz="1800" smtClean="0">
                <a:ea typeface="+mn-ea"/>
                <a:cs typeface="+mn-cs"/>
              </a:rPr>
              <a:t> </a:t>
            </a:r>
            <a:r>
              <a:rPr lang="en-US" sz="1800" err="1" smtClean="0">
                <a:ea typeface="+mn-ea"/>
                <a:cs typeface="+mn-cs"/>
              </a:rPr>
              <a:t>cứu</a:t>
            </a:r>
            <a:r>
              <a:rPr lang="en-US" sz="1800" smtClean="0">
                <a:ea typeface="+mn-ea"/>
                <a:cs typeface="+mn-cs"/>
              </a:rPr>
              <a:t> </a:t>
            </a:r>
            <a:r>
              <a:rPr lang="en-US" sz="1800" err="1" smtClean="0">
                <a:ea typeface="+mn-ea"/>
                <a:cs typeface="+mn-cs"/>
              </a:rPr>
              <a:t>phát</a:t>
            </a:r>
            <a:r>
              <a:rPr lang="en-US" sz="1800" smtClean="0">
                <a:ea typeface="+mn-ea"/>
                <a:cs typeface="+mn-cs"/>
              </a:rPr>
              <a:t> </a:t>
            </a:r>
            <a:r>
              <a:rPr lang="en-US" sz="1800" err="1" smtClean="0">
                <a:ea typeface="+mn-ea"/>
                <a:cs typeface="+mn-cs"/>
              </a:rPr>
              <a:t>triển</a:t>
            </a:r>
            <a:r>
              <a:rPr lang="en-US" sz="1800" smtClean="0">
                <a:ea typeface="+mn-ea"/>
                <a:cs typeface="+mn-cs"/>
              </a:rPr>
              <a:t> </a:t>
            </a:r>
            <a:r>
              <a:rPr lang="en-US" sz="1800" err="1" smtClean="0">
                <a:ea typeface="+mn-ea"/>
                <a:cs typeface="+mn-cs"/>
              </a:rPr>
              <a:t>nhanh</a:t>
            </a:r>
            <a:endParaRPr lang="en-US" sz="1800" smtClean="0">
              <a:ea typeface="+mn-ea"/>
              <a:cs typeface="+mn-cs"/>
            </a:endParaRPr>
          </a:p>
          <a:p>
            <a:pPr>
              <a:spcBef>
                <a:spcPts val="0"/>
              </a:spcBef>
              <a:defRPr/>
            </a:pPr>
            <a:r>
              <a:rPr lang="en-US" sz="2800" err="1" smtClean="0">
                <a:solidFill>
                  <a:srgbClr val="D60093"/>
                </a:solidFill>
              </a:rPr>
              <a:t>Một</a:t>
            </a:r>
            <a:r>
              <a:rPr lang="en-US" sz="2800" smtClean="0">
                <a:solidFill>
                  <a:srgbClr val="D60093"/>
                </a:solidFill>
              </a:rPr>
              <a:t> </a:t>
            </a:r>
            <a:r>
              <a:rPr lang="en-US" sz="2800" err="1" smtClean="0">
                <a:solidFill>
                  <a:srgbClr val="D60093"/>
                </a:solidFill>
              </a:rPr>
              <a:t>số</a:t>
            </a:r>
            <a:r>
              <a:rPr lang="en-US" sz="2800" smtClean="0">
                <a:solidFill>
                  <a:srgbClr val="D60093"/>
                </a:solidFill>
              </a:rPr>
              <a:t> </a:t>
            </a:r>
            <a:r>
              <a:rPr lang="en-US" sz="2800" err="1" smtClean="0">
                <a:solidFill>
                  <a:srgbClr val="D60093"/>
                </a:solidFill>
              </a:rPr>
              <a:t>nội</a:t>
            </a:r>
            <a:r>
              <a:rPr lang="en-US" sz="2800" smtClean="0">
                <a:solidFill>
                  <a:srgbClr val="D60093"/>
                </a:solidFill>
              </a:rPr>
              <a:t> dung </a:t>
            </a:r>
            <a:r>
              <a:rPr lang="en-US" sz="2800" err="1" smtClean="0">
                <a:solidFill>
                  <a:srgbClr val="D60093"/>
                </a:solidFill>
              </a:rPr>
              <a:t>học</a:t>
            </a:r>
            <a:r>
              <a:rPr lang="en-US" sz="2800" smtClean="0">
                <a:solidFill>
                  <a:srgbClr val="D60093"/>
                </a:solidFill>
              </a:rPr>
              <a:t> </a:t>
            </a:r>
            <a:r>
              <a:rPr lang="en-US" sz="2800" err="1" smtClean="0">
                <a:solidFill>
                  <a:srgbClr val="D60093"/>
                </a:solidFill>
              </a:rPr>
              <a:t>máy</a:t>
            </a:r>
            <a:r>
              <a:rPr lang="en-US" sz="2800" smtClean="0">
                <a:solidFill>
                  <a:srgbClr val="D60093"/>
                </a:solidFill>
              </a:rPr>
              <a:t> </a:t>
            </a:r>
            <a:r>
              <a:rPr lang="en-US" sz="2800" err="1" smtClean="0">
                <a:solidFill>
                  <a:srgbClr val="D60093"/>
                </a:solidFill>
              </a:rPr>
              <a:t>với</a:t>
            </a:r>
            <a:r>
              <a:rPr lang="en-US" sz="2800" smtClean="0">
                <a:solidFill>
                  <a:srgbClr val="D60093"/>
                </a:solidFill>
              </a:rPr>
              <a:t> </a:t>
            </a:r>
            <a:r>
              <a:rPr lang="en-US" sz="2800" err="1" smtClean="0">
                <a:solidFill>
                  <a:srgbClr val="D60093"/>
                </a:solidFill>
              </a:rPr>
              <a:t>khai</a:t>
            </a:r>
            <a:r>
              <a:rPr lang="en-US" sz="2800" smtClean="0">
                <a:solidFill>
                  <a:srgbClr val="D60093"/>
                </a:solidFill>
              </a:rPr>
              <a:t> </a:t>
            </a:r>
            <a:r>
              <a:rPr lang="en-US" sz="2800" err="1" smtClean="0">
                <a:solidFill>
                  <a:srgbClr val="D60093"/>
                </a:solidFill>
              </a:rPr>
              <a:t>phá</a:t>
            </a:r>
            <a:r>
              <a:rPr lang="en-US" sz="2800" smtClean="0">
                <a:solidFill>
                  <a:srgbClr val="D60093"/>
                </a:solidFill>
              </a:rPr>
              <a:t> </a:t>
            </a:r>
            <a:r>
              <a:rPr lang="en-US" sz="2800" err="1" smtClean="0">
                <a:solidFill>
                  <a:srgbClr val="D60093"/>
                </a:solidFill>
              </a:rPr>
              <a:t>dữ</a:t>
            </a:r>
            <a:r>
              <a:rPr lang="en-US" sz="2800" smtClean="0">
                <a:solidFill>
                  <a:srgbClr val="D60093"/>
                </a:solidFill>
              </a:rPr>
              <a:t> </a:t>
            </a:r>
            <a:r>
              <a:rPr lang="en-US" sz="2800" err="1" smtClean="0">
                <a:solidFill>
                  <a:srgbClr val="D60093"/>
                </a:solidFill>
              </a:rPr>
              <a:t>liệu</a:t>
            </a:r>
            <a:endParaRPr lang="en-US" sz="2800">
              <a:solidFill>
                <a:srgbClr val="D60093"/>
              </a:solidFill>
            </a:endParaRPr>
          </a:p>
          <a:p>
            <a:pPr lvl="1" algn="just">
              <a:spcBef>
                <a:spcPts val="0"/>
              </a:spcBef>
              <a:buFont typeface="Wingdings" panose="05000000000000000000" pitchFamily="2" charset="2"/>
              <a:buChar char="§"/>
              <a:defRPr/>
            </a:pPr>
            <a:r>
              <a:rPr lang="en-US" sz="1800" i="1" err="1" smtClean="0"/>
              <a:t>Nhiều</a:t>
            </a:r>
            <a:r>
              <a:rPr lang="en-US" sz="1800" i="1" smtClean="0"/>
              <a:t> </a:t>
            </a:r>
            <a:r>
              <a:rPr lang="en-US" sz="1800" i="1" err="1" smtClean="0"/>
              <a:t>nội</a:t>
            </a:r>
            <a:r>
              <a:rPr lang="en-US" sz="1800" i="1" smtClean="0"/>
              <a:t> dung </a:t>
            </a:r>
            <a:r>
              <a:rPr lang="en-US" sz="1800" i="1" err="1" smtClean="0"/>
              <a:t>đã</a:t>
            </a:r>
            <a:r>
              <a:rPr lang="en-US" sz="1800" i="1" smtClean="0"/>
              <a:t> </a:t>
            </a:r>
            <a:r>
              <a:rPr lang="en-US" sz="1800" i="1" err="1" smtClean="0"/>
              <a:t>được</a:t>
            </a:r>
            <a:r>
              <a:rPr lang="en-US" sz="1800" i="1" smtClean="0"/>
              <a:t> </a:t>
            </a:r>
            <a:r>
              <a:rPr lang="en-US" sz="1800" i="1" err="1" smtClean="0"/>
              <a:t>trình</a:t>
            </a:r>
            <a:r>
              <a:rPr lang="en-US" sz="1800" i="1" smtClean="0"/>
              <a:t> </a:t>
            </a:r>
            <a:r>
              <a:rPr lang="en-US" sz="1800" i="1" err="1" smtClean="0"/>
              <a:t>bày</a:t>
            </a:r>
            <a:r>
              <a:rPr lang="en-US" sz="1800" i="1" smtClean="0"/>
              <a:t> </a:t>
            </a:r>
            <a:r>
              <a:rPr lang="en-US" sz="1800" i="1" err="1" smtClean="0"/>
              <a:t>tại</a:t>
            </a:r>
            <a:r>
              <a:rPr lang="en-US" sz="1800" i="1" smtClean="0"/>
              <a:t> </a:t>
            </a:r>
            <a:r>
              <a:rPr lang="en-US" sz="1800" i="1" err="1" smtClean="0"/>
              <a:t>mục</a:t>
            </a:r>
            <a:r>
              <a:rPr lang="en-US" sz="1800" i="1" smtClean="0"/>
              <a:t> </a:t>
            </a:r>
            <a:r>
              <a:rPr lang="en-US" sz="1800" i="1" err="1" smtClean="0"/>
              <a:t>trước</a:t>
            </a:r>
            <a:endParaRPr lang="en-US" sz="1800" i="1" smtClean="0"/>
          </a:p>
          <a:p>
            <a:pPr lvl="1" algn="just">
              <a:spcBef>
                <a:spcPts val="0"/>
              </a:spcBef>
              <a:buFont typeface="Wingdings" panose="05000000000000000000" pitchFamily="2" charset="2"/>
              <a:buChar char="§"/>
              <a:defRPr/>
            </a:pPr>
            <a:r>
              <a:rPr lang="en-US" sz="1800" err="1" smtClean="0"/>
              <a:t>Học</a:t>
            </a:r>
            <a:r>
              <a:rPr lang="en-US" sz="1800" smtClean="0"/>
              <a:t> </a:t>
            </a:r>
            <a:r>
              <a:rPr lang="en-US" sz="1800" err="1" smtClean="0"/>
              <a:t>giám</a:t>
            </a:r>
            <a:r>
              <a:rPr lang="en-US" sz="1800" smtClean="0"/>
              <a:t> </a:t>
            </a:r>
            <a:r>
              <a:rPr lang="en-US" sz="1800" err="1" smtClean="0"/>
              <a:t>sát</a:t>
            </a:r>
            <a:r>
              <a:rPr lang="en-US" sz="1800" smtClean="0"/>
              <a:t> (supervised learning) đồng </a:t>
            </a:r>
            <a:r>
              <a:rPr lang="en-US" sz="1800" err="1" smtClean="0"/>
              <a:t>nghĩa</a:t>
            </a:r>
            <a:r>
              <a:rPr lang="en-US" sz="1800" smtClean="0"/>
              <a:t> </a:t>
            </a:r>
            <a:r>
              <a:rPr lang="en-US" sz="1800" err="1" smtClean="0"/>
              <a:t>với</a:t>
            </a:r>
            <a:r>
              <a:rPr lang="en-US" sz="1800" smtClean="0"/>
              <a:t> </a:t>
            </a:r>
            <a:r>
              <a:rPr lang="en-US" sz="1800" err="1" smtClean="0"/>
              <a:t>phân</a:t>
            </a:r>
            <a:r>
              <a:rPr lang="en-US" sz="1800" smtClean="0"/>
              <a:t> </a:t>
            </a:r>
            <a:r>
              <a:rPr lang="en-US" sz="1800" err="1" smtClean="0"/>
              <a:t>lớp</a:t>
            </a:r>
            <a:r>
              <a:rPr lang="en-US" sz="1800" smtClean="0"/>
              <a:t> (classification)</a:t>
            </a:r>
            <a:endParaRPr lang="en-US" sz="1800"/>
          </a:p>
          <a:p>
            <a:pPr lvl="1" algn="just">
              <a:spcBef>
                <a:spcPts val="0"/>
              </a:spcBef>
              <a:buFont typeface="Wingdings" panose="05000000000000000000" pitchFamily="2" charset="2"/>
              <a:buChar char="§"/>
              <a:defRPr/>
            </a:pPr>
            <a:r>
              <a:rPr lang="en-US" sz="1800" err="1" smtClean="0">
                <a:ea typeface="+mn-ea"/>
                <a:cs typeface="+mn-cs"/>
              </a:rPr>
              <a:t>Học</a:t>
            </a:r>
            <a:r>
              <a:rPr lang="en-US" sz="1800" smtClean="0">
                <a:ea typeface="+mn-ea"/>
                <a:cs typeface="+mn-cs"/>
              </a:rPr>
              <a:t> </a:t>
            </a:r>
            <a:r>
              <a:rPr lang="en-US" sz="1800" err="1" smtClean="0">
                <a:ea typeface="+mn-ea"/>
                <a:cs typeface="+mn-cs"/>
              </a:rPr>
              <a:t>không</a:t>
            </a:r>
            <a:r>
              <a:rPr lang="en-US" sz="1800" smtClean="0">
                <a:ea typeface="+mn-ea"/>
                <a:cs typeface="+mn-cs"/>
              </a:rPr>
              <a:t> </a:t>
            </a:r>
            <a:r>
              <a:rPr lang="en-US" sz="1800" err="1" smtClean="0">
                <a:ea typeface="+mn-ea"/>
                <a:cs typeface="+mn-cs"/>
              </a:rPr>
              <a:t>giám</a:t>
            </a:r>
            <a:r>
              <a:rPr lang="en-US" sz="1800" smtClean="0">
                <a:ea typeface="+mn-ea"/>
                <a:cs typeface="+mn-cs"/>
              </a:rPr>
              <a:t> </a:t>
            </a:r>
            <a:r>
              <a:rPr lang="en-US" sz="1800" err="1" smtClean="0">
                <a:ea typeface="+mn-ea"/>
                <a:cs typeface="+mn-cs"/>
              </a:rPr>
              <a:t>sát</a:t>
            </a:r>
            <a:r>
              <a:rPr lang="en-US" sz="1800" smtClean="0">
                <a:ea typeface="+mn-ea"/>
                <a:cs typeface="+mn-cs"/>
              </a:rPr>
              <a:t> </a:t>
            </a:r>
            <a:r>
              <a:rPr lang="en-US" sz="1800" smtClean="0"/>
              <a:t>(unsupervised) </a:t>
            </a:r>
            <a:r>
              <a:rPr lang="en-US" sz="1800" smtClean="0">
                <a:sym typeface="Symbol" panose="05050102010706020507" pitchFamily="18" charset="2"/>
              </a:rPr>
              <a:t> </a:t>
            </a:r>
            <a:r>
              <a:rPr lang="en-US" sz="1800" smtClean="0"/>
              <a:t> </a:t>
            </a:r>
            <a:r>
              <a:rPr lang="en-US" sz="1800" err="1"/>
              <a:t>phân</a:t>
            </a:r>
            <a:r>
              <a:rPr lang="en-US" sz="1800"/>
              <a:t> </a:t>
            </a:r>
            <a:r>
              <a:rPr lang="en-US" sz="1800" err="1" smtClean="0"/>
              <a:t>cụm</a:t>
            </a:r>
            <a:r>
              <a:rPr lang="en-US" sz="1800" smtClean="0"/>
              <a:t> </a:t>
            </a:r>
            <a:r>
              <a:rPr lang="en-US" sz="1800"/>
              <a:t>(</a:t>
            </a:r>
            <a:r>
              <a:rPr lang="en-US" sz="1800" smtClean="0"/>
              <a:t>clustering),</a:t>
            </a:r>
          </a:p>
          <a:p>
            <a:pPr lvl="1" algn="just">
              <a:spcBef>
                <a:spcPts val="0"/>
              </a:spcBef>
              <a:buFont typeface="Wingdings" panose="05000000000000000000" pitchFamily="2" charset="2"/>
              <a:buChar char="§"/>
              <a:defRPr/>
            </a:pPr>
            <a:r>
              <a:rPr lang="en-US" sz="1800" err="1" smtClean="0">
                <a:ea typeface="+mn-ea"/>
                <a:cs typeface="+mn-cs"/>
              </a:rPr>
              <a:t>Học</a:t>
            </a:r>
            <a:r>
              <a:rPr lang="en-US" sz="1800" smtClean="0">
                <a:ea typeface="+mn-ea"/>
                <a:cs typeface="+mn-cs"/>
              </a:rPr>
              <a:t> </a:t>
            </a:r>
            <a:r>
              <a:rPr lang="en-US" sz="1800" err="1" smtClean="0">
                <a:ea typeface="+mn-ea"/>
                <a:cs typeface="+mn-cs"/>
              </a:rPr>
              <a:t>bán</a:t>
            </a:r>
            <a:r>
              <a:rPr lang="en-US" sz="1800" smtClean="0">
                <a:ea typeface="+mn-ea"/>
                <a:cs typeface="+mn-cs"/>
              </a:rPr>
              <a:t> </a:t>
            </a:r>
            <a:r>
              <a:rPr lang="en-US" sz="1800" err="1" smtClean="0">
                <a:ea typeface="+mn-ea"/>
                <a:cs typeface="+mn-cs"/>
              </a:rPr>
              <a:t>giám</a:t>
            </a:r>
            <a:r>
              <a:rPr lang="en-US" sz="1800" smtClean="0">
                <a:ea typeface="+mn-ea"/>
                <a:cs typeface="+mn-cs"/>
              </a:rPr>
              <a:t> </a:t>
            </a:r>
            <a:r>
              <a:rPr lang="en-US" sz="1800" err="1" smtClean="0">
                <a:ea typeface="+mn-ea"/>
                <a:cs typeface="+mn-cs"/>
              </a:rPr>
              <a:t>sát</a:t>
            </a:r>
            <a:r>
              <a:rPr lang="en-US" sz="1800" smtClean="0">
                <a:ea typeface="+mn-ea"/>
                <a:cs typeface="+mn-cs"/>
              </a:rPr>
              <a:t> </a:t>
            </a:r>
            <a:r>
              <a:rPr lang="en-US" sz="1800" smtClean="0"/>
              <a:t>(semi-supervised </a:t>
            </a:r>
            <a:r>
              <a:rPr lang="en-US" sz="1800"/>
              <a:t>learning) </a:t>
            </a:r>
            <a:r>
              <a:rPr lang="en-US" sz="1800" err="1" smtClean="0"/>
              <a:t>sử</a:t>
            </a:r>
            <a:r>
              <a:rPr lang="en-US" sz="1800" smtClean="0"/>
              <a:t> </a:t>
            </a:r>
            <a:r>
              <a:rPr lang="en-US" sz="1800" err="1" smtClean="0"/>
              <a:t>dụng</a:t>
            </a:r>
            <a:r>
              <a:rPr lang="en-US" sz="1800" smtClean="0"/>
              <a:t> </a:t>
            </a:r>
            <a:r>
              <a:rPr lang="en-US" sz="1800" err="1" smtClean="0"/>
              <a:t>cả</a:t>
            </a:r>
            <a:r>
              <a:rPr lang="en-US" sz="1800" smtClean="0"/>
              <a:t> </a:t>
            </a:r>
            <a:r>
              <a:rPr lang="en-US" sz="1800" err="1" smtClean="0"/>
              <a:t>ví</a:t>
            </a:r>
            <a:r>
              <a:rPr lang="en-US" sz="1800" smtClean="0"/>
              <a:t> </a:t>
            </a:r>
            <a:r>
              <a:rPr lang="en-US" sz="1800" err="1" smtClean="0"/>
              <a:t>dụ</a:t>
            </a:r>
            <a:r>
              <a:rPr lang="en-US" sz="1800" smtClean="0"/>
              <a:t> </a:t>
            </a:r>
            <a:r>
              <a:rPr lang="en-US" sz="1800" err="1" smtClean="0"/>
              <a:t>có</a:t>
            </a:r>
            <a:r>
              <a:rPr lang="en-US" sz="1800" smtClean="0"/>
              <a:t> </a:t>
            </a:r>
            <a:r>
              <a:rPr lang="en-US" sz="1800" err="1" smtClean="0"/>
              <a:t>nhãn</a:t>
            </a:r>
            <a:r>
              <a:rPr lang="en-US" sz="1800" smtClean="0"/>
              <a:t> </a:t>
            </a:r>
            <a:r>
              <a:rPr lang="en-US" sz="1800" err="1" smtClean="0"/>
              <a:t>và</a:t>
            </a:r>
            <a:r>
              <a:rPr lang="en-US" sz="1800" smtClean="0"/>
              <a:t> </a:t>
            </a:r>
            <a:r>
              <a:rPr lang="en-US" sz="1800" err="1" smtClean="0"/>
              <a:t>ví</a:t>
            </a:r>
            <a:r>
              <a:rPr lang="en-US" sz="1800" smtClean="0"/>
              <a:t> </a:t>
            </a:r>
            <a:r>
              <a:rPr lang="en-US" sz="1800" err="1" smtClean="0"/>
              <a:t>dụ</a:t>
            </a:r>
            <a:r>
              <a:rPr lang="en-US" sz="1800" smtClean="0"/>
              <a:t> </a:t>
            </a:r>
            <a:r>
              <a:rPr lang="en-US" sz="1800" err="1" smtClean="0"/>
              <a:t>không</a:t>
            </a:r>
            <a:r>
              <a:rPr lang="en-US" sz="1800" smtClean="0"/>
              <a:t> </a:t>
            </a:r>
            <a:r>
              <a:rPr lang="en-US" sz="1800" err="1" smtClean="0"/>
              <a:t>có</a:t>
            </a:r>
            <a:r>
              <a:rPr lang="en-US" sz="1800" smtClean="0"/>
              <a:t> </a:t>
            </a:r>
            <a:r>
              <a:rPr lang="en-US" sz="1800" err="1" smtClean="0"/>
              <a:t>nhãn</a:t>
            </a:r>
            <a:endParaRPr lang="en-US" sz="1800" smtClean="0"/>
          </a:p>
          <a:p>
            <a:pPr lvl="1" algn="just">
              <a:spcBef>
                <a:spcPts val="0"/>
              </a:spcBef>
              <a:buFont typeface="Wingdings" panose="05000000000000000000" pitchFamily="2" charset="2"/>
              <a:buChar char="§"/>
              <a:defRPr/>
            </a:pPr>
            <a:r>
              <a:rPr lang="en-US" sz="1800" err="1" smtClean="0">
                <a:ea typeface="+mn-ea"/>
                <a:cs typeface="+mn-cs"/>
              </a:rPr>
              <a:t>Học</a:t>
            </a:r>
            <a:r>
              <a:rPr lang="en-US" sz="1800" smtClean="0">
                <a:ea typeface="+mn-ea"/>
                <a:cs typeface="+mn-cs"/>
              </a:rPr>
              <a:t> </a:t>
            </a:r>
            <a:r>
              <a:rPr lang="en-US" sz="1800" err="1" smtClean="0">
                <a:ea typeface="+mn-ea"/>
                <a:cs typeface="+mn-cs"/>
              </a:rPr>
              <a:t>tích</a:t>
            </a:r>
            <a:r>
              <a:rPr lang="en-US" sz="1800" smtClean="0">
                <a:ea typeface="+mn-ea"/>
                <a:cs typeface="+mn-cs"/>
              </a:rPr>
              <a:t> </a:t>
            </a:r>
            <a:r>
              <a:rPr lang="en-US" sz="1800" err="1" smtClean="0">
                <a:ea typeface="+mn-ea"/>
                <a:cs typeface="+mn-cs"/>
              </a:rPr>
              <a:t>cực</a:t>
            </a:r>
            <a:r>
              <a:rPr lang="en-US" sz="1800" smtClean="0">
                <a:ea typeface="+mn-ea"/>
                <a:cs typeface="+mn-cs"/>
              </a:rPr>
              <a:t> (Active learning) còn được gọi </a:t>
            </a:r>
            <a:r>
              <a:rPr lang="en-US" sz="1800" err="1" smtClean="0">
                <a:ea typeface="+mn-ea"/>
                <a:cs typeface="+mn-cs"/>
              </a:rPr>
              <a:t>là</a:t>
            </a:r>
            <a:r>
              <a:rPr lang="en-US" sz="1800" smtClean="0">
                <a:ea typeface="+mn-ea"/>
                <a:cs typeface="+mn-cs"/>
              </a:rPr>
              <a:t> </a:t>
            </a:r>
            <a:r>
              <a:rPr lang="en-US" sz="1800" err="1" smtClean="0">
                <a:ea typeface="+mn-ea"/>
                <a:cs typeface="+mn-cs"/>
              </a:rPr>
              <a:t>học</a:t>
            </a:r>
            <a:r>
              <a:rPr lang="en-US" sz="1800" smtClean="0">
                <a:ea typeface="+mn-ea"/>
                <a:cs typeface="+mn-cs"/>
              </a:rPr>
              <a:t> </a:t>
            </a:r>
            <a:r>
              <a:rPr lang="en-US" sz="1800" err="1" smtClean="0">
                <a:ea typeface="+mn-ea"/>
                <a:cs typeface="+mn-cs"/>
              </a:rPr>
              <a:t>tương</a:t>
            </a:r>
            <a:r>
              <a:rPr lang="en-US" sz="1800" smtClean="0">
                <a:ea typeface="+mn-ea"/>
                <a:cs typeface="+mn-cs"/>
              </a:rPr>
              <a:t> </a:t>
            </a:r>
            <a:r>
              <a:rPr lang="en-US" sz="1800" err="1" smtClean="0">
                <a:ea typeface="+mn-ea"/>
                <a:cs typeface="+mn-cs"/>
              </a:rPr>
              <a:t>tác</a:t>
            </a:r>
            <a:r>
              <a:rPr lang="en-US" sz="1800">
                <a:ea typeface="+mn-ea"/>
                <a:cs typeface="+mn-cs"/>
              </a:rPr>
              <a:t> (</a:t>
            </a:r>
            <a:r>
              <a:rPr lang="en-US" sz="1800" smtClean="0">
                <a:ea typeface="+mn-ea"/>
                <a:cs typeface="+mn-cs"/>
              </a:rPr>
              <a:t>interactive learning) </a:t>
            </a:r>
            <a:r>
              <a:rPr lang="en-US" sz="1800" err="1" smtClean="0">
                <a:ea typeface="+mn-ea"/>
                <a:cs typeface="+mn-cs"/>
              </a:rPr>
              <a:t>có</a:t>
            </a:r>
            <a:r>
              <a:rPr lang="en-US" sz="1800" smtClean="0">
                <a:ea typeface="+mn-ea"/>
                <a:cs typeface="+mn-cs"/>
              </a:rPr>
              <a:t> </a:t>
            </a:r>
            <a:r>
              <a:rPr lang="en-US" sz="1800" err="1" smtClean="0">
                <a:ea typeface="+mn-ea"/>
                <a:cs typeface="+mn-cs"/>
              </a:rPr>
              <a:t>tương</a:t>
            </a:r>
            <a:r>
              <a:rPr lang="en-US" sz="1800" smtClean="0">
                <a:ea typeface="+mn-ea"/>
                <a:cs typeface="+mn-cs"/>
              </a:rPr>
              <a:t> </a:t>
            </a:r>
            <a:r>
              <a:rPr lang="en-US" sz="1800" err="1" smtClean="0">
                <a:ea typeface="+mn-ea"/>
                <a:cs typeface="+mn-cs"/>
              </a:rPr>
              <a:t>tác</a:t>
            </a:r>
            <a:r>
              <a:rPr lang="en-US" sz="1800" smtClean="0">
                <a:ea typeface="+mn-ea"/>
                <a:cs typeface="+mn-cs"/>
              </a:rPr>
              <a:t> </a:t>
            </a:r>
            <a:r>
              <a:rPr lang="en-US" sz="1800" err="1" smtClean="0">
                <a:ea typeface="+mn-ea"/>
                <a:cs typeface="+mn-cs"/>
              </a:rPr>
              <a:t>với</a:t>
            </a:r>
            <a:r>
              <a:rPr lang="en-US" sz="1800" smtClean="0">
                <a:ea typeface="+mn-ea"/>
                <a:cs typeface="+mn-cs"/>
              </a:rPr>
              <a:t> </a:t>
            </a:r>
            <a:r>
              <a:rPr lang="en-US" sz="1800" err="1" smtClean="0">
                <a:ea typeface="+mn-ea"/>
                <a:cs typeface="+mn-cs"/>
              </a:rPr>
              <a:t>người</a:t>
            </a:r>
            <a:r>
              <a:rPr lang="en-US" sz="1800" smtClean="0">
                <a:ea typeface="+mn-ea"/>
                <a:cs typeface="+mn-cs"/>
              </a:rPr>
              <a:t> </a:t>
            </a:r>
            <a:r>
              <a:rPr lang="en-US" sz="1800" err="1" smtClean="0">
                <a:ea typeface="+mn-ea"/>
                <a:cs typeface="+mn-cs"/>
              </a:rPr>
              <a:t>dùng</a:t>
            </a:r>
            <a:r>
              <a:rPr lang="en-US" sz="1800" smtClean="0">
                <a:ea typeface="+mn-ea"/>
                <a:cs typeface="+mn-cs"/>
              </a:rPr>
              <a:t>.</a:t>
            </a:r>
          </a:p>
          <a:p>
            <a:pPr lvl="1" algn="just">
              <a:spcBef>
                <a:spcPts val="0"/>
              </a:spcBef>
              <a:buFont typeface="Wingdings" panose="05000000000000000000" pitchFamily="2" charset="2"/>
              <a:buChar char="§"/>
              <a:defRPr/>
            </a:pPr>
            <a:r>
              <a:rPr lang="en-US" sz="1800"/>
              <a:t>Học tăng cường (incremental learning) </a:t>
            </a:r>
            <a:r>
              <a:rPr lang="en-US" sz="1800" smtClean="0"/>
              <a:t>mẫu đầu vào là liên tục và mô hình học phù hợp với ví dụ cập nhật.</a:t>
            </a:r>
          </a:p>
          <a:p>
            <a:pPr lvl="1" algn="just">
              <a:spcBef>
                <a:spcPts val="0"/>
              </a:spcBef>
              <a:buFont typeface="Wingdings" panose="05000000000000000000" pitchFamily="2" charset="2"/>
              <a:buChar char="§"/>
              <a:defRPr/>
            </a:pPr>
            <a:r>
              <a:rPr lang="en-US" sz="1800" i="1" u="sng" smtClean="0">
                <a:ea typeface="+mn-ea"/>
                <a:cs typeface="+mn-cs"/>
              </a:rPr>
              <a:t>Các khung học máy khác</a:t>
            </a:r>
          </a:p>
          <a:p>
            <a:pPr lvl="1" algn="just">
              <a:buFont typeface="Wingdings" panose="05000000000000000000" pitchFamily="2" charset="2"/>
              <a:buChar char="§"/>
              <a:defRPr/>
            </a:pPr>
            <a:endParaRPr lang="en-US" sz="1800" smtClean="0">
              <a:ea typeface="+mn-ea"/>
              <a:cs typeface="+mn-cs"/>
            </a:endParaRPr>
          </a:p>
          <a:p>
            <a:pPr lvl="1" algn="just">
              <a:buFont typeface="Wingdings" panose="05000000000000000000" pitchFamily="2" charset="2"/>
              <a:buChar char="§"/>
              <a:defRPr/>
            </a:pPr>
            <a:endParaRPr lang="en-US" sz="1800" smtClean="0">
              <a:ea typeface="+mn-ea"/>
              <a:cs typeface="+mn-cs"/>
            </a:endParaRPr>
          </a:p>
          <a:p>
            <a:pPr>
              <a:buFont typeface="Wingdings" panose="05000000000000000000" pitchFamily="2" charset="2"/>
              <a:buChar char="§"/>
              <a:defRPr/>
            </a:pPr>
            <a:endParaRPr lang="en-US" sz="2000" smtClean="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055D5E0-47FF-4376-B5D7-EBEDD1FACCB5}" type="datetime4">
              <a:rPr lang="en-US" altLang="en-US" sz="1000" smtClean="0"/>
              <a:pPr>
                <a:spcBef>
                  <a:spcPct val="0"/>
                </a:spcBef>
                <a:buClrTx/>
                <a:buSzTx/>
                <a:buFontTx/>
                <a:buNone/>
              </a:pPr>
              <a:t>February 3, 2023</a:t>
            </a:fld>
            <a:endParaRPr lang="en-US" altLang="en-US" sz="1000" smtClean="0"/>
          </a:p>
        </p:txBody>
      </p:sp>
      <p:sp>
        <p:nvSpPr>
          <p:cNvPr id="798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3FD2EB8-9618-4385-919A-3325D8D4999E}" type="slidenum">
              <a:rPr lang="en-US" altLang="en-US" sz="1000" smtClean="0"/>
              <a:pPr>
                <a:spcBef>
                  <a:spcPct val="0"/>
                </a:spcBef>
                <a:buClrTx/>
                <a:buSzTx/>
                <a:buFontTx/>
                <a:buNone/>
              </a:pPr>
              <a:t>62</a:t>
            </a:fld>
            <a:endParaRPr lang="en-US" altLang="en-US" sz="1000" smtClean="0"/>
          </a:p>
        </p:txBody>
      </p:sp>
      <p:sp>
        <p:nvSpPr>
          <p:cNvPr id="79876" name="Rectangle 2"/>
          <p:cNvSpPr>
            <a:spLocks noGrp="1" noChangeArrowheads="1"/>
          </p:cNvSpPr>
          <p:nvPr>
            <p:ph type="title"/>
          </p:nvPr>
        </p:nvSpPr>
        <p:spPr>
          <a:xfrm>
            <a:off x="893763" y="0"/>
            <a:ext cx="6116637" cy="533400"/>
          </a:xfrm>
        </p:spPr>
        <p:txBody>
          <a:bodyPr/>
          <a:lstStyle/>
          <a:p>
            <a:r>
              <a:rPr lang="en-US" altLang="en-US" sz="3200" smtClean="0">
                <a:solidFill>
                  <a:srgbClr val="C00000"/>
                </a:solidFill>
              </a:rPr>
              <a:t>Tìm kiếm thông tin với KPDL</a:t>
            </a:r>
          </a:p>
        </p:txBody>
      </p:sp>
      <p:sp>
        <p:nvSpPr>
          <p:cNvPr id="58374" name="Rectangle 3"/>
          <p:cNvSpPr>
            <a:spLocks noGrp="1" noChangeArrowheads="1"/>
          </p:cNvSpPr>
          <p:nvPr>
            <p:ph type="body" idx="1"/>
          </p:nvPr>
        </p:nvSpPr>
        <p:spPr>
          <a:xfrm>
            <a:off x="228600" y="1143000"/>
            <a:ext cx="8534400" cy="4267200"/>
          </a:xfrm>
        </p:spPr>
        <p:txBody>
          <a:bodyPr/>
          <a:lstStyle/>
          <a:p>
            <a:pPr>
              <a:defRPr/>
            </a:pPr>
            <a:r>
              <a:rPr lang="en-US" sz="2800" err="1" smtClean="0">
                <a:solidFill>
                  <a:srgbClr val="D60093"/>
                </a:solidFill>
              </a:rPr>
              <a:t>Tìm</a:t>
            </a:r>
            <a:r>
              <a:rPr lang="en-US" sz="2800" smtClean="0">
                <a:solidFill>
                  <a:srgbClr val="D60093"/>
                </a:solidFill>
              </a:rPr>
              <a:t> </a:t>
            </a:r>
            <a:r>
              <a:rPr lang="en-US" sz="2800" err="1" smtClean="0">
                <a:solidFill>
                  <a:srgbClr val="D60093"/>
                </a:solidFill>
              </a:rPr>
              <a:t>kiếm</a:t>
            </a:r>
            <a:r>
              <a:rPr lang="en-US" sz="2800" smtClean="0">
                <a:solidFill>
                  <a:srgbClr val="D60093"/>
                </a:solidFill>
              </a:rPr>
              <a:t> </a:t>
            </a:r>
            <a:r>
              <a:rPr lang="en-US" sz="2800" err="1" smtClean="0">
                <a:solidFill>
                  <a:srgbClr val="D60093"/>
                </a:solidFill>
              </a:rPr>
              <a:t>thông</a:t>
            </a:r>
            <a:r>
              <a:rPr lang="en-US" sz="2800" smtClean="0">
                <a:solidFill>
                  <a:srgbClr val="D60093"/>
                </a:solidFill>
              </a:rPr>
              <a:t> tin</a:t>
            </a:r>
          </a:p>
          <a:p>
            <a:pPr lvl="1" algn="just">
              <a:buFont typeface="Wingdings" panose="05000000000000000000" pitchFamily="2" charset="2"/>
              <a:buChar char="§"/>
              <a:defRPr/>
            </a:pPr>
            <a:r>
              <a:rPr lang="en-US" sz="1800" smtClean="0">
                <a:ea typeface="+mn-ea"/>
                <a:cs typeface="+mn-cs"/>
              </a:rPr>
              <a:t>Information Retrieval. “</a:t>
            </a:r>
            <a:r>
              <a:rPr lang="en-US" sz="1800" err="1" smtClean="0">
                <a:ea typeface="+mn-ea"/>
                <a:cs typeface="+mn-cs"/>
              </a:rPr>
              <a:t>Truy</a:t>
            </a:r>
            <a:r>
              <a:rPr lang="en-US" sz="1800" smtClean="0">
                <a:ea typeface="+mn-ea"/>
                <a:cs typeface="+mn-cs"/>
              </a:rPr>
              <a:t> </a:t>
            </a:r>
            <a:r>
              <a:rPr lang="en-US" sz="1800" err="1" smtClean="0">
                <a:ea typeface="+mn-ea"/>
                <a:cs typeface="+mn-cs"/>
              </a:rPr>
              <a:t>hồi</a:t>
            </a:r>
            <a:r>
              <a:rPr lang="en-US" sz="1800" smtClean="0">
                <a:ea typeface="+mn-ea"/>
                <a:cs typeface="+mn-cs"/>
              </a:rPr>
              <a:t> </a:t>
            </a:r>
            <a:r>
              <a:rPr lang="en-US" sz="1800" err="1" smtClean="0">
                <a:ea typeface="+mn-ea"/>
                <a:cs typeface="+mn-cs"/>
              </a:rPr>
              <a:t>thông</a:t>
            </a:r>
            <a:r>
              <a:rPr lang="en-US" sz="1800" smtClean="0">
                <a:ea typeface="+mn-ea"/>
                <a:cs typeface="+mn-cs"/>
              </a:rPr>
              <a:t> tin”</a:t>
            </a:r>
          </a:p>
          <a:p>
            <a:pPr lvl="1" algn="just">
              <a:buFont typeface="Wingdings" panose="05000000000000000000" pitchFamily="2" charset="2"/>
              <a:buChar char="§"/>
              <a:defRPr/>
            </a:pPr>
            <a:r>
              <a:rPr lang="en-US" sz="1800" err="1" smtClean="0">
                <a:ea typeface="+mn-ea"/>
                <a:cs typeface="+mn-cs"/>
              </a:rPr>
              <a:t>Tìm</a:t>
            </a:r>
            <a:r>
              <a:rPr lang="en-US" sz="1800" smtClean="0">
                <a:ea typeface="+mn-ea"/>
                <a:cs typeface="+mn-cs"/>
              </a:rPr>
              <a:t> </a:t>
            </a:r>
            <a:r>
              <a:rPr lang="en-US" sz="1800" err="1" smtClean="0">
                <a:ea typeface="+mn-ea"/>
                <a:cs typeface="+mn-cs"/>
              </a:rPr>
              <a:t>kiếm</a:t>
            </a:r>
            <a:r>
              <a:rPr lang="en-US" sz="1800" smtClean="0">
                <a:ea typeface="+mn-ea"/>
                <a:cs typeface="+mn-cs"/>
              </a:rPr>
              <a:t> </a:t>
            </a:r>
            <a:r>
              <a:rPr lang="en-US" sz="1800" err="1" smtClean="0">
                <a:ea typeface="+mn-ea"/>
                <a:cs typeface="+mn-cs"/>
              </a:rPr>
              <a:t>tài</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hoặc</a:t>
            </a:r>
            <a:r>
              <a:rPr lang="en-US" sz="1800" smtClean="0">
                <a:ea typeface="+mn-ea"/>
                <a:cs typeface="+mn-cs"/>
              </a:rPr>
              <a:t> </a:t>
            </a:r>
            <a:r>
              <a:rPr lang="en-US" sz="1800" err="1" smtClean="0">
                <a:ea typeface="+mn-ea"/>
                <a:cs typeface="+mn-cs"/>
              </a:rPr>
              <a:t>tìm</a:t>
            </a:r>
            <a:r>
              <a:rPr lang="en-US" sz="1800" smtClean="0">
                <a:ea typeface="+mn-ea"/>
                <a:cs typeface="+mn-cs"/>
              </a:rPr>
              <a:t> </a:t>
            </a:r>
            <a:r>
              <a:rPr lang="en-US" sz="1800" err="1" smtClean="0">
                <a:ea typeface="+mn-ea"/>
                <a:cs typeface="+mn-cs"/>
              </a:rPr>
              <a:t>kiếm</a:t>
            </a:r>
            <a:r>
              <a:rPr lang="en-US" sz="1800" smtClean="0">
                <a:ea typeface="+mn-ea"/>
                <a:cs typeface="+mn-cs"/>
              </a:rPr>
              <a:t> </a:t>
            </a:r>
            <a:r>
              <a:rPr lang="en-US" sz="1800" err="1" smtClean="0">
                <a:ea typeface="+mn-ea"/>
                <a:cs typeface="+mn-cs"/>
              </a:rPr>
              <a:t>thông</a:t>
            </a:r>
            <a:r>
              <a:rPr lang="en-US" sz="1800" smtClean="0">
                <a:ea typeface="+mn-ea"/>
                <a:cs typeface="+mn-cs"/>
              </a:rPr>
              <a:t> tin </a:t>
            </a:r>
            <a:r>
              <a:rPr lang="en-US" sz="1800" err="1" smtClean="0">
                <a:ea typeface="+mn-ea"/>
                <a:cs typeface="+mn-cs"/>
              </a:rPr>
              <a:t>trong</a:t>
            </a:r>
            <a:r>
              <a:rPr lang="en-US" sz="1800" smtClean="0">
                <a:ea typeface="+mn-ea"/>
                <a:cs typeface="+mn-cs"/>
              </a:rPr>
              <a:t> </a:t>
            </a:r>
            <a:r>
              <a:rPr lang="en-US" sz="1800" err="1" smtClean="0">
                <a:ea typeface="+mn-ea"/>
                <a:cs typeface="+mn-cs"/>
              </a:rPr>
              <a:t>tài</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theo</a:t>
            </a:r>
            <a:r>
              <a:rPr lang="en-US" sz="1800" smtClean="0">
                <a:ea typeface="+mn-ea"/>
                <a:cs typeface="+mn-cs"/>
              </a:rPr>
              <a:t> </a:t>
            </a:r>
            <a:r>
              <a:rPr lang="en-US" sz="1800" err="1" smtClean="0">
                <a:ea typeface="+mn-ea"/>
                <a:cs typeface="+mn-cs"/>
              </a:rPr>
              <a:t>một</a:t>
            </a:r>
            <a:r>
              <a:rPr lang="en-US" sz="1800" smtClean="0">
                <a:ea typeface="+mn-ea"/>
                <a:cs typeface="+mn-cs"/>
              </a:rPr>
              <a:t> </a:t>
            </a:r>
            <a:r>
              <a:rPr lang="en-US" sz="1800" err="1" smtClean="0">
                <a:ea typeface="+mn-ea"/>
                <a:cs typeface="+mn-cs"/>
              </a:rPr>
              <a:t>truy</a:t>
            </a:r>
            <a:r>
              <a:rPr lang="en-US" sz="1800" smtClean="0">
                <a:ea typeface="+mn-ea"/>
                <a:cs typeface="+mn-cs"/>
              </a:rPr>
              <a:t> </a:t>
            </a:r>
            <a:r>
              <a:rPr lang="en-US" sz="1800" err="1" smtClean="0">
                <a:ea typeface="+mn-ea"/>
                <a:cs typeface="+mn-cs"/>
              </a:rPr>
              <a:t>vấn</a:t>
            </a:r>
            <a:r>
              <a:rPr lang="en-US" sz="1800" smtClean="0">
                <a:ea typeface="+mn-ea"/>
                <a:cs typeface="+mn-cs"/>
              </a:rPr>
              <a:t>. </a:t>
            </a:r>
            <a:r>
              <a:rPr lang="en-US" sz="1800" err="1" smtClean="0">
                <a:ea typeface="+mn-ea"/>
                <a:cs typeface="+mn-cs"/>
              </a:rPr>
              <a:t>Tài</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văn</a:t>
            </a:r>
            <a:r>
              <a:rPr lang="en-US" sz="1800" smtClean="0">
                <a:ea typeface="+mn-ea"/>
                <a:cs typeface="+mn-cs"/>
              </a:rPr>
              <a:t> </a:t>
            </a:r>
            <a:r>
              <a:rPr lang="en-US" sz="1800" err="1" smtClean="0">
                <a:ea typeface="+mn-ea"/>
                <a:cs typeface="+mn-cs"/>
              </a:rPr>
              <a:t>bản</a:t>
            </a:r>
            <a:r>
              <a:rPr lang="en-US" sz="1800" smtClean="0">
                <a:ea typeface="+mn-ea"/>
                <a:cs typeface="+mn-cs"/>
              </a:rPr>
              <a:t>, </a:t>
            </a:r>
            <a:r>
              <a:rPr lang="en-US" sz="1800" err="1" smtClean="0">
                <a:ea typeface="+mn-ea"/>
                <a:cs typeface="+mn-cs"/>
              </a:rPr>
              <a:t>đa</a:t>
            </a:r>
            <a:r>
              <a:rPr lang="en-US" sz="1800" smtClean="0">
                <a:ea typeface="+mn-ea"/>
                <a:cs typeface="+mn-cs"/>
              </a:rPr>
              <a:t> </a:t>
            </a:r>
            <a:r>
              <a:rPr lang="en-US" sz="1800" err="1" smtClean="0">
                <a:ea typeface="+mn-ea"/>
                <a:cs typeface="+mn-cs"/>
              </a:rPr>
              <a:t>phương</a:t>
            </a:r>
            <a:r>
              <a:rPr lang="en-US" sz="1800" smtClean="0">
                <a:ea typeface="+mn-ea"/>
                <a:cs typeface="+mn-cs"/>
              </a:rPr>
              <a:t> </a:t>
            </a:r>
            <a:r>
              <a:rPr lang="en-US" sz="1800" err="1" smtClean="0">
                <a:ea typeface="+mn-ea"/>
                <a:cs typeface="+mn-cs"/>
              </a:rPr>
              <a:t>tiện</a:t>
            </a:r>
            <a:r>
              <a:rPr lang="en-US" sz="1800" smtClean="0">
                <a:ea typeface="+mn-ea"/>
                <a:cs typeface="+mn-cs"/>
              </a:rPr>
              <a:t>, web…</a:t>
            </a:r>
          </a:p>
          <a:p>
            <a:pPr lvl="1" algn="just">
              <a:buFont typeface="Wingdings" panose="05000000000000000000" pitchFamily="2" charset="2"/>
              <a:buChar char="§"/>
              <a:defRPr/>
            </a:pPr>
            <a:r>
              <a:rPr lang="en-US" sz="1800" err="1" smtClean="0">
                <a:ea typeface="+mn-ea"/>
                <a:cs typeface="+mn-cs"/>
              </a:rPr>
              <a:t>Hai</a:t>
            </a:r>
            <a:r>
              <a:rPr lang="en-US" sz="1800" smtClean="0">
                <a:ea typeface="+mn-ea"/>
                <a:cs typeface="+mn-cs"/>
              </a:rPr>
              <a:t> </a:t>
            </a:r>
            <a:r>
              <a:rPr lang="en-US" sz="1800" err="1" smtClean="0">
                <a:ea typeface="+mn-ea"/>
                <a:cs typeface="+mn-cs"/>
              </a:rPr>
              <a:t>giả</a:t>
            </a:r>
            <a:r>
              <a:rPr lang="en-US" sz="1800" smtClean="0">
                <a:ea typeface="+mn-ea"/>
                <a:cs typeface="+mn-cs"/>
              </a:rPr>
              <a:t> </a:t>
            </a:r>
            <a:r>
              <a:rPr lang="en-US" sz="1800" err="1" smtClean="0">
                <a:ea typeface="+mn-ea"/>
                <a:cs typeface="+mn-cs"/>
              </a:rPr>
              <a:t>thiết</a:t>
            </a:r>
            <a:r>
              <a:rPr lang="en-US" sz="1800" smtClean="0">
                <a:ea typeface="+mn-ea"/>
                <a:cs typeface="+mn-cs"/>
              </a:rPr>
              <a:t>: (i)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tìm</a:t>
            </a:r>
            <a:r>
              <a:rPr lang="en-US" sz="1800" smtClean="0">
                <a:ea typeface="+mn-ea"/>
                <a:cs typeface="+mn-cs"/>
              </a:rPr>
              <a:t> </a:t>
            </a:r>
            <a:r>
              <a:rPr lang="en-US" sz="1800" err="1" smtClean="0">
                <a:ea typeface="+mn-ea"/>
                <a:cs typeface="+mn-cs"/>
              </a:rPr>
              <a:t>kiếm</a:t>
            </a:r>
            <a:r>
              <a:rPr lang="en-US" sz="1800" smtClean="0">
                <a:ea typeface="+mn-ea"/>
                <a:cs typeface="+mn-cs"/>
              </a:rPr>
              <a:t> </a:t>
            </a:r>
            <a:r>
              <a:rPr lang="en-US" sz="1800" err="1" smtClean="0">
                <a:ea typeface="+mn-ea"/>
                <a:cs typeface="+mn-cs"/>
              </a:rPr>
              <a:t>là</a:t>
            </a:r>
            <a:r>
              <a:rPr lang="en-US" sz="1800" smtClean="0">
                <a:ea typeface="+mn-ea"/>
                <a:cs typeface="+mn-cs"/>
              </a:rPr>
              <a:t> </a:t>
            </a:r>
            <a:r>
              <a:rPr lang="en-US" sz="1800" err="1" smtClean="0">
                <a:ea typeface="+mn-ea"/>
                <a:cs typeface="+mn-cs"/>
              </a:rPr>
              <a:t>không</a:t>
            </a:r>
            <a:r>
              <a:rPr lang="en-US" sz="1800" smtClean="0">
                <a:ea typeface="+mn-ea"/>
                <a:cs typeface="+mn-cs"/>
              </a:rPr>
              <a:t> </a:t>
            </a:r>
            <a:r>
              <a:rPr lang="en-US" sz="1800" err="1" smtClean="0">
                <a:ea typeface="+mn-ea"/>
                <a:cs typeface="+mn-cs"/>
              </a:rPr>
              <a:t>cấu</a:t>
            </a:r>
            <a:r>
              <a:rPr lang="en-US" sz="1800" smtClean="0">
                <a:ea typeface="+mn-ea"/>
                <a:cs typeface="+mn-cs"/>
              </a:rPr>
              <a:t> </a:t>
            </a:r>
            <a:r>
              <a:rPr lang="en-US" sz="1800" err="1" smtClean="0">
                <a:ea typeface="+mn-ea"/>
                <a:cs typeface="+mn-cs"/>
              </a:rPr>
              <a:t>trúc</a:t>
            </a:r>
            <a:r>
              <a:rPr lang="en-US" sz="1800" smtClean="0">
                <a:ea typeface="+mn-ea"/>
                <a:cs typeface="+mn-cs"/>
              </a:rPr>
              <a:t>; (ii) </a:t>
            </a:r>
            <a:r>
              <a:rPr lang="en-US" sz="1800" err="1" smtClean="0">
                <a:ea typeface="+mn-ea"/>
                <a:cs typeface="+mn-cs"/>
              </a:rPr>
              <a:t>Truy</a:t>
            </a:r>
            <a:r>
              <a:rPr lang="en-US" sz="1800" smtClean="0">
                <a:ea typeface="+mn-ea"/>
                <a:cs typeface="+mn-cs"/>
              </a:rPr>
              <a:t> </a:t>
            </a:r>
            <a:r>
              <a:rPr lang="en-US" sz="1800" err="1" smtClean="0">
                <a:ea typeface="+mn-ea"/>
                <a:cs typeface="+mn-cs"/>
              </a:rPr>
              <a:t>vấn</a:t>
            </a:r>
            <a:r>
              <a:rPr lang="en-US" sz="1800" smtClean="0">
                <a:ea typeface="+mn-ea"/>
                <a:cs typeface="+mn-cs"/>
              </a:rPr>
              <a:t> </a:t>
            </a:r>
            <a:r>
              <a:rPr lang="en-US" sz="1800" err="1" smtClean="0">
                <a:ea typeface="+mn-ea"/>
                <a:cs typeface="+mn-cs"/>
              </a:rPr>
              <a:t>dưới</a:t>
            </a:r>
            <a:r>
              <a:rPr lang="en-US" sz="1800" smtClean="0">
                <a:ea typeface="+mn-ea"/>
                <a:cs typeface="+mn-cs"/>
              </a:rPr>
              <a:t> </a:t>
            </a:r>
            <a:r>
              <a:rPr lang="en-US" sz="1800" err="1" smtClean="0">
                <a:ea typeface="+mn-ea"/>
                <a:cs typeface="+mn-cs"/>
              </a:rPr>
              <a:t>dạng</a:t>
            </a:r>
            <a:r>
              <a:rPr lang="en-US" sz="1800" smtClean="0">
                <a:ea typeface="+mn-ea"/>
                <a:cs typeface="+mn-cs"/>
              </a:rPr>
              <a:t> </a:t>
            </a:r>
            <a:r>
              <a:rPr lang="en-US" sz="1800" err="1" smtClean="0">
                <a:ea typeface="+mn-ea"/>
                <a:cs typeface="+mn-cs"/>
              </a:rPr>
              <a:t>từ</a:t>
            </a:r>
            <a:r>
              <a:rPr lang="en-US" sz="1800" smtClean="0">
                <a:ea typeface="+mn-ea"/>
                <a:cs typeface="+mn-cs"/>
              </a:rPr>
              <a:t> </a:t>
            </a:r>
            <a:r>
              <a:rPr lang="en-US" sz="1800" err="1" smtClean="0">
                <a:ea typeface="+mn-ea"/>
                <a:cs typeface="+mn-cs"/>
              </a:rPr>
              <a:t>khóa</a:t>
            </a:r>
            <a:r>
              <a:rPr lang="en-US" sz="1800" smtClean="0">
                <a:ea typeface="+mn-ea"/>
                <a:cs typeface="+mn-cs"/>
              </a:rPr>
              <a:t>/</a:t>
            </a:r>
            <a:r>
              <a:rPr lang="en-US" sz="1800" err="1" smtClean="0">
                <a:ea typeface="+mn-ea"/>
                <a:cs typeface="+mn-cs"/>
              </a:rPr>
              <a:t>cụm</a:t>
            </a:r>
            <a:r>
              <a:rPr lang="en-US" sz="1800" smtClean="0">
                <a:ea typeface="+mn-ea"/>
                <a:cs typeface="+mn-cs"/>
              </a:rPr>
              <a:t> </a:t>
            </a:r>
            <a:r>
              <a:rPr lang="en-US" sz="1800" err="1" smtClean="0">
                <a:ea typeface="+mn-ea"/>
                <a:cs typeface="+mn-cs"/>
              </a:rPr>
              <a:t>từ</a:t>
            </a:r>
            <a:r>
              <a:rPr lang="en-US" sz="1800" smtClean="0">
                <a:ea typeface="+mn-ea"/>
                <a:cs typeface="+mn-cs"/>
              </a:rPr>
              <a:t> </a:t>
            </a:r>
            <a:r>
              <a:rPr lang="en-US" sz="1800" err="1" smtClean="0">
                <a:ea typeface="+mn-ea"/>
                <a:cs typeface="+mn-cs"/>
              </a:rPr>
              <a:t>khóa</a:t>
            </a:r>
            <a:r>
              <a:rPr lang="en-US" sz="1800" smtClean="0">
                <a:ea typeface="+mn-ea"/>
                <a:cs typeface="+mn-cs"/>
              </a:rPr>
              <a:t> </a:t>
            </a:r>
            <a:r>
              <a:rPr lang="en-US" sz="1800" err="1" smtClean="0">
                <a:ea typeface="+mn-ea"/>
                <a:cs typeface="+mn-cs"/>
              </a:rPr>
              <a:t>mà</a:t>
            </a:r>
            <a:r>
              <a:rPr lang="en-US" sz="1800" smtClean="0">
                <a:ea typeface="+mn-ea"/>
                <a:cs typeface="+mn-cs"/>
              </a:rPr>
              <a:t> </a:t>
            </a:r>
            <a:r>
              <a:rPr lang="en-US" sz="1800" err="1" smtClean="0">
                <a:ea typeface="+mn-ea"/>
                <a:cs typeface="+mn-cs"/>
              </a:rPr>
              <a:t>không</a:t>
            </a:r>
            <a:r>
              <a:rPr lang="en-US" sz="1800" smtClean="0">
                <a:ea typeface="+mn-ea"/>
                <a:cs typeface="+mn-cs"/>
              </a:rPr>
              <a:t> </a:t>
            </a:r>
            <a:r>
              <a:rPr lang="en-US" sz="1800" err="1" smtClean="0">
                <a:ea typeface="+mn-ea"/>
                <a:cs typeface="+mn-cs"/>
              </a:rPr>
              <a:t>phải</a:t>
            </a:r>
            <a:r>
              <a:rPr lang="en-US" sz="1800" smtClean="0">
                <a:ea typeface="+mn-ea"/>
                <a:cs typeface="+mn-cs"/>
              </a:rPr>
              <a:t> </a:t>
            </a:r>
            <a:r>
              <a:rPr lang="en-US" sz="1800" err="1" smtClean="0">
                <a:ea typeface="+mn-ea"/>
                <a:cs typeface="+mn-cs"/>
              </a:rPr>
              <a:t>cấu</a:t>
            </a:r>
            <a:r>
              <a:rPr lang="en-US" sz="1800" smtClean="0">
                <a:ea typeface="+mn-ea"/>
                <a:cs typeface="+mn-cs"/>
              </a:rPr>
              <a:t> </a:t>
            </a:r>
            <a:r>
              <a:rPr lang="en-US" sz="1800" err="1" smtClean="0">
                <a:ea typeface="+mn-ea"/>
                <a:cs typeface="+mn-cs"/>
              </a:rPr>
              <a:t>trúc</a:t>
            </a:r>
            <a:r>
              <a:rPr lang="en-US" sz="1800" smtClean="0">
                <a:ea typeface="+mn-ea"/>
                <a:cs typeface="+mn-cs"/>
              </a:rPr>
              <a:t> </a:t>
            </a:r>
            <a:r>
              <a:rPr lang="en-US" sz="1800" err="1" smtClean="0">
                <a:ea typeface="+mn-ea"/>
                <a:cs typeface="+mn-cs"/>
              </a:rPr>
              <a:t>phức</a:t>
            </a:r>
            <a:r>
              <a:rPr lang="en-US" sz="1800" smtClean="0">
                <a:ea typeface="+mn-ea"/>
                <a:cs typeface="+mn-cs"/>
              </a:rPr>
              <a:t> </a:t>
            </a:r>
            <a:r>
              <a:rPr lang="en-US" sz="1800" err="1" smtClean="0">
                <a:ea typeface="+mn-ea"/>
                <a:cs typeface="+mn-cs"/>
              </a:rPr>
              <a:t>tạp</a:t>
            </a:r>
            <a:endParaRPr lang="en-US" sz="1800" smtClean="0">
              <a:ea typeface="+mn-ea"/>
              <a:cs typeface="+mn-cs"/>
            </a:endParaRPr>
          </a:p>
          <a:p>
            <a:pPr>
              <a:defRPr/>
            </a:pPr>
            <a:r>
              <a:rPr lang="en-US" sz="2800" err="1" smtClean="0">
                <a:solidFill>
                  <a:srgbClr val="D60093"/>
                </a:solidFill>
              </a:rPr>
              <a:t>Tìm</a:t>
            </a:r>
            <a:r>
              <a:rPr lang="en-US" sz="2800" smtClean="0">
                <a:solidFill>
                  <a:srgbClr val="D60093"/>
                </a:solidFill>
              </a:rPr>
              <a:t> </a:t>
            </a:r>
            <a:r>
              <a:rPr lang="en-US" sz="2800" err="1" smtClean="0">
                <a:solidFill>
                  <a:srgbClr val="D60093"/>
                </a:solidFill>
              </a:rPr>
              <a:t>kiếm</a:t>
            </a:r>
            <a:r>
              <a:rPr lang="en-US" sz="2800" smtClean="0">
                <a:solidFill>
                  <a:srgbClr val="D60093"/>
                </a:solidFill>
              </a:rPr>
              <a:t> </a:t>
            </a:r>
            <a:r>
              <a:rPr lang="en-US" sz="2800" err="1" smtClean="0">
                <a:solidFill>
                  <a:srgbClr val="D60093"/>
                </a:solidFill>
              </a:rPr>
              <a:t>thông</a:t>
            </a:r>
            <a:r>
              <a:rPr lang="en-US" sz="2800" smtClean="0">
                <a:solidFill>
                  <a:srgbClr val="D60093"/>
                </a:solidFill>
              </a:rPr>
              <a:t> tin </a:t>
            </a:r>
            <a:r>
              <a:rPr lang="en-US" sz="2800" err="1" smtClean="0">
                <a:solidFill>
                  <a:srgbClr val="D60093"/>
                </a:solidFill>
              </a:rPr>
              <a:t>với</a:t>
            </a:r>
            <a:r>
              <a:rPr lang="en-US" sz="2800" smtClean="0">
                <a:solidFill>
                  <a:srgbClr val="D60093"/>
                </a:solidFill>
              </a:rPr>
              <a:t> KPDL</a:t>
            </a:r>
            <a:endParaRPr lang="en-US" sz="2800">
              <a:solidFill>
                <a:srgbClr val="D60093"/>
              </a:solidFill>
            </a:endParaRPr>
          </a:p>
          <a:p>
            <a:pPr lvl="1" algn="just">
              <a:buFont typeface="Wingdings" panose="05000000000000000000" pitchFamily="2" charset="2"/>
              <a:buChar char="§"/>
              <a:defRPr/>
            </a:pPr>
            <a:r>
              <a:rPr lang="en-US" sz="1800" err="1" smtClean="0">
                <a:ea typeface="+mn-ea"/>
                <a:cs typeface="+mn-cs"/>
              </a:rPr>
              <a:t>Kết</a:t>
            </a:r>
            <a:r>
              <a:rPr lang="en-US" sz="1800" smtClean="0">
                <a:ea typeface="+mn-ea"/>
                <a:cs typeface="+mn-cs"/>
              </a:rPr>
              <a:t> </a:t>
            </a:r>
            <a:r>
              <a:rPr lang="en-US" sz="1800" err="1" smtClean="0">
                <a:ea typeface="+mn-ea"/>
                <a:cs typeface="+mn-cs"/>
              </a:rPr>
              <a:t>hợp</a:t>
            </a:r>
            <a:r>
              <a:rPr lang="en-US" sz="1800" smtClean="0">
                <a:ea typeface="+mn-ea"/>
                <a:cs typeface="+mn-cs"/>
              </a:rPr>
              <a:t> </a:t>
            </a:r>
            <a:r>
              <a:rPr lang="en-US" sz="1800" err="1" smtClean="0">
                <a:ea typeface="+mn-ea"/>
                <a:cs typeface="+mn-cs"/>
              </a:rPr>
              <a:t>mô</a:t>
            </a:r>
            <a:r>
              <a:rPr lang="en-US" sz="1800" smtClean="0">
                <a:ea typeface="+mn-ea"/>
                <a:cs typeface="+mn-cs"/>
              </a:rPr>
              <a:t> </a:t>
            </a:r>
            <a:r>
              <a:rPr lang="en-US" sz="1800" err="1" smtClean="0">
                <a:ea typeface="+mn-ea"/>
                <a:cs typeface="+mn-cs"/>
              </a:rPr>
              <a:t>hình</a:t>
            </a:r>
            <a:r>
              <a:rPr lang="en-US" sz="1800" smtClean="0">
                <a:ea typeface="+mn-ea"/>
                <a:cs typeface="+mn-cs"/>
              </a:rPr>
              <a:t> </a:t>
            </a:r>
            <a:r>
              <a:rPr lang="en-US" sz="1800" err="1" smtClean="0">
                <a:ea typeface="+mn-ea"/>
                <a:cs typeface="+mn-cs"/>
              </a:rPr>
              <a:t>tìm</a:t>
            </a:r>
            <a:r>
              <a:rPr lang="en-US" sz="1800" smtClean="0">
                <a:ea typeface="+mn-ea"/>
                <a:cs typeface="+mn-cs"/>
              </a:rPr>
              <a:t> </a:t>
            </a:r>
            <a:r>
              <a:rPr lang="en-US" sz="1800" err="1" smtClean="0">
                <a:ea typeface="+mn-ea"/>
                <a:cs typeface="+mn-cs"/>
              </a:rPr>
              <a:t>kiếm</a:t>
            </a:r>
            <a:r>
              <a:rPr lang="en-US" sz="1800" smtClean="0">
                <a:ea typeface="+mn-ea"/>
                <a:cs typeface="+mn-cs"/>
              </a:rPr>
              <a:t> </a:t>
            </a:r>
            <a:r>
              <a:rPr lang="en-US" sz="1800" err="1" smtClean="0">
                <a:ea typeface="+mn-ea"/>
                <a:cs typeface="+mn-cs"/>
              </a:rPr>
              <a:t>với</a:t>
            </a:r>
            <a:r>
              <a:rPr lang="en-US" sz="1800" smtClean="0">
                <a:ea typeface="+mn-ea"/>
                <a:cs typeface="+mn-cs"/>
              </a:rPr>
              <a:t> </a:t>
            </a:r>
            <a:r>
              <a:rPr lang="en-US" sz="1800" err="1" smtClean="0">
                <a:ea typeface="+mn-ea"/>
                <a:cs typeface="+mn-cs"/>
              </a:rPr>
              <a:t>kỹ</a:t>
            </a:r>
            <a:r>
              <a:rPr lang="en-US" sz="1800" smtClean="0">
                <a:ea typeface="+mn-ea"/>
                <a:cs typeface="+mn-cs"/>
              </a:rPr>
              <a:t> </a:t>
            </a:r>
            <a:r>
              <a:rPr lang="en-US" sz="1800" err="1" smtClean="0">
                <a:ea typeface="+mn-ea"/>
                <a:cs typeface="+mn-cs"/>
              </a:rPr>
              <a:t>thuật</a:t>
            </a:r>
            <a:r>
              <a:rPr lang="en-US" sz="1800" smtClean="0">
                <a:ea typeface="+mn-ea"/>
                <a:cs typeface="+mn-cs"/>
              </a:rPr>
              <a:t> KPDL </a:t>
            </a:r>
            <a:r>
              <a:rPr lang="en-US" sz="1800" err="1" smtClean="0">
                <a:ea typeface="+mn-ea"/>
                <a:cs typeface="+mn-cs"/>
              </a:rPr>
              <a:t>tìm</a:t>
            </a:r>
            <a:r>
              <a:rPr lang="en-US" sz="1800" smtClean="0">
                <a:ea typeface="+mn-ea"/>
                <a:cs typeface="+mn-cs"/>
              </a:rPr>
              <a:t> </a:t>
            </a:r>
            <a:r>
              <a:rPr lang="en-US" sz="1800" err="1" smtClean="0">
                <a:ea typeface="+mn-ea"/>
                <a:cs typeface="+mn-cs"/>
              </a:rPr>
              <a:t>thấy</a:t>
            </a:r>
            <a:r>
              <a:rPr lang="en-US" sz="1800" smtClean="0">
                <a:ea typeface="+mn-ea"/>
                <a:cs typeface="+mn-cs"/>
              </a:rPr>
              <a:t> </a:t>
            </a:r>
            <a:r>
              <a:rPr lang="en-US" sz="1800" err="1" smtClean="0">
                <a:ea typeface="+mn-ea"/>
                <a:cs typeface="+mn-cs"/>
              </a:rPr>
              <a:t>các</a:t>
            </a:r>
            <a:r>
              <a:rPr lang="en-US" sz="1800" smtClean="0">
                <a:ea typeface="+mn-ea"/>
                <a:cs typeface="+mn-cs"/>
              </a:rPr>
              <a:t> </a:t>
            </a:r>
            <a:r>
              <a:rPr lang="en-US" sz="1800" err="1" smtClean="0">
                <a:ea typeface="+mn-ea"/>
                <a:cs typeface="+mn-cs"/>
              </a:rPr>
              <a:t>chủ</a:t>
            </a:r>
            <a:r>
              <a:rPr lang="en-US" sz="1800" smtClean="0">
                <a:ea typeface="+mn-ea"/>
                <a:cs typeface="+mn-cs"/>
              </a:rPr>
              <a:t> </a:t>
            </a:r>
            <a:r>
              <a:rPr lang="en-US" sz="1800" err="1" smtClean="0">
                <a:ea typeface="+mn-ea"/>
                <a:cs typeface="+mn-cs"/>
              </a:rPr>
              <a:t>đề</a:t>
            </a:r>
            <a:r>
              <a:rPr lang="en-US" sz="1800" smtClean="0">
                <a:ea typeface="+mn-ea"/>
                <a:cs typeface="+mn-cs"/>
              </a:rPr>
              <a:t> </a:t>
            </a:r>
            <a:r>
              <a:rPr lang="en-US" sz="1800" err="1" smtClean="0">
                <a:ea typeface="+mn-ea"/>
                <a:cs typeface="+mn-cs"/>
              </a:rPr>
              <a:t>chính</a:t>
            </a:r>
            <a:r>
              <a:rPr lang="en-US" sz="1800" smtClean="0">
                <a:ea typeface="+mn-ea"/>
                <a:cs typeface="+mn-cs"/>
              </a:rPr>
              <a:t> </a:t>
            </a:r>
            <a:r>
              <a:rPr lang="en-US" sz="1800" err="1" smtClean="0">
                <a:ea typeface="+mn-ea"/>
                <a:cs typeface="+mn-cs"/>
              </a:rPr>
              <a:t>trong</a:t>
            </a:r>
            <a:r>
              <a:rPr lang="en-US" sz="1800" smtClean="0">
                <a:ea typeface="+mn-ea"/>
                <a:cs typeface="+mn-cs"/>
              </a:rPr>
              <a:t> </a:t>
            </a:r>
            <a:r>
              <a:rPr lang="en-US" sz="1800" err="1" smtClean="0">
                <a:ea typeface="+mn-ea"/>
                <a:cs typeface="+mn-cs"/>
              </a:rPr>
              <a:t>tập</a:t>
            </a:r>
            <a:r>
              <a:rPr lang="en-US" sz="1800" smtClean="0">
                <a:ea typeface="+mn-ea"/>
                <a:cs typeface="+mn-cs"/>
              </a:rPr>
              <a:t> </a:t>
            </a:r>
            <a:r>
              <a:rPr lang="en-US" sz="1800" err="1" smtClean="0">
                <a:ea typeface="+mn-ea"/>
                <a:cs typeface="+mn-cs"/>
              </a:rPr>
              <a:t>tài</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từng</a:t>
            </a:r>
            <a:r>
              <a:rPr lang="en-US" sz="1800" smtClean="0">
                <a:ea typeface="+mn-ea"/>
                <a:cs typeface="+mn-cs"/>
              </a:rPr>
              <a:t> </a:t>
            </a:r>
            <a:r>
              <a:rPr lang="en-US" sz="1800" err="1" smtClean="0">
                <a:ea typeface="+mn-ea"/>
                <a:cs typeface="+mn-cs"/>
              </a:rPr>
              <a:t>tài</a:t>
            </a:r>
            <a:r>
              <a:rPr lang="en-US" sz="1800" smtClean="0">
                <a:ea typeface="+mn-ea"/>
                <a:cs typeface="+mn-cs"/>
              </a:rPr>
              <a:t> </a:t>
            </a:r>
            <a:r>
              <a:rPr lang="en-US" sz="1800" err="1" smtClean="0">
                <a:ea typeface="+mn-ea"/>
                <a:cs typeface="+mn-cs"/>
              </a:rPr>
              <a:t>liệu</a:t>
            </a:r>
            <a:r>
              <a:rPr lang="en-US" sz="1800" smtClean="0">
                <a:ea typeface="+mn-ea"/>
                <a:cs typeface="+mn-cs"/>
              </a:rPr>
              <a:t> … </a:t>
            </a:r>
            <a:r>
              <a:rPr lang="en-US" sz="1800" err="1" smtClean="0">
                <a:ea typeface="+mn-ea"/>
                <a:cs typeface="+mn-cs"/>
              </a:rPr>
              <a:t>bổ</a:t>
            </a:r>
            <a:r>
              <a:rPr lang="en-US" sz="1800" smtClean="0">
                <a:ea typeface="+mn-ea"/>
                <a:cs typeface="+mn-cs"/>
              </a:rPr>
              <a:t> sung </a:t>
            </a:r>
            <a:r>
              <a:rPr lang="en-US" sz="1800" err="1" smtClean="0">
                <a:ea typeface="+mn-ea"/>
                <a:cs typeface="+mn-cs"/>
              </a:rPr>
              <a:t>thuộc</a:t>
            </a:r>
            <a:r>
              <a:rPr lang="en-US" sz="1800" smtClean="0">
                <a:ea typeface="+mn-ea"/>
                <a:cs typeface="+mn-cs"/>
              </a:rPr>
              <a:t> </a:t>
            </a:r>
            <a:r>
              <a:rPr lang="en-US" sz="1800" err="1" smtClean="0">
                <a:ea typeface="+mn-ea"/>
                <a:cs typeface="+mn-cs"/>
              </a:rPr>
              <a:t>tính</a:t>
            </a:r>
            <a:r>
              <a:rPr lang="en-US" sz="1800" smtClean="0">
                <a:ea typeface="+mn-ea"/>
                <a:cs typeface="+mn-cs"/>
              </a:rPr>
              <a:t> </a:t>
            </a:r>
            <a:r>
              <a:rPr lang="en-US" sz="1800" err="1" smtClean="0">
                <a:ea typeface="+mn-ea"/>
                <a:cs typeface="+mn-cs"/>
              </a:rPr>
              <a:t>dữ</a:t>
            </a:r>
            <a:r>
              <a:rPr lang="en-US" sz="1800" smtClean="0">
                <a:ea typeface="+mn-ea"/>
                <a:cs typeface="+mn-cs"/>
              </a:rPr>
              <a:t> </a:t>
            </a:r>
            <a:r>
              <a:rPr lang="en-US" sz="1800" err="1" smtClean="0">
                <a:ea typeface="+mn-ea"/>
                <a:cs typeface="+mn-cs"/>
              </a:rPr>
              <a:t>liệu</a:t>
            </a:r>
            <a:r>
              <a:rPr lang="en-US" sz="1800" smtClean="0">
                <a:ea typeface="+mn-ea"/>
                <a:cs typeface="+mn-cs"/>
              </a:rPr>
              <a:t> </a:t>
            </a:r>
            <a:r>
              <a:rPr lang="en-US" sz="1800" err="1" smtClean="0">
                <a:ea typeface="+mn-ea"/>
                <a:cs typeface="+mn-cs"/>
              </a:rPr>
              <a:t>quan</a:t>
            </a:r>
            <a:r>
              <a:rPr lang="en-US" sz="1800" smtClean="0">
                <a:ea typeface="+mn-ea"/>
                <a:cs typeface="+mn-cs"/>
              </a:rPr>
              <a:t> </a:t>
            </a:r>
            <a:r>
              <a:rPr lang="en-US" sz="1800" err="1" smtClean="0">
                <a:ea typeface="+mn-ea"/>
                <a:cs typeface="+mn-cs"/>
              </a:rPr>
              <a:t>trọng</a:t>
            </a:r>
            <a:endParaRPr lang="en-US" sz="1800" smtClean="0">
              <a:ea typeface="+mn-ea"/>
              <a:cs typeface="+mn-cs"/>
            </a:endParaRPr>
          </a:p>
          <a:p>
            <a:pPr lvl="1" algn="just">
              <a:buFont typeface="Wingdings" panose="05000000000000000000" pitchFamily="2" charset="2"/>
              <a:buChar char="§"/>
              <a:defRPr/>
            </a:pPr>
            <a:r>
              <a:rPr lang="en-US" sz="1800" smtClean="0">
                <a:ea typeface="+mn-ea"/>
                <a:cs typeface="+mn-cs"/>
              </a:rPr>
              <a:t>KPDL </a:t>
            </a:r>
            <a:r>
              <a:rPr lang="en-US" sz="1800" err="1" smtClean="0">
                <a:ea typeface="+mn-ea"/>
                <a:cs typeface="+mn-cs"/>
              </a:rPr>
              <a:t>văn</a:t>
            </a:r>
            <a:r>
              <a:rPr lang="en-US" sz="1800" smtClean="0">
                <a:ea typeface="+mn-ea"/>
                <a:cs typeface="+mn-cs"/>
              </a:rPr>
              <a:t> </a:t>
            </a:r>
            <a:r>
              <a:rPr lang="en-US" sz="1800" err="1" smtClean="0">
                <a:ea typeface="+mn-ea"/>
                <a:cs typeface="+mn-cs"/>
              </a:rPr>
              <a:t>bản</a:t>
            </a:r>
            <a:r>
              <a:rPr lang="en-US" sz="1800" smtClean="0">
                <a:ea typeface="+mn-ea"/>
                <a:cs typeface="+mn-cs"/>
              </a:rPr>
              <a:t>, web, </a:t>
            </a:r>
            <a:r>
              <a:rPr lang="en-US" sz="1800" err="1" smtClean="0">
                <a:ea typeface="+mn-ea"/>
                <a:cs typeface="+mn-cs"/>
              </a:rPr>
              <a:t>phương</a:t>
            </a:r>
            <a:r>
              <a:rPr lang="en-US" sz="1800" smtClean="0">
                <a:ea typeface="+mn-ea"/>
                <a:cs typeface="+mn-cs"/>
              </a:rPr>
              <a:t> </a:t>
            </a:r>
            <a:r>
              <a:rPr lang="en-US" sz="1800" err="1" smtClean="0">
                <a:ea typeface="+mn-ea"/>
                <a:cs typeface="+mn-cs"/>
              </a:rPr>
              <a:t>tiện</a:t>
            </a:r>
            <a:r>
              <a:rPr lang="en-US" sz="1800" smtClean="0">
                <a:ea typeface="+mn-ea"/>
                <a:cs typeface="+mn-cs"/>
              </a:rPr>
              <a:t> </a:t>
            </a:r>
            <a:r>
              <a:rPr lang="en-US" sz="1800" err="1" smtClean="0">
                <a:ea typeface="+mn-ea"/>
                <a:cs typeface="+mn-cs"/>
              </a:rPr>
              <a:t>xã</a:t>
            </a:r>
            <a:r>
              <a:rPr lang="en-US" sz="1800" smtClean="0">
                <a:ea typeface="+mn-ea"/>
                <a:cs typeface="+mn-cs"/>
              </a:rPr>
              <a:t> </a:t>
            </a:r>
            <a:r>
              <a:rPr lang="en-US" sz="1800" err="1" smtClean="0">
                <a:ea typeface="+mn-ea"/>
                <a:cs typeface="+mn-cs"/>
              </a:rPr>
              <a:t>hội</a:t>
            </a:r>
            <a:r>
              <a:rPr lang="en-US" sz="1800" smtClean="0">
                <a:ea typeface="+mn-ea"/>
                <a:cs typeface="+mn-cs"/>
              </a:rPr>
              <a:t> </a:t>
            </a:r>
            <a:r>
              <a:rPr lang="en-US" sz="1800" err="1" smtClean="0">
                <a:ea typeface="+mn-ea"/>
                <a:cs typeface="+mn-cs"/>
              </a:rPr>
              <a:t>liên</a:t>
            </a:r>
            <a:r>
              <a:rPr lang="en-US" sz="1800" smtClean="0">
                <a:ea typeface="+mn-ea"/>
                <a:cs typeface="+mn-cs"/>
              </a:rPr>
              <a:t> </a:t>
            </a:r>
            <a:r>
              <a:rPr lang="en-US" sz="1800" err="1" smtClean="0">
                <a:ea typeface="+mn-ea"/>
                <a:cs typeface="+mn-cs"/>
              </a:rPr>
              <a:t>quan</a:t>
            </a:r>
            <a:r>
              <a:rPr lang="en-US" sz="1800" smtClean="0">
                <a:ea typeface="+mn-ea"/>
                <a:cs typeface="+mn-cs"/>
              </a:rPr>
              <a:t> </a:t>
            </a:r>
            <a:r>
              <a:rPr lang="en-US" sz="1800" err="1" smtClean="0">
                <a:ea typeface="+mn-ea"/>
                <a:cs typeface="+mn-cs"/>
              </a:rPr>
              <a:t>mật</a:t>
            </a:r>
            <a:r>
              <a:rPr lang="en-US" sz="1800" smtClean="0">
                <a:ea typeface="+mn-ea"/>
                <a:cs typeface="+mn-cs"/>
              </a:rPr>
              <a:t> </a:t>
            </a:r>
            <a:r>
              <a:rPr lang="en-US" sz="1800" err="1" smtClean="0">
                <a:ea typeface="+mn-ea"/>
                <a:cs typeface="+mn-cs"/>
              </a:rPr>
              <a:t>thiết</a:t>
            </a:r>
            <a:r>
              <a:rPr lang="en-US" sz="1800" smtClean="0">
                <a:ea typeface="+mn-ea"/>
                <a:cs typeface="+mn-cs"/>
              </a:rPr>
              <a:t> </a:t>
            </a:r>
            <a:r>
              <a:rPr lang="en-US" sz="1800" err="1" smtClean="0">
                <a:ea typeface="+mn-ea"/>
                <a:cs typeface="+mn-cs"/>
              </a:rPr>
              <a:t>với</a:t>
            </a:r>
            <a:r>
              <a:rPr lang="en-US" sz="1800" smtClean="0">
                <a:ea typeface="+mn-ea"/>
                <a:cs typeface="+mn-cs"/>
              </a:rPr>
              <a:t> </a:t>
            </a:r>
            <a:r>
              <a:rPr lang="en-US" sz="1800" err="1" smtClean="0">
                <a:ea typeface="+mn-ea"/>
                <a:cs typeface="+mn-cs"/>
              </a:rPr>
              <a:t>tìm</a:t>
            </a:r>
            <a:r>
              <a:rPr lang="en-US" sz="1800" smtClean="0">
                <a:ea typeface="+mn-ea"/>
                <a:cs typeface="+mn-cs"/>
              </a:rPr>
              <a:t> </a:t>
            </a:r>
            <a:r>
              <a:rPr lang="en-US" sz="1800" err="1" smtClean="0">
                <a:ea typeface="+mn-ea"/>
                <a:cs typeface="+mn-cs"/>
              </a:rPr>
              <a:t>kiếm</a:t>
            </a:r>
            <a:r>
              <a:rPr lang="en-US" sz="1800" smtClean="0">
                <a:ea typeface="+mn-ea"/>
                <a:cs typeface="+mn-cs"/>
              </a:rPr>
              <a:t> </a:t>
            </a:r>
            <a:r>
              <a:rPr lang="en-US" sz="1800" err="1" smtClean="0">
                <a:ea typeface="+mn-ea"/>
                <a:cs typeface="+mn-cs"/>
              </a:rPr>
              <a:t>thông</a:t>
            </a:r>
            <a:r>
              <a:rPr lang="en-US" sz="1800" smtClean="0">
                <a:ea typeface="+mn-ea"/>
                <a:cs typeface="+mn-cs"/>
              </a:rPr>
              <a:t> tin.</a:t>
            </a:r>
          </a:p>
          <a:p>
            <a:pPr lvl="1" algn="just">
              <a:buFont typeface="Wingdings" panose="05000000000000000000" pitchFamily="2" charset="2"/>
              <a:buChar char="§"/>
              <a:defRPr/>
            </a:pPr>
            <a:endParaRPr lang="en-US" sz="1800" smtClean="0">
              <a:ea typeface="+mn-ea"/>
              <a:cs typeface="+mn-cs"/>
            </a:endParaRPr>
          </a:p>
          <a:p>
            <a:pPr lvl="1" algn="just">
              <a:buFont typeface="Wingdings" panose="05000000000000000000" pitchFamily="2" charset="2"/>
              <a:buChar char="§"/>
              <a:defRPr/>
            </a:pPr>
            <a:endParaRPr lang="en-US" sz="1800" smtClean="0">
              <a:ea typeface="+mn-ea"/>
              <a:cs typeface="+mn-cs"/>
            </a:endParaRPr>
          </a:p>
          <a:p>
            <a:pPr>
              <a:buFont typeface="Wingdings" panose="05000000000000000000" pitchFamily="2" charset="2"/>
              <a:buChar char="§"/>
              <a:defRPr/>
            </a:pPr>
            <a:endParaRPr lang="en-US" sz="2000" smtClean="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F591C5D-5B6E-4502-9236-F48AE3F72B5D}" type="datetime4">
              <a:rPr lang="en-US" altLang="en-US" sz="1000" smtClean="0"/>
              <a:pPr>
                <a:spcBef>
                  <a:spcPct val="0"/>
                </a:spcBef>
                <a:buClrTx/>
                <a:buSzTx/>
                <a:buFontTx/>
                <a:buNone/>
              </a:pPr>
              <a:t>February 3, 2023</a:t>
            </a:fld>
            <a:endParaRPr lang="en-US" altLang="en-US" sz="1000" smtClean="0"/>
          </a:p>
        </p:txBody>
      </p:sp>
      <p:sp>
        <p:nvSpPr>
          <p:cNvPr id="808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FA8CF58B-EC98-4BD9-B2F3-AE9E9B0AEEE5}" type="slidenum">
              <a:rPr lang="en-US" altLang="en-US" sz="1000" smtClean="0"/>
              <a:pPr>
                <a:spcBef>
                  <a:spcPct val="0"/>
                </a:spcBef>
                <a:buClrTx/>
                <a:buSzTx/>
                <a:buFontTx/>
                <a:buNone/>
              </a:pPr>
              <a:t>63</a:t>
            </a:fld>
            <a:endParaRPr lang="en-US" altLang="en-US" sz="1000" smtClean="0"/>
          </a:p>
        </p:txBody>
      </p:sp>
      <p:sp>
        <p:nvSpPr>
          <p:cNvPr id="80900" name="Rectangle 3"/>
          <p:cNvSpPr>
            <a:spLocks noGrp="1" noChangeArrowheads="1"/>
          </p:cNvSpPr>
          <p:nvPr>
            <p:ph type="body" idx="1"/>
          </p:nvPr>
        </p:nvSpPr>
        <p:spPr>
          <a:xfrm>
            <a:off x="381000" y="1066800"/>
            <a:ext cx="7924800" cy="4800600"/>
          </a:xfrm>
          <a:noFill/>
        </p:spPr>
        <p:txBody>
          <a:bodyPr lIns="92075" tIns="46038" rIns="92075" bIns="46038"/>
          <a:lstStyle/>
          <a:p>
            <a:pPr algn="just" eaLnBrk="1" hangingPunct="1">
              <a:lnSpc>
                <a:spcPct val="130000"/>
              </a:lnSpc>
            </a:pPr>
            <a:r>
              <a:rPr lang="en-US" altLang="en-US" sz="2800" b="1" smtClean="0">
                <a:solidFill>
                  <a:srgbClr val="D60093"/>
                </a:solidFill>
              </a:rPr>
              <a:t>Phân tích dữ liệu và hỗ trợ quyết định</a:t>
            </a:r>
          </a:p>
          <a:p>
            <a:pPr lvl="1" algn="just" eaLnBrk="1" hangingPunct="1">
              <a:lnSpc>
                <a:spcPct val="130000"/>
              </a:lnSpc>
            </a:pPr>
            <a:r>
              <a:rPr lang="en-US" altLang="en-US" sz="1800" smtClean="0"/>
              <a:t>Phân tích và quản lý thị trường</a:t>
            </a:r>
          </a:p>
          <a:p>
            <a:pPr lvl="2" eaLnBrk="1" hangingPunct="1">
              <a:lnSpc>
                <a:spcPct val="130000"/>
              </a:lnSpc>
            </a:pPr>
            <a:r>
              <a:rPr lang="en-US" altLang="en-US" sz="1600" smtClean="0"/>
              <a:t>Tiếp thị định hướng, quản lý quan hệ khách hàng (CRM),  phân tích thói quen mua hàng, bán hàng chéo, phân đoạn thị trường</a:t>
            </a:r>
          </a:p>
          <a:p>
            <a:pPr lvl="1" algn="just" eaLnBrk="1" hangingPunct="1">
              <a:lnSpc>
                <a:spcPct val="130000"/>
              </a:lnSpc>
            </a:pPr>
            <a:r>
              <a:rPr lang="en-US" altLang="en-US" sz="1800" smtClean="0"/>
              <a:t>Phân tích và quản lý rủi ro</a:t>
            </a:r>
          </a:p>
          <a:p>
            <a:pPr lvl="2" eaLnBrk="1" hangingPunct="1">
              <a:lnSpc>
                <a:spcPct val="130000"/>
              </a:lnSpc>
            </a:pPr>
            <a:r>
              <a:rPr lang="en-US" altLang="en-US" sz="1600" smtClean="0"/>
              <a:t>Dự báo, duy trì khách hàng, cải thiện bảo lãnh, kiểm soát chất lượng, phân tích cạnh tranh</a:t>
            </a:r>
          </a:p>
          <a:p>
            <a:pPr lvl="1" algn="just" eaLnBrk="1" hangingPunct="1">
              <a:lnSpc>
                <a:spcPct val="130000"/>
              </a:lnSpc>
            </a:pPr>
            <a:r>
              <a:rPr lang="en-US" altLang="en-US" sz="1800" smtClean="0"/>
              <a:t>Phát hiện gian lận và phát hiện mẫu bất thường (ngoại lai)</a:t>
            </a:r>
          </a:p>
          <a:p>
            <a:pPr algn="just" eaLnBrk="1" hangingPunct="1">
              <a:lnSpc>
                <a:spcPct val="130000"/>
              </a:lnSpc>
            </a:pPr>
            <a:r>
              <a:rPr lang="en-US" altLang="en-US" sz="2800" b="1" smtClean="0">
                <a:solidFill>
                  <a:srgbClr val="D60093"/>
                </a:solidFill>
              </a:rPr>
              <a:t>Ứng dụng khác</a:t>
            </a:r>
          </a:p>
          <a:p>
            <a:pPr lvl="1" algn="just" eaLnBrk="1" hangingPunct="1">
              <a:lnSpc>
                <a:spcPct val="130000"/>
              </a:lnSpc>
            </a:pPr>
            <a:r>
              <a:rPr lang="en-US" altLang="en-US" sz="1800" smtClean="0"/>
              <a:t>Khai phá Text (nhóm mới, email, tài liệu) và khai phá Web</a:t>
            </a:r>
          </a:p>
          <a:p>
            <a:pPr lvl="1" algn="just" eaLnBrk="1" hangingPunct="1">
              <a:lnSpc>
                <a:spcPct val="130000"/>
              </a:lnSpc>
            </a:pPr>
            <a:r>
              <a:rPr lang="en-US" altLang="en-US" sz="1800" smtClean="0"/>
              <a:t>Khai phá dữ liệu dòng</a:t>
            </a:r>
          </a:p>
          <a:p>
            <a:pPr lvl="1" algn="just" eaLnBrk="1" hangingPunct="1">
              <a:lnSpc>
                <a:spcPct val="130000"/>
              </a:lnSpc>
            </a:pPr>
            <a:r>
              <a:rPr lang="en-US" altLang="en-US" sz="1800" smtClean="0"/>
              <a:t>Phân tích DNA và dữ liệu sinh học</a:t>
            </a:r>
          </a:p>
        </p:txBody>
      </p:sp>
      <p:sp>
        <p:nvSpPr>
          <p:cNvPr id="80901" name="Rectangle 2"/>
          <p:cNvSpPr>
            <a:spLocks noGrp="1" noChangeArrowheads="1"/>
          </p:cNvSpPr>
          <p:nvPr>
            <p:ph type="title"/>
          </p:nvPr>
        </p:nvSpPr>
        <p:spPr>
          <a:xfrm>
            <a:off x="914400" y="228600"/>
            <a:ext cx="7696200" cy="457200"/>
          </a:xfrm>
          <a:noFill/>
        </p:spPr>
        <p:txBody>
          <a:bodyPr lIns="92075" tIns="46038" rIns="92075" bIns="46038"/>
          <a:lstStyle/>
          <a:p>
            <a:pPr eaLnBrk="1" hangingPunct="1"/>
            <a:r>
              <a:rPr lang="en-US" altLang="en-US" sz="3200" smtClean="0">
                <a:solidFill>
                  <a:srgbClr val="C00000"/>
                </a:solidFill>
              </a:rPr>
              <a:t>7. Ứng dụng cơ bản của KPDL</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Date Placeholder 3"/>
          <p:cNvSpPr>
            <a:spLocks noGrp="1"/>
          </p:cNvSpPr>
          <p:nvPr>
            <p:ph type="dt" sz="quarter" idx="10"/>
          </p:nvPr>
        </p:nvSpPr>
        <p:spPr>
          <a:xfrm>
            <a:off x="457200" y="6477000"/>
            <a:ext cx="21336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9D953DB-FD1E-44B7-BBAA-D762D749DE3A}" type="datetime4">
              <a:rPr lang="en-US" altLang="en-US" sz="1000" smtClean="0"/>
              <a:pPr>
                <a:spcBef>
                  <a:spcPct val="0"/>
                </a:spcBef>
                <a:buClrTx/>
                <a:buSzTx/>
                <a:buFontTx/>
                <a:buNone/>
              </a:pPr>
              <a:t>February 3, 2023</a:t>
            </a:fld>
            <a:endParaRPr lang="en-US" altLang="en-US" sz="1000" smtClean="0"/>
          </a:p>
        </p:txBody>
      </p:sp>
      <p:sp>
        <p:nvSpPr>
          <p:cNvPr id="81923" name="Slide Number Placeholder 5"/>
          <p:cNvSpPr>
            <a:spLocks noGrp="1"/>
          </p:cNvSpPr>
          <p:nvPr>
            <p:ph type="sldNum" sz="quarter" idx="12"/>
          </p:nvPr>
        </p:nvSpPr>
        <p:spPr>
          <a:xfrm>
            <a:off x="6553200" y="6477000"/>
            <a:ext cx="21336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DFE8A32-6ED6-4995-B024-70AC8E7BC2A0}" type="slidenum">
              <a:rPr lang="en-US" altLang="en-US" sz="1000" smtClean="0"/>
              <a:pPr>
                <a:spcBef>
                  <a:spcPct val="0"/>
                </a:spcBef>
                <a:buClrTx/>
                <a:buSzTx/>
                <a:buFontTx/>
                <a:buNone/>
              </a:pPr>
              <a:t>64</a:t>
            </a:fld>
            <a:endParaRPr lang="en-US" altLang="en-US" sz="1000" smtClean="0"/>
          </a:p>
        </p:txBody>
      </p:sp>
      <p:sp>
        <p:nvSpPr>
          <p:cNvPr id="81924" name="Rectangle 1026"/>
          <p:cNvSpPr>
            <a:spLocks noGrp="1" noChangeArrowheads="1"/>
          </p:cNvSpPr>
          <p:nvPr>
            <p:ph type="title"/>
          </p:nvPr>
        </p:nvSpPr>
        <p:spPr>
          <a:xfrm>
            <a:off x="990600" y="152400"/>
            <a:ext cx="6324600" cy="457200"/>
          </a:xfrm>
          <a:noFill/>
        </p:spPr>
        <p:txBody>
          <a:bodyPr lIns="92075" tIns="46038" rIns="92075" bIns="46038"/>
          <a:lstStyle/>
          <a:p>
            <a:pPr eaLnBrk="1" hangingPunct="1"/>
            <a:r>
              <a:rPr lang="en-US" altLang="en-US" sz="3200" smtClean="0">
                <a:solidFill>
                  <a:srgbClr val="C00000"/>
                </a:solidFill>
                <a:cs typeface="Arial" panose="020B0604020202020204" pitchFamily="34" charset="0"/>
              </a:rPr>
              <a:t>Phân tích và quản lý thị trường</a:t>
            </a:r>
          </a:p>
        </p:txBody>
      </p:sp>
      <p:sp>
        <p:nvSpPr>
          <p:cNvPr id="81925" name="Rectangle 1027"/>
          <p:cNvSpPr>
            <a:spLocks noGrp="1" noChangeArrowheads="1"/>
          </p:cNvSpPr>
          <p:nvPr>
            <p:ph type="body" idx="1"/>
          </p:nvPr>
        </p:nvSpPr>
        <p:spPr>
          <a:xfrm>
            <a:off x="533400" y="609600"/>
            <a:ext cx="8382000" cy="5867400"/>
          </a:xfrm>
          <a:noFill/>
        </p:spPr>
        <p:txBody>
          <a:bodyPr lIns="92075" tIns="46038" rIns="92075" bIns="46038"/>
          <a:lstStyle/>
          <a:p>
            <a:pPr eaLnBrk="1" hangingPunct="1">
              <a:spcBef>
                <a:spcPct val="0"/>
              </a:spcBef>
            </a:pPr>
            <a:r>
              <a:rPr lang="en-US" altLang="en-US" sz="2400" smtClean="0">
                <a:solidFill>
                  <a:srgbClr val="D60093"/>
                </a:solidFill>
              </a:rPr>
              <a:t>Nguồn dữ liệu có từ đâu?</a:t>
            </a:r>
          </a:p>
          <a:p>
            <a:pPr lvl="1" eaLnBrk="1" hangingPunct="1">
              <a:lnSpc>
                <a:spcPct val="110000"/>
              </a:lnSpc>
              <a:spcBef>
                <a:spcPct val="0"/>
              </a:spcBef>
            </a:pPr>
            <a:r>
              <a:rPr lang="en-US" altLang="en-US" sz="1800" smtClean="0"/>
              <a:t>Giao dịch thẻ tín dụng, thẻ thành viên, phiếu giảm giá, các phàn nàn </a:t>
            </a:r>
          </a:p>
          <a:p>
            <a:pPr lvl="1" eaLnBrk="1" hangingPunct="1">
              <a:lnSpc>
                <a:spcPct val="110000"/>
              </a:lnSpc>
              <a:spcBef>
                <a:spcPct val="0"/>
              </a:spcBef>
              <a:buFont typeface="Wingdings" panose="05000000000000000000" pitchFamily="2" charset="2"/>
              <a:buNone/>
            </a:pPr>
            <a:r>
              <a:rPr lang="en-US" altLang="en-US" sz="1800" smtClean="0"/>
              <a:t>của khách hàng, các nghiên cứu phong cách sống (công cộng) bổ sung</a:t>
            </a:r>
          </a:p>
          <a:p>
            <a:pPr eaLnBrk="1" hangingPunct="1">
              <a:spcBef>
                <a:spcPct val="0"/>
              </a:spcBef>
            </a:pPr>
            <a:r>
              <a:rPr lang="en-US" altLang="en-US" sz="2400" smtClean="0">
                <a:solidFill>
                  <a:srgbClr val="D60093"/>
                </a:solidFill>
              </a:rPr>
              <a:t>Tiếp thị định hướng</a:t>
            </a:r>
          </a:p>
          <a:p>
            <a:pPr lvl="1" eaLnBrk="1" hangingPunct="1">
              <a:lnSpc>
                <a:spcPct val="110000"/>
              </a:lnSpc>
              <a:spcBef>
                <a:spcPct val="0"/>
              </a:spcBef>
            </a:pPr>
            <a:r>
              <a:rPr lang="en-US" altLang="en-US" sz="1800" smtClean="0"/>
              <a:t>Tìm cụm các mô hình khách hàng cùng đặc trưng: sự quan tâm, mức thu nhập, thói quen chi tiêu...</a:t>
            </a:r>
          </a:p>
          <a:p>
            <a:pPr lvl="1" eaLnBrk="1" hangingPunct="1">
              <a:lnSpc>
                <a:spcPct val="110000"/>
              </a:lnSpc>
              <a:spcBef>
                <a:spcPct val="0"/>
              </a:spcBef>
            </a:pPr>
            <a:r>
              <a:rPr lang="en-US" altLang="en-US" sz="1800" smtClean="0"/>
              <a:t>Xác định các mẫu mua hàng theo thời gian</a:t>
            </a:r>
          </a:p>
          <a:p>
            <a:pPr eaLnBrk="1" hangingPunct="1">
              <a:spcBef>
                <a:spcPct val="0"/>
              </a:spcBef>
            </a:pPr>
            <a:r>
              <a:rPr lang="en-US" altLang="en-US" sz="2400" smtClean="0">
                <a:solidFill>
                  <a:srgbClr val="D60093"/>
                </a:solidFill>
              </a:rPr>
              <a:t>Phân tích thị trường chéo</a:t>
            </a:r>
          </a:p>
          <a:p>
            <a:pPr lvl="1" eaLnBrk="1" hangingPunct="1">
              <a:lnSpc>
                <a:spcPct val="110000"/>
              </a:lnSpc>
              <a:spcBef>
                <a:spcPct val="0"/>
              </a:spcBef>
            </a:pPr>
            <a:r>
              <a:rPr lang="en-US" altLang="en-US" sz="1800" smtClean="0"/>
              <a:t>Quan hệ kết hợp/đồng quan hệ giữa bán hàng và dự báo dựa theo quan hệ kết hợp</a:t>
            </a:r>
          </a:p>
          <a:p>
            <a:pPr eaLnBrk="1" hangingPunct="1">
              <a:spcBef>
                <a:spcPct val="0"/>
              </a:spcBef>
            </a:pPr>
            <a:r>
              <a:rPr lang="en-US" altLang="en-US" sz="2400" smtClean="0">
                <a:solidFill>
                  <a:srgbClr val="D60093"/>
                </a:solidFill>
              </a:rPr>
              <a:t>Hồ sơ khách hàng</a:t>
            </a:r>
          </a:p>
          <a:p>
            <a:pPr lvl="1" eaLnBrk="1" hangingPunct="1">
              <a:lnSpc>
                <a:spcPct val="130000"/>
              </a:lnSpc>
              <a:spcBef>
                <a:spcPct val="0"/>
              </a:spcBef>
            </a:pPr>
            <a:r>
              <a:rPr lang="en-US" altLang="en-US" sz="1800" smtClean="0"/>
              <a:t>Kiểu của khách hàng mua sản phẩm gì (phân cụm và phân lớp)</a:t>
            </a:r>
          </a:p>
          <a:p>
            <a:pPr eaLnBrk="1" hangingPunct="1">
              <a:spcBef>
                <a:spcPct val="0"/>
              </a:spcBef>
            </a:pPr>
            <a:r>
              <a:rPr lang="en-US" altLang="en-US" sz="2400" smtClean="0">
                <a:solidFill>
                  <a:srgbClr val="D60093"/>
                </a:solidFill>
              </a:rPr>
              <a:t>Phân tích yêu cầu khách hàng</a:t>
            </a:r>
          </a:p>
          <a:p>
            <a:pPr lvl="1" eaLnBrk="1" hangingPunct="1">
              <a:spcBef>
                <a:spcPct val="0"/>
              </a:spcBef>
            </a:pPr>
            <a:r>
              <a:rPr lang="en-US" altLang="en-US" sz="1800" smtClean="0"/>
              <a:t>Định danh các sản phẩm tốt nhất tới khách hàng (khác nhau)</a:t>
            </a:r>
          </a:p>
          <a:p>
            <a:pPr lvl="1" eaLnBrk="1" hangingPunct="1">
              <a:spcBef>
                <a:spcPct val="0"/>
              </a:spcBef>
            </a:pPr>
            <a:r>
              <a:rPr lang="en-US" altLang="en-US" sz="1800" smtClean="0"/>
              <a:t>Dự báo các nhân tố sẽ thu hút khách hàng mới</a:t>
            </a:r>
          </a:p>
          <a:p>
            <a:pPr eaLnBrk="1" hangingPunct="1">
              <a:spcBef>
                <a:spcPct val="0"/>
              </a:spcBef>
            </a:pPr>
            <a:r>
              <a:rPr lang="en-US" altLang="en-US" sz="2400" smtClean="0">
                <a:solidFill>
                  <a:srgbClr val="D60093"/>
                </a:solidFill>
              </a:rPr>
              <a:t>Cung cấp thông tin tóm tắt</a:t>
            </a:r>
          </a:p>
          <a:p>
            <a:pPr lvl="1" eaLnBrk="1" hangingPunct="1">
              <a:spcBef>
                <a:spcPct val="0"/>
              </a:spcBef>
            </a:pPr>
            <a:r>
              <a:rPr lang="en-US" altLang="en-US" sz="1800" smtClean="0"/>
              <a:t>Báo cáo tóm tắt đa chiều</a:t>
            </a:r>
          </a:p>
          <a:p>
            <a:pPr lvl="1" eaLnBrk="1" hangingPunct="1">
              <a:spcBef>
                <a:spcPct val="0"/>
              </a:spcBef>
            </a:pPr>
            <a:r>
              <a:rPr lang="en-US" altLang="en-US" sz="1800" smtClean="0"/>
              <a:t>Thông tin tóm tắt thống kê (xu hướng trung tâm dữ liệu và biến đổi)</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Date Placeholder 3"/>
          <p:cNvSpPr>
            <a:spLocks noGrp="1"/>
          </p:cNvSpPr>
          <p:nvPr>
            <p:ph type="dt" sz="quarter" idx="10"/>
          </p:nvPr>
        </p:nvSpPr>
        <p:spPr>
          <a:xfrm>
            <a:off x="457200" y="6477000"/>
            <a:ext cx="21336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9D953DB-FD1E-44B7-BBAA-D762D749DE3A}" type="datetime4">
              <a:rPr lang="en-US" altLang="en-US" sz="1000" smtClean="0"/>
              <a:pPr>
                <a:spcBef>
                  <a:spcPct val="0"/>
                </a:spcBef>
                <a:buClrTx/>
                <a:buSzTx/>
                <a:buFontTx/>
                <a:buNone/>
              </a:pPr>
              <a:t>February 3, 2023</a:t>
            </a:fld>
            <a:endParaRPr lang="en-US" altLang="en-US" sz="1000" smtClean="0"/>
          </a:p>
        </p:txBody>
      </p:sp>
      <p:sp>
        <p:nvSpPr>
          <p:cNvPr id="81923" name="Slide Number Placeholder 5"/>
          <p:cNvSpPr>
            <a:spLocks noGrp="1"/>
          </p:cNvSpPr>
          <p:nvPr>
            <p:ph type="sldNum" sz="quarter" idx="12"/>
          </p:nvPr>
        </p:nvSpPr>
        <p:spPr>
          <a:xfrm>
            <a:off x="6553200" y="6477000"/>
            <a:ext cx="21336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DFE8A32-6ED6-4995-B024-70AC8E7BC2A0}" type="slidenum">
              <a:rPr lang="en-US" altLang="en-US" sz="1000" smtClean="0"/>
              <a:pPr>
                <a:spcBef>
                  <a:spcPct val="0"/>
                </a:spcBef>
                <a:buClrTx/>
                <a:buSzTx/>
                <a:buFontTx/>
                <a:buNone/>
              </a:pPr>
              <a:t>65</a:t>
            </a:fld>
            <a:endParaRPr lang="en-US" altLang="en-US" sz="1000" smtClean="0"/>
          </a:p>
        </p:txBody>
      </p:sp>
      <p:sp>
        <p:nvSpPr>
          <p:cNvPr id="81924" name="Rectangle 1026"/>
          <p:cNvSpPr>
            <a:spLocks noGrp="1" noChangeArrowheads="1"/>
          </p:cNvSpPr>
          <p:nvPr>
            <p:ph type="title"/>
          </p:nvPr>
        </p:nvSpPr>
        <p:spPr>
          <a:xfrm>
            <a:off x="914400" y="76200"/>
            <a:ext cx="8001000" cy="457200"/>
          </a:xfrm>
          <a:noFill/>
        </p:spPr>
        <p:txBody>
          <a:bodyPr lIns="92075" tIns="46038" rIns="92075" bIns="46038"/>
          <a:lstStyle/>
          <a:p>
            <a:pPr eaLnBrk="1" hangingPunct="1"/>
            <a:r>
              <a:rPr lang="en-US" altLang="en-US" sz="3200" dirty="0" err="1" smtClean="0">
                <a:solidFill>
                  <a:srgbClr val="C00000"/>
                </a:solidFill>
                <a:cs typeface="Arial" panose="020B0604020202020204" pitchFamily="34" charset="0"/>
              </a:rPr>
              <a:t>Phân</a:t>
            </a:r>
            <a:r>
              <a:rPr lang="en-US" altLang="en-US" sz="3200" dirty="0" smtClean="0">
                <a:solidFill>
                  <a:srgbClr val="C00000"/>
                </a:solidFill>
                <a:cs typeface="Arial" panose="020B0604020202020204" pitchFamily="34" charset="0"/>
              </a:rPr>
              <a:t> </a:t>
            </a:r>
            <a:r>
              <a:rPr lang="en-US" altLang="en-US" sz="3200" dirty="0" err="1" smtClean="0">
                <a:solidFill>
                  <a:srgbClr val="C00000"/>
                </a:solidFill>
                <a:cs typeface="Arial" panose="020B0604020202020204" pitchFamily="34" charset="0"/>
              </a:rPr>
              <a:t>tích</a:t>
            </a:r>
            <a:r>
              <a:rPr lang="en-US" altLang="en-US" sz="3200" dirty="0" smtClean="0">
                <a:solidFill>
                  <a:srgbClr val="C00000"/>
                </a:solidFill>
                <a:cs typeface="Arial" panose="020B0604020202020204" pitchFamily="34" charset="0"/>
              </a:rPr>
              <a:t> </a:t>
            </a:r>
            <a:r>
              <a:rPr lang="en-US" altLang="en-US" sz="3200" dirty="0" err="1" smtClean="0">
                <a:solidFill>
                  <a:srgbClr val="C00000"/>
                </a:solidFill>
                <a:cs typeface="Arial" panose="020B0604020202020204" pitchFamily="34" charset="0"/>
              </a:rPr>
              <a:t>kinh</a:t>
            </a:r>
            <a:r>
              <a:rPr lang="en-US" altLang="en-US" sz="3200" dirty="0" smtClean="0">
                <a:solidFill>
                  <a:srgbClr val="C00000"/>
                </a:solidFill>
                <a:cs typeface="Arial" panose="020B0604020202020204" pitchFamily="34" charset="0"/>
              </a:rPr>
              <a:t> </a:t>
            </a:r>
            <a:r>
              <a:rPr lang="en-US" altLang="en-US" sz="3200" dirty="0" err="1" smtClean="0">
                <a:solidFill>
                  <a:srgbClr val="C00000"/>
                </a:solidFill>
                <a:cs typeface="Arial" panose="020B0604020202020204" pitchFamily="34" charset="0"/>
              </a:rPr>
              <a:t>doanh</a:t>
            </a:r>
            <a:r>
              <a:rPr lang="en-US" altLang="en-US" sz="3200" dirty="0" smtClean="0">
                <a:solidFill>
                  <a:srgbClr val="C00000"/>
                </a:solidFill>
                <a:cs typeface="Arial" panose="020B0604020202020204" pitchFamily="34" charset="0"/>
              </a:rPr>
              <a:t>: Ba </a:t>
            </a:r>
            <a:r>
              <a:rPr lang="en-US" altLang="en-US" sz="3200" dirty="0" err="1" smtClean="0">
                <a:solidFill>
                  <a:srgbClr val="C00000"/>
                </a:solidFill>
                <a:cs typeface="Arial" panose="020B0604020202020204" pitchFamily="34" charset="0"/>
              </a:rPr>
              <a:t>kiểu</a:t>
            </a:r>
            <a:r>
              <a:rPr lang="en-US" altLang="en-US" sz="3200" dirty="0" smtClean="0">
                <a:solidFill>
                  <a:srgbClr val="C00000"/>
                </a:solidFill>
                <a:cs typeface="Arial" panose="020B0604020202020204" pitchFamily="34" charset="0"/>
              </a:rPr>
              <a:t> </a:t>
            </a:r>
            <a:r>
              <a:rPr lang="en-US" altLang="en-US" sz="3200" dirty="0" err="1" smtClean="0">
                <a:solidFill>
                  <a:srgbClr val="C00000"/>
                </a:solidFill>
                <a:cs typeface="Arial" panose="020B0604020202020204" pitchFamily="34" charset="0"/>
              </a:rPr>
              <a:t>điển</a:t>
            </a:r>
            <a:r>
              <a:rPr lang="en-US" altLang="en-US" sz="3200" dirty="0" smtClean="0">
                <a:solidFill>
                  <a:srgbClr val="C00000"/>
                </a:solidFill>
                <a:cs typeface="Arial" panose="020B0604020202020204" pitchFamily="34" charset="0"/>
              </a:rPr>
              <a:t> </a:t>
            </a:r>
            <a:r>
              <a:rPr lang="en-US" altLang="en-US" sz="3200" dirty="0" err="1" smtClean="0">
                <a:solidFill>
                  <a:srgbClr val="C00000"/>
                </a:solidFill>
                <a:cs typeface="Arial" panose="020B0604020202020204" pitchFamily="34" charset="0"/>
              </a:rPr>
              <a:t>hình</a:t>
            </a:r>
            <a:endParaRPr lang="en-US" altLang="en-US" sz="3200" dirty="0" smtClean="0">
              <a:solidFill>
                <a:srgbClr val="C00000"/>
              </a:solidFill>
              <a:cs typeface="Arial" panose="020B0604020202020204" pitchFamily="34" charset="0"/>
            </a:endParaRPr>
          </a:p>
        </p:txBody>
      </p:sp>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480453"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57200" y="5754469"/>
            <a:ext cx="8153400" cy="646331"/>
          </a:xfrm>
          <a:prstGeom prst="rect">
            <a:avLst/>
          </a:prstGeom>
        </p:spPr>
        <p:txBody>
          <a:bodyPr wrap="square">
            <a:spAutoFit/>
          </a:bodyPr>
          <a:lstStyle/>
          <a:p>
            <a:r>
              <a:rPr lang="en-US" i="1" u="sng" dirty="0">
                <a:hlinkClick r:id="rId3"/>
              </a:rPr>
              <a:t>https://www.mckinsey.com/business-functions/mckinsey-analytics/our-insights/an-executives-guide-to-ai</a:t>
            </a:r>
            <a:endParaRPr lang="en-US" i="1" dirty="0"/>
          </a:p>
        </p:txBody>
      </p:sp>
    </p:spTree>
    <p:extLst>
      <p:ext uri="{BB962C8B-B14F-4D97-AF65-F5344CB8AC3E}">
        <p14:creationId xmlns:p14="http://schemas.microsoft.com/office/powerpoint/2010/main" val="30670223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B849194-979E-4884-A433-12CC5D209647}" type="datetime4">
              <a:rPr lang="en-US" altLang="en-US" sz="1000" smtClean="0"/>
              <a:pPr>
                <a:spcBef>
                  <a:spcPct val="0"/>
                </a:spcBef>
                <a:buClrTx/>
                <a:buSzTx/>
                <a:buFontTx/>
                <a:buNone/>
              </a:pPr>
              <a:t>February 3, 2023</a:t>
            </a:fld>
            <a:endParaRPr lang="en-US" altLang="en-US" sz="1000" smtClean="0"/>
          </a:p>
        </p:txBody>
      </p:sp>
      <p:sp>
        <p:nvSpPr>
          <p:cNvPr id="860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1F36654-F940-4997-9147-B0D5E4B90529}" type="slidenum">
              <a:rPr lang="en-US" altLang="en-US" sz="1000" smtClean="0"/>
              <a:pPr>
                <a:spcBef>
                  <a:spcPct val="0"/>
                </a:spcBef>
                <a:buClrTx/>
                <a:buSzTx/>
                <a:buFontTx/>
                <a:buNone/>
              </a:pPr>
              <a:t>66</a:t>
            </a:fld>
            <a:endParaRPr lang="en-US" altLang="en-US" sz="1000" smtClean="0"/>
          </a:p>
        </p:txBody>
      </p:sp>
      <p:sp>
        <p:nvSpPr>
          <p:cNvPr id="86020" name="Rectangle 1026"/>
          <p:cNvSpPr>
            <a:spLocks noGrp="1" noChangeArrowheads="1"/>
          </p:cNvSpPr>
          <p:nvPr>
            <p:ph type="title"/>
          </p:nvPr>
        </p:nvSpPr>
        <p:spPr>
          <a:xfrm>
            <a:off x="914400" y="-152400"/>
            <a:ext cx="8229600" cy="704850"/>
          </a:xfrm>
          <a:noFill/>
        </p:spPr>
        <p:txBody>
          <a:bodyPr lIns="92075" tIns="46038" rIns="92075" bIns="46038"/>
          <a:lstStyle/>
          <a:p>
            <a:pPr eaLnBrk="1" hangingPunct="1"/>
            <a:r>
              <a:rPr lang="en-US" altLang="en-US" sz="3200" smtClean="0">
                <a:solidFill>
                  <a:srgbClr val="C00000"/>
                </a:solidFill>
              </a:rPr>
              <a:t>Phân tích doanh nghiệp &amp; Quản lý rủi ro</a:t>
            </a:r>
          </a:p>
        </p:txBody>
      </p:sp>
      <p:sp>
        <p:nvSpPr>
          <p:cNvPr id="86021" name="Rectangle 1027"/>
          <p:cNvSpPr>
            <a:spLocks noGrp="1" noChangeArrowheads="1"/>
          </p:cNvSpPr>
          <p:nvPr>
            <p:ph type="body" idx="1"/>
          </p:nvPr>
        </p:nvSpPr>
        <p:spPr>
          <a:xfrm>
            <a:off x="381000" y="1143000"/>
            <a:ext cx="8305800" cy="4953000"/>
          </a:xfrm>
          <a:noFill/>
        </p:spPr>
        <p:txBody>
          <a:bodyPr lIns="92075" tIns="46038" rIns="92075" bIns="46038"/>
          <a:lstStyle/>
          <a:p>
            <a:pPr eaLnBrk="1" hangingPunct="1"/>
            <a:r>
              <a:rPr lang="en-US" altLang="en-US" sz="2800" smtClean="0">
                <a:solidFill>
                  <a:srgbClr val="D60093"/>
                </a:solidFill>
              </a:rPr>
              <a:t>Lên kế hoạch tài chính và đánh giá tài sản</a:t>
            </a:r>
          </a:p>
          <a:p>
            <a:pPr lvl="1" eaLnBrk="1" hangingPunct="1">
              <a:buSzPct val="100000"/>
              <a:buFont typeface="Wingdings" panose="05000000000000000000" pitchFamily="2" charset="2"/>
              <a:buChar char="§"/>
            </a:pPr>
            <a:r>
              <a:rPr lang="en-US" altLang="en-US" sz="2000" smtClean="0"/>
              <a:t>Phân tích và dự báo dòng tiền mặt</a:t>
            </a:r>
          </a:p>
          <a:p>
            <a:pPr lvl="1" eaLnBrk="1" hangingPunct="1">
              <a:buSzPct val="100000"/>
              <a:buFont typeface="Wingdings" panose="05000000000000000000" pitchFamily="2" charset="2"/>
              <a:buChar char="§"/>
            </a:pPr>
            <a:r>
              <a:rPr lang="en-US" altLang="en-US" sz="2000" smtClean="0"/>
              <a:t>Phân tích yêu cầu ngẫu nhiên để đánh giá tài sản</a:t>
            </a:r>
          </a:p>
          <a:p>
            <a:pPr lvl="1" eaLnBrk="1" hangingPunct="1">
              <a:buSzPct val="100000"/>
              <a:buFont typeface="Wingdings" panose="05000000000000000000" pitchFamily="2" charset="2"/>
              <a:buChar char="§"/>
            </a:pPr>
            <a:r>
              <a:rPr lang="en-US" altLang="en-US" sz="2000" smtClean="0"/>
              <a:t>Phân tích lát cắt ngang và chuỗi thời gian (tỷ số tài chính, phân tích xu hướng…)</a:t>
            </a:r>
          </a:p>
          <a:p>
            <a:pPr eaLnBrk="1" hangingPunct="1"/>
            <a:r>
              <a:rPr lang="en-US" altLang="en-US" sz="2800" smtClean="0">
                <a:solidFill>
                  <a:srgbClr val="D60093"/>
                </a:solidFill>
              </a:rPr>
              <a:t>Lên kế hoạch tài nguyên</a:t>
            </a:r>
          </a:p>
          <a:p>
            <a:pPr lvl="1" eaLnBrk="1" hangingPunct="1">
              <a:buSzPct val="100000"/>
              <a:buFont typeface="Wingdings" panose="05000000000000000000" pitchFamily="2" charset="2"/>
              <a:buChar char="§"/>
            </a:pPr>
            <a:r>
              <a:rPr lang="en-US" altLang="en-US" sz="2000" smtClean="0"/>
              <a:t>Tóm tắt và so sánh các nguồn lực và chi tiêu</a:t>
            </a:r>
          </a:p>
          <a:p>
            <a:pPr eaLnBrk="1" hangingPunct="1"/>
            <a:r>
              <a:rPr lang="en-US" altLang="en-US" sz="2800" smtClean="0">
                <a:solidFill>
                  <a:srgbClr val="D60093"/>
                </a:solidFill>
              </a:rPr>
              <a:t>Cạnh tranh</a:t>
            </a:r>
          </a:p>
          <a:p>
            <a:pPr lvl="1" eaLnBrk="1" hangingPunct="1">
              <a:buSzPct val="100000"/>
              <a:buFont typeface="Wingdings" panose="05000000000000000000" pitchFamily="2" charset="2"/>
              <a:buChar char="§"/>
            </a:pPr>
            <a:r>
              <a:rPr lang="en-US" altLang="en-US" sz="2000" smtClean="0"/>
              <a:t>Theo dõi đối thủ cạnh tranh và định hướng thị trường</a:t>
            </a:r>
          </a:p>
          <a:p>
            <a:pPr lvl="1" eaLnBrk="1" hangingPunct="1">
              <a:buSzPct val="100000"/>
              <a:buFont typeface="Wingdings" panose="05000000000000000000" pitchFamily="2" charset="2"/>
              <a:buChar char="§"/>
            </a:pPr>
            <a:r>
              <a:rPr lang="en-US" altLang="en-US" sz="2000" smtClean="0"/>
              <a:t>Nhóm khách hàng thành các lớp và định giá dựa theo lớp khách</a:t>
            </a:r>
          </a:p>
          <a:p>
            <a:pPr lvl="1" eaLnBrk="1" hangingPunct="1">
              <a:buSzPct val="100000"/>
              <a:buFont typeface="Wingdings" panose="05000000000000000000" pitchFamily="2" charset="2"/>
              <a:buChar char="§"/>
            </a:pPr>
            <a:r>
              <a:rPr lang="en-US" altLang="en-US" sz="2000" smtClean="0"/>
              <a:t>Khởi tạo chiến lược giá trong thị trường cạnh tranh cao</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Date Placeholder 3"/>
          <p:cNvSpPr>
            <a:spLocks noGrp="1"/>
          </p:cNvSpPr>
          <p:nvPr>
            <p:ph type="dt" sz="quarter" idx="10"/>
          </p:nvPr>
        </p:nvSpPr>
        <p:spPr>
          <a:xfrm>
            <a:off x="0" y="6553200"/>
            <a:ext cx="12192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6B565D7-7C44-4FED-B642-E92035A1D16F}" type="datetime4">
              <a:rPr lang="en-US" altLang="en-US" sz="1000" smtClean="0"/>
              <a:pPr>
                <a:spcBef>
                  <a:spcPct val="0"/>
                </a:spcBef>
                <a:buClrTx/>
                <a:buSzTx/>
                <a:buFontTx/>
                <a:buNone/>
              </a:pPr>
              <a:t>February 3, 2023</a:t>
            </a:fld>
            <a:endParaRPr lang="en-US" altLang="en-US" sz="1000" smtClean="0"/>
          </a:p>
        </p:txBody>
      </p:sp>
      <p:sp>
        <p:nvSpPr>
          <p:cNvPr id="8704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4AEFCEE-8EFD-4CB4-AE2F-1F4748A76044}" type="slidenum">
              <a:rPr lang="en-US" altLang="en-US" sz="1000" smtClean="0"/>
              <a:pPr>
                <a:spcBef>
                  <a:spcPct val="0"/>
                </a:spcBef>
                <a:buClrTx/>
                <a:buSzTx/>
                <a:buFontTx/>
                <a:buNone/>
              </a:pPr>
              <a:t>67</a:t>
            </a:fld>
            <a:endParaRPr lang="en-US" altLang="en-US" sz="1000" smtClean="0"/>
          </a:p>
        </p:txBody>
      </p:sp>
      <p:sp>
        <p:nvSpPr>
          <p:cNvPr id="87044" name="Rectangle 1026"/>
          <p:cNvSpPr>
            <a:spLocks noGrp="1" noChangeArrowheads="1"/>
          </p:cNvSpPr>
          <p:nvPr>
            <p:ph type="title"/>
          </p:nvPr>
        </p:nvSpPr>
        <p:spPr>
          <a:xfrm>
            <a:off x="838200" y="-152400"/>
            <a:ext cx="8305800" cy="704850"/>
          </a:xfrm>
          <a:noFill/>
        </p:spPr>
        <p:txBody>
          <a:bodyPr lIns="92075" tIns="46038" rIns="92075" bIns="46038"/>
          <a:lstStyle/>
          <a:p>
            <a:pPr eaLnBrk="1" hangingPunct="1"/>
            <a:r>
              <a:rPr lang="en-US" altLang="en-US" sz="3200" smtClean="0">
                <a:solidFill>
                  <a:srgbClr val="C00000"/>
                </a:solidFill>
              </a:rPr>
              <a:t>Phân tích kinh doanh: Khai phá quy trình</a:t>
            </a:r>
          </a:p>
        </p:txBody>
      </p:sp>
      <p:pic>
        <p:nvPicPr>
          <p:cNvPr id="8704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7543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7046" name="Rectangle 1"/>
          <p:cNvSpPr>
            <a:spLocks noChangeArrowheads="1"/>
          </p:cNvSpPr>
          <p:nvPr/>
        </p:nvSpPr>
        <p:spPr bwMode="auto">
          <a:xfrm>
            <a:off x="304800" y="6135688"/>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57250" indent="-8572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1600" b="1">
                <a:solidFill>
                  <a:srgbClr val="002060"/>
                </a:solidFill>
                <a:cs typeface="Arial" panose="020B0604020202020204" pitchFamily="34" charset="0"/>
              </a:rPr>
              <a:t>[Aalst16] WMP Van der Aalst. </a:t>
            </a:r>
            <a:r>
              <a:rPr lang="en-US" altLang="en-US" sz="1600" b="1" i="1">
                <a:solidFill>
                  <a:srgbClr val="002060"/>
                </a:solidFill>
                <a:cs typeface="Arial" panose="020B0604020202020204" pitchFamily="34" charset="0"/>
              </a:rPr>
              <a:t>Process Mining: Data Science in Action (2</a:t>
            </a:r>
            <a:r>
              <a:rPr lang="en-US" altLang="en-US" sz="1600" b="1" i="1" baseline="30000">
                <a:solidFill>
                  <a:srgbClr val="002060"/>
                </a:solidFill>
                <a:cs typeface="Arial" panose="020B0604020202020204" pitchFamily="34" charset="0"/>
              </a:rPr>
              <a:t>nd</a:t>
            </a:r>
            <a:r>
              <a:rPr lang="en-US" altLang="en-US" sz="1600" b="1" i="1">
                <a:solidFill>
                  <a:srgbClr val="002060"/>
                </a:solidFill>
                <a:cs typeface="Arial" panose="020B0604020202020204" pitchFamily="34" charset="0"/>
              </a:rPr>
              <a:t> edition)</a:t>
            </a:r>
            <a:r>
              <a:rPr lang="en-US" altLang="en-US" sz="1600" b="1">
                <a:solidFill>
                  <a:srgbClr val="002060"/>
                </a:solidFill>
                <a:cs typeface="Arial" panose="020B0604020202020204" pitchFamily="34" charset="0"/>
              </a:rPr>
              <a:t>. Springer, 2016</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AE38FC2-CEF7-441B-84FE-2D5F3C12B425}" type="datetime4">
              <a:rPr lang="en-US" altLang="en-US" sz="1000" smtClean="0"/>
              <a:pPr>
                <a:spcBef>
                  <a:spcPct val="0"/>
                </a:spcBef>
                <a:buClrTx/>
                <a:buSzTx/>
                <a:buFontTx/>
                <a:buNone/>
              </a:pPr>
              <a:t>February 3, 2023</a:t>
            </a:fld>
            <a:endParaRPr lang="en-US" altLang="en-US" sz="1000" smtClean="0"/>
          </a:p>
        </p:txBody>
      </p:sp>
      <p:sp>
        <p:nvSpPr>
          <p:cNvPr id="880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1EB8065-B0B5-4BBA-947A-1D3E5CE31AA6}" type="slidenum">
              <a:rPr lang="en-US" altLang="en-US" sz="1000" smtClean="0"/>
              <a:pPr>
                <a:spcBef>
                  <a:spcPct val="0"/>
                </a:spcBef>
                <a:buClrTx/>
                <a:buSzTx/>
                <a:buFontTx/>
                <a:buNone/>
              </a:pPr>
              <a:t>68</a:t>
            </a:fld>
            <a:endParaRPr lang="en-US" altLang="en-US" sz="1000" smtClean="0"/>
          </a:p>
        </p:txBody>
      </p:sp>
      <p:sp>
        <p:nvSpPr>
          <p:cNvPr id="88068" name="Rectangle 3074"/>
          <p:cNvSpPr>
            <a:spLocks noGrp="1" noChangeArrowheads="1"/>
          </p:cNvSpPr>
          <p:nvPr>
            <p:ph type="title"/>
          </p:nvPr>
        </p:nvSpPr>
        <p:spPr>
          <a:xfrm>
            <a:off x="990600" y="152400"/>
            <a:ext cx="8001000" cy="381000"/>
          </a:xfrm>
          <a:noFill/>
        </p:spPr>
        <p:txBody>
          <a:bodyPr lIns="92075" tIns="46038" rIns="92075" bIns="46038"/>
          <a:lstStyle/>
          <a:p>
            <a:pPr eaLnBrk="1" hangingPunct="1"/>
            <a:r>
              <a:rPr lang="en-US" altLang="en-US" sz="3200" smtClean="0">
                <a:solidFill>
                  <a:srgbClr val="C00000"/>
                </a:solidFill>
              </a:rPr>
              <a:t>Phát hiện gian lận và khai phá mẫu hiếm</a:t>
            </a:r>
          </a:p>
        </p:txBody>
      </p:sp>
      <p:sp>
        <p:nvSpPr>
          <p:cNvPr id="88069" name="Rectangle 3075"/>
          <p:cNvSpPr>
            <a:spLocks noGrp="1" noChangeArrowheads="1"/>
          </p:cNvSpPr>
          <p:nvPr>
            <p:ph type="body" idx="1"/>
          </p:nvPr>
        </p:nvSpPr>
        <p:spPr>
          <a:xfrm>
            <a:off x="304800" y="914400"/>
            <a:ext cx="8458200" cy="5257800"/>
          </a:xfrm>
          <a:noFill/>
        </p:spPr>
        <p:txBody>
          <a:bodyPr lIns="92075" tIns="46038" rIns="92075" bIns="46038"/>
          <a:lstStyle/>
          <a:p>
            <a:pPr eaLnBrk="1" hangingPunct="1">
              <a:lnSpc>
                <a:spcPct val="110000"/>
              </a:lnSpc>
            </a:pPr>
            <a:r>
              <a:rPr lang="en-US" altLang="en-US" sz="2000" dirty="0" err="1" smtClean="0">
                <a:solidFill>
                  <a:srgbClr val="D60093"/>
                </a:solidFill>
              </a:rPr>
              <a:t>Tiếp</a:t>
            </a:r>
            <a:r>
              <a:rPr lang="en-US" altLang="en-US" sz="2000" dirty="0" smtClean="0">
                <a:solidFill>
                  <a:srgbClr val="D60093"/>
                </a:solidFill>
              </a:rPr>
              <a:t> </a:t>
            </a:r>
            <a:r>
              <a:rPr lang="en-US" altLang="en-US" sz="2000" dirty="0" err="1" smtClean="0">
                <a:solidFill>
                  <a:srgbClr val="D60093"/>
                </a:solidFill>
              </a:rPr>
              <a:t>cận</a:t>
            </a:r>
            <a:r>
              <a:rPr lang="en-US" altLang="en-US" sz="2000" dirty="0" smtClean="0">
                <a:solidFill>
                  <a:srgbClr val="D60093"/>
                </a:solidFill>
              </a:rPr>
              <a:t>: </a:t>
            </a:r>
            <a:r>
              <a:rPr lang="en-US" altLang="en-US" sz="2000" dirty="0" err="1" smtClean="0"/>
              <a:t>Phân</a:t>
            </a:r>
            <a:r>
              <a:rPr lang="en-US" altLang="en-US" sz="2000" dirty="0" smtClean="0"/>
              <a:t> </a:t>
            </a:r>
            <a:r>
              <a:rPr lang="en-US" altLang="en-US" sz="2000" dirty="0" err="1" smtClean="0"/>
              <a:t>cụm</a:t>
            </a:r>
            <a:r>
              <a:rPr lang="en-US" altLang="en-US" sz="1800" dirty="0" smtClean="0"/>
              <a:t> &amp; </a:t>
            </a:r>
            <a:r>
              <a:rPr lang="en-US" altLang="en-US" sz="1800" dirty="0" err="1" smtClean="0"/>
              <a:t>xây</a:t>
            </a:r>
            <a:r>
              <a:rPr lang="en-US" altLang="en-US" sz="1800" dirty="0" smtClean="0"/>
              <a:t> </a:t>
            </a:r>
            <a:r>
              <a:rPr lang="en-US" altLang="en-US" sz="1800" dirty="0" err="1" smtClean="0"/>
              <a:t>dựng</a:t>
            </a:r>
            <a:r>
              <a:rPr lang="en-US" altLang="en-US" sz="1800" dirty="0" smtClean="0"/>
              <a:t> </a:t>
            </a:r>
            <a:r>
              <a:rPr lang="en-US" altLang="en-US" sz="1800" dirty="0" err="1" smtClean="0"/>
              <a:t>mô</a:t>
            </a:r>
            <a:r>
              <a:rPr lang="en-US" altLang="en-US" sz="1800" dirty="0" smtClean="0"/>
              <a:t> </a:t>
            </a:r>
            <a:r>
              <a:rPr lang="en-US" altLang="en-US" sz="1800" dirty="0" err="1" smtClean="0"/>
              <a:t>hình</a:t>
            </a:r>
            <a:r>
              <a:rPr lang="en-US" altLang="en-US" sz="1800" dirty="0" smtClean="0"/>
              <a:t> </a:t>
            </a:r>
            <a:r>
              <a:rPr lang="en-US" altLang="en-US" sz="1800" dirty="0" err="1" smtClean="0"/>
              <a:t>gian</a:t>
            </a:r>
            <a:r>
              <a:rPr lang="en-US" altLang="en-US" sz="1800" dirty="0" smtClean="0"/>
              <a:t> </a:t>
            </a:r>
            <a:r>
              <a:rPr lang="en-US" altLang="en-US" sz="1800" dirty="0" err="1" smtClean="0"/>
              <a:t>lận</a:t>
            </a:r>
            <a:r>
              <a:rPr lang="en-US" altLang="en-US" sz="1800" dirty="0" smtClean="0"/>
              <a:t>, </a:t>
            </a:r>
            <a:r>
              <a:rPr lang="en-US" altLang="en-US" sz="1800" dirty="0" err="1" smtClean="0"/>
              <a:t>phân</a:t>
            </a:r>
            <a:r>
              <a:rPr lang="en-US" altLang="en-US" sz="1800" dirty="0" smtClean="0"/>
              <a:t> </a:t>
            </a:r>
            <a:r>
              <a:rPr lang="en-US" altLang="en-US" sz="1800" dirty="0" err="1" smtClean="0"/>
              <a:t>tích</a:t>
            </a:r>
            <a:r>
              <a:rPr lang="en-US" altLang="en-US" sz="1800" dirty="0" smtClean="0"/>
              <a:t> </a:t>
            </a:r>
            <a:r>
              <a:rPr lang="en-US" altLang="en-US" sz="1800" dirty="0" err="1" smtClean="0"/>
              <a:t>bất</a:t>
            </a:r>
            <a:r>
              <a:rPr lang="en-US" altLang="en-US" sz="1800" dirty="0" smtClean="0"/>
              <a:t> </a:t>
            </a:r>
            <a:r>
              <a:rPr lang="en-US" altLang="en-US" sz="1800" dirty="0" err="1" smtClean="0"/>
              <a:t>thường</a:t>
            </a:r>
            <a:endParaRPr lang="en-US" altLang="en-US" sz="1800" dirty="0" smtClean="0"/>
          </a:p>
          <a:p>
            <a:pPr eaLnBrk="1" hangingPunct="1">
              <a:lnSpc>
                <a:spcPct val="110000"/>
              </a:lnSpc>
            </a:pPr>
            <a:r>
              <a:rPr lang="en-US" altLang="en-US" sz="2000" dirty="0" err="1" smtClean="0">
                <a:solidFill>
                  <a:srgbClr val="D60093"/>
                </a:solidFill>
              </a:rPr>
              <a:t>Ứng</a:t>
            </a:r>
            <a:r>
              <a:rPr lang="en-US" altLang="en-US" sz="2000" dirty="0" smtClean="0">
                <a:solidFill>
                  <a:srgbClr val="D60093"/>
                </a:solidFill>
              </a:rPr>
              <a:t> </a:t>
            </a:r>
            <a:r>
              <a:rPr lang="en-US" altLang="en-US" sz="2000" dirty="0" err="1" smtClean="0">
                <a:solidFill>
                  <a:srgbClr val="D60093"/>
                </a:solidFill>
              </a:rPr>
              <a:t>dụng</a:t>
            </a:r>
            <a:r>
              <a:rPr lang="en-US" altLang="en-US" sz="2000" dirty="0" smtClean="0">
                <a:solidFill>
                  <a:srgbClr val="D60093"/>
                </a:solidFill>
              </a:rPr>
              <a:t>: </a:t>
            </a:r>
            <a:r>
              <a:rPr lang="en-US" altLang="en-US" sz="2000" dirty="0" err="1" smtClean="0"/>
              <a:t>Chăm</a:t>
            </a:r>
            <a:r>
              <a:rPr lang="en-US" altLang="en-US" sz="2000" dirty="0" smtClean="0"/>
              <a:t> </a:t>
            </a:r>
            <a:r>
              <a:rPr lang="en-US" altLang="en-US" sz="2000" dirty="0" err="1" smtClean="0"/>
              <a:t>sóc</a:t>
            </a:r>
            <a:r>
              <a:rPr lang="en-US" altLang="en-US" sz="2000" dirty="0" smtClean="0"/>
              <a:t> </a:t>
            </a:r>
            <a:r>
              <a:rPr lang="en-US" altLang="en-US" sz="2000" dirty="0" err="1" smtClean="0"/>
              <a:t>sức</a:t>
            </a:r>
            <a:r>
              <a:rPr lang="en-US" altLang="en-US" sz="2000" dirty="0" smtClean="0"/>
              <a:t> </a:t>
            </a:r>
            <a:r>
              <a:rPr lang="en-US" altLang="en-US" sz="2000" dirty="0" err="1" smtClean="0"/>
              <a:t>khỏe</a:t>
            </a:r>
            <a:r>
              <a:rPr lang="en-US" altLang="en-US" sz="2000" dirty="0" smtClean="0"/>
              <a:t>, </a:t>
            </a:r>
            <a:r>
              <a:rPr lang="en-US" altLang="en-US" sz="2000" dirty="0" err="1" smtClean="0"/>
              <a:t>bán</a:t>
            </a:r>
            <a:r>
              <a:rPr lang="en-US" altLang="en-US" sz="2000" dirty="0" smtClean="0"/>
              <a:t> </a:t>
            </a:r>
            <a:r>
              <a:rPr lang="en-US" altLang="en-US" sz="2000" dirty="0" err="1" smtClean="0"/>
              <a:t>lẻ</a:t>
            </a:r>
            <a:r>
              <a:rPr lang="en-US" altLang="en-US" sz="2000" dirty="0" smtClean="0"/>
              <a:t>, </a:t>
            </a:r>
            <a:r>
              <a:rPr lang="en-US" altLang="en-US" sz="2000" dirty="0" err="1" smtClean="0"/>
              <a:t>dịch</a:t>
            </a:r>
            <a:r>
              <a:rPr lang="en-US" altLang="en-US" sz="2000" dirty="0" smtClean="0"/>
              <a:t> </a:t>
            </a:r>
            <a:r>
              <a:rPr lang="en-US" altLang="en-US" sz="2000" dirty="0" err="1" smtClean="0"/>
              <a:t>vụ</a:t>
            </a:r>
            <a:r>
              <a:rPr lang="en-US" altLang="en-US" sz="2000" dirty="0" smtClean="0"/>
              <a:t> </a:t>
            </a:r>
            <a:r>
              <a:rPr lang="en-US" altLang="en-US" sz="2000" dirty="0" err="1" smtClean="0"/>
              <a:t>thẻ</a:t>
            </a:r>
            <a:r>
              <a:rPr lang="en-US" altLang="en-US" sz="2000" dirty="0" smtClean="0"/>
              <a:t> </a:t>
            </a:r>
            <a:r>
              <a:rPr lang="en-US" altLang="en-US" sz="2000" dirty="0" err="1" smtClean="0"/>
              <a:t>tín</a:t>
            </a:r>
            <a:r>
              <a:rPr lang="en-US" altLang="en-US" sz="2000" dirty="0" smtClean="0"/>
              <a:t> </a:t>
            </a:r>
            <a:r>
              <a:rPr lang="en-US" altLang="en-US" sz="2000" dirty="0" err="1" smtClean="0"/>
              <a:t>dụng</a:t>
            </a:r>
            <a:r>
              <a:rPr lang="en-US" altLang="en-US" sz="2000" dirty="0" smtClean="0"/>
              <a:t>, </a:t>
            </a:r>
            <a:r>
              <a:rPr lang="en-US" altLang="en-US" sz="2000" dirty="0" err="1" smtClean="0"/>
              <a:t>viễn</a:t>
            </a:r>
            <a:r>
              <a:rPr lang="en-US" altLang="en-US" sz="2000" dirty="0" smtClean="0"/>
              <a:t> </a:t>
            </a:r>
            <a:r>
              <a:rPr lang="en-US" altLang="en-US" sz="2000" dirty="0" err="1" smtClean="0"/>
              <a:t>thông</a:t>
            </a:r>
            <a:r>
              <a:rPr lang="en-US" altLang="en-US" sz="2000" dirty="0" smtClean="0"/>
              <a:t>.</a:t>
            </a:r>
          </a:p>
          <a:p>
            <a:pPr lvl="1" eaLnBrk="1" hangingPunct="1">
              <a:lnSpc>
                <a:spcPct val="110000"/>
              </a:lnSpc>
              <a:buSzPct val="110000"/>
              <a:buFont typeface="Wingdings" panose="05000000000000000000" pitchFamily="2" charset="2"/>
              <a:buChar char="§"/>
            </a:pPr>
            <a:r>
              <a:rPr lang="en-US" altLang="en-US" sz="1800" u="sng" dirty="0" err="1" smtClean="0"/>
              <a:t>Bảo</a:t>
            </a:r>
            <a:r>
              <a:rPr lang="en-US" altLang="en-US" sz="1800" u="sng" dirty="0" smtClean="0"/>
              <a:t> </a:t>
            </a:r>
            <a:r>
              <a:rPr lang="en-US" altLang="en-US" sz="1800" u="sng" dirty="0" err="1" smtClean="0"/>
              <a:t>hiểm</a:t>
            </a:r>
            <a:r>
              <a:rPr lang="en-US" altLang="en-US" sz="1800" u="sng" dirty="0" smtClean="0"/>
              <a:t> </a:t>
            </a:r>
            <a:r>
              <a:rPr lang="en-US" altLang="en-US" sz="1800" u="sng" dirty="0" err="1" smtClean="0"/>
              <a:t>tự</a:t>
            </a:r>
            <a:r>
              <a:rPr lang="en-US" altLang="en-US" sz="1800" u="sng" dirty="0" smtClean="0"/>
              <a:t> </a:t>
            </a:r>
            <a:r>
              <a:rPr lang="en-US" altLang="en-US" sz="1800" u="sng" dirty="0" err="1" smtClean="0"/>
              <a:t>động</a:t>
            </a:r>
            <a:r>
              <a:rPr lang="en-US" altLang="en-US" sz="1800" dirty="0" smtClean="0"/>
              <a:t>: </a:t>
            </a:r>
            <a:r>
              <a:rPr lang="en-US" altLang="en-US" sz="1800" dirty="0" err="1" smtClean="0"/>
              <a:t>vòng</a:t>
            </a:r>
            <a:r>
              <a:rPr lang="en-US" altLang="en-US" sz="1800" dirty="0" smtClean="0"/>
              <a:t> </a:t>
            </a:r>
            <a:r>
              <a:rPr lang="en-US" altLang="en-US" sz="1800" dirty="0" err="1" smtClean="0"/>
              <a:t>xung</a:t>
            </a:r>
            <a:r>
              <a:rPr lang="en-US" altLang="en-US" sz="1800" dirty="0" smtClean="0"/>
              <a:t> </a:t>
            </a:r>
            <a:r>
              <a:rPr lang="en-US" altLang="en-US" sz="1800" dirty="0" err="1" smtClean="0"/>
              <a:t>đột</a:t>
            </a:r>
            <a:endParaRPr lang="en-US" altLang="en-US" sz="1800" dirty="0" smtClean="0"/>
          </a:p>
          <a:p>
            <a:pPr lvl="1" eaLnBrk="1" hangingPunct="1">
              <a:lnSpc>
                <a:spcPct val="110000"/>
              </a:lnSpc>
              <a:buSzPct val="110000"/>
              <a:buFont typeface="Wingdings" panose="05000000000000000000" pitchFamily="2" charset="2"/>
              <a:buChar char="§"/>
            </a:pPr>
            <a:r>
              <a:rPr lang="en-US" altLang="en-US" sz="1800" u="sng" dirty="0" err="1" smtClean="0"/>
              <a:t>Rửa</a:t>
            </a:r>
            <a:r>
              <a:rPr lang="en-US" altLang="en-US" sz="1800" u="sng" dirty="0" smtClean="0"/>
              <a:t> </a:t>
            </a:r>
            <a:r>
              <a:rPr lang="en-US" altLang="en-US" sz="1800" u="sng" dirty="0" err="1" smtClean="0"/>
              <a:t>tiền</a:t>
            </a:r>
            <a:r>
              <a:rPr lang="en-US" altLang="en-US" sz="1800" u="sng" dirty="0" smtClean="0"/>
              <a:t>:</a:t>
            </a:r>
            <a:r>
              <a:rPr lang="en-US" altLang="en-US" sz="1800" dirty="0" smtClean="0"/>
              <a:t> </a:t>
            </a:r>
            <a:r>
              <a:rPr lang="en-US" altLang="en-US" sz="1800" dirty="0" err="1" smtClean="0"/>
              <a:t>giao</a:t>
            </a:r>
            <a:r>
              <a:rPr lang="en-US" altLang="en-US" sz="1800" dirty="0" smtClean="0"/>
              <a:t> </a:t>
            </a:r>
            <a:r>
              <a:rPr lang="en-US" altLang="en-US" sz="1800" dirty="0" err="1" smtClean="0"/>
              <a:t>dịch</a:t>
            </a:r>
            <a:r>
              <a:rPr lang="en-US" altLang="en-US" sz="1800" dirty="0" smtClean="0"/>
              <a:t> </a:t>
            </a:r>
            <a:r>
              <a:rPr lang="en-US" altLang="en-US" sz="1800" dirty="0" err="1" smtClean="0"/>
              <a:t>tiền</a:t>
            </a:r>
            <a:r>
              <a:rPr lang="en-US" altLang="en-US" sz="1800" dirty="0" smtClean="0"/>
              <a:t> </a:t>
            </a:r>
            <a:r>
              <a:rPr lang="en-US" altLang="en-US" sz="1800" dirty="0" err="1" smtClean="0"/>
              <a:t>tệ</a:t>
            </a:r>
            <a:r>
              <a:rPr lang="en-US" altLang="en-US" sz="1800" dirty="0" smtClean="0"/>
              <a:t> </a:t>
            </a:r>
            <a:r>
              <a:rPr lang="en-US" altLang="en-US" sz="1800" dirty="0" err="1" smtClean="0"/>
              <a:t>đáng</a:t>
            </a:r>
            <a:r>
              <a:rPr lang="en-US" altLang="en-US" sz="1800" dirty="0" smtClean="0"/>
              <a:t> </a:t>
            </a:r>
            <a:r>
              <a:rPr lang="en-US" altLang="en-US" sz="1800" dirty="0" err="1" smtClean="0"/>
              <a:t>ngờ</a:t>
            </a:r>
            <a:endParaRPr lang="en-US" altLang="en-US" sz="1800" dirty="0" smtClean="0"/>
          </a:p>
          <a:p>
            <a:pPr lvl="1" eaLnBrk="1" hangingPunct="1">
              <a:lnSpc>
                <a:spcPct val="110000"/>
              </a:lnSpc>
              <a:buSzPct val="110000"/>
              <a:buFont typeface="Wingdings" panose="05000000000000000000" pitchFamily="2" charset="2"/>
              <a:buChar char="§"/>
            </a:pPr>
            <a:r>
              <a:rPr lang="en-US" altLang="en-US" sz="1800" u="sng" dirty="0" err="1" smtClean="0"/>
              <a:t>Bảo</a:t>
            </a:r>
            <a:r>
              <a:rPr lang="en-US" altLang="en-US" sz="1800" u="sng" dirty="0" smtClean="0"/>
              <a:t> </a:t>
            </a:r>
            <a:r>
              <a:rPr lang="en-US" altLang="en-US" sz="1800" u="sng" dirty="0" err="1" smtClean="0"/>
              <a:t>hiểm</a:t>
            </a:r>
            <a:r>
              <a:rPr lang="en-US" altLang="en-US" sz="1800" u="sng" dirty="0" smtClean="0"/>
              <a:t> y </a:t>
            </a:r>
            <a:r>
              <a:rPr lang="en-US" altLang="en-US" sz="1800" u="sng" dirty="0" err="1" smtClean="0"/>
              <a:t>tế</a:t>
            </a:r>
            <a:endParaRPr lang="en-US" altLang="en-US" sz="1800" dirty="0" smtClean="0"/>
          </a:p>
          <a:p>
            <a:pPr lvl="2" eaLnBrk="1" hangingPunct="1">
              <a:lnSpc>
                <a:spcPct val="110000"/>
              </a:lnSpc>
            </a:pPr>
            <a:r>
              <a:rPr lang="en-US" altLang="en-US" sz="1800" dirty="0" err="1" smtClean="0"/>
              <a:t>Bệnh</a:t>
            </a:r>
            <a:r>
              <a:rPr lang="en-US" altLang="en-US" sz="1800" dirty="0" smtClean="0"/>
              <a:t> </a:t>
            </a:r>
            <a:r>
              <a:rPr lang="en-US" altLang="en-US" sz="1800" dirty="0" err="1" smtClean="0"/>
              <a:t>nghề</a:t>
            </a:r>
            <a:r>
              <a:rPr lang="en-US" altLang="en-US" sz="1800" dirty="0" smtClean="0"/>
              <a:t> </a:t>
            </a:r>
            <a:r>
              <a:rPr lang="en-US" altLang="en-US" sz="1800" dirty="0" err="1" smtClean="0"/>
              <a:t>nghiệp</a:t>
            </a:r>
            <a:r>
              <a:rPr lang="en-US" altLang="en-US" sz="1800" dirty="0" smtClean="0"/>
              <a:t>, </a:t>
            </a:r>
            <a:r>
              <a:rPr lang="en-US" altLang="en-US" sz="1800" dirty="0" err="1" smtClean="0"/>
              <a:t>nhóm</a:t>
            </a:r>
            <a:r>
              <a:rPr lang="en-US" altLang="en-US" sz="1800" dirty="0" smtClean="0"/>
              <a:t> </a:t>
            </a:r>
            <a:r>
              <a:rPr lang="en-US" altLang="en-US" sz="1800" dirty="0" err="1" smtClean="0"/>
              <a:t>bác</a:t>
            </a:r>
            <a:r>
              <a:rPr lang="en-US" altLang="en-US" sz="1800" dirty="0" smtClean="0"/>
              <a:t> </a:t>
            </a:r>
            <a:r>
              <a:rPr lang="en-US" altLang="en-US" sz="1800" dirty="0" err="1" smtClean="0"/>
              <a:t>sỹ</a:t>
            </a:r>
            <a:r>
              <a:rPr lang="en-US" altLang="en-US" sz="1800" dirty="0" smtClean="0"/>
              <a:t>, </a:t>
            </a:r>
            <a:r>
              <a:rPr lang="en-US" altLang="en-US" sz="1800" dirty="0" err="1" smtClean="0"/>
              <a:t>và</a:t>
            </a:r>
            <a:r>
              <a:rPr lang="en-US" altLang="en-US" sz="1800" dirty="0" smtClean="0"/>
              <a:t> </a:t>
            </a:r>
            <a:r>
              <a:rPr lang="en-US" altLang="en-US" sz="1800" dirty="0" err="1" smtClean="0"/>
              <a:t>nhóm</a:t>
            </a:r>
            <a:r>
              <a:rPr lang="en-US" altLang="en-US" sz="1800" dirty="0" smtClean="0"/>
              <a:t> </a:t>
            </a:r>
            <a:r>
              <a:rPr lang="en-US" altLang="en-US" sz="1800" dirty="0" err="1" smtClean="0"/>
              <a:t>chỉ</a:t>
            </a:r>
            <a:r>
              <a:rPr lang="en-US" altLang="en-US" sz="1800" dirty="0" smtClean="0"/>
              <a:t> </a:t>
            </a:r>
            <a:r>
              <a:rPr lang="en-US" altLang="en-US" sz="1800" dirty="0" err="1" smtClean="0"/>
              <a:t>dẫn</a:t>
            </a:r>
            <a:endParaRPr lang="en-US" altLang="en-US" sz="1800" dirty="0" smtClean="0"/>
          </a:p>
          <a:p>
            <a:pPr lvl="2" eaLnBrk="1" hangingPunct="1">
              <a:lnSpc>
                <a:spcPct val="110000"/>
              </a:lnSpc>
            </a:pPr>
            <a:r>
              <a:rPr lang="en-US" altLang="en-US" sz="1800" dirty="0" err="1" smtClean="0"/>
              <a:t>Xét</a:t>
            </a:r>
            <a:r>
              <a:rPr lang="en-US" altLang="en-US" sz="1800" dirty="0" smtClean="0"/>
              <a:t> </a:t>
            </a:r>
            <a:r>
              <a:rPr lang="en-US" altLang="en-US" sz="1800" dirty="0" err="1" smtClean="0"/>
              <a:t>nghiệm</a:t>
            </a:r>
            <a:r>
              <a:rPr lang="en-US" altLang="en-US" sz="1800" dirty="0" smtClean="0"/>
              <a:t> </a:t>
            </a:r>
            <a:r>
              <a:rPr lang="en-US" altLang="en-US" sz="1800" dirty="0" err="1" smtClean="0"/>
              <a:t>không</a:t>
            </a:r>
            <a:r>
              <a:rPr lang="en-US" altLang="en-US" sz="1800" dirty="0" smtClean="0"/>
              <a:t> </a:t>
            </a:r>
            <a:r>
              <a:rPr lang="en-US" altLang="en-US" sz="1800" dirty="0" err="1" smtClean="0"/>
              <a:t>cần</a:t>
            </a:r>
            <a:r>
              <a:rPr lang="en-US" altLang="en-US" sz="1800" dirty="0" smtClean="0"/>
              <a:t> </a:t>
            </a:r>
            <a:r>
              <a:rPr lang="en-US" altLang="en-US" sz="1800" dirty="0" err="1" smtClean="0"/>
              <a:t>thiết</a:t>
            </a:r>
            <a:r>
              <a:rPr lang="en-US" altLang="en-US" sz="1800" dirty="0" smtClean="0"/>
              <a:t> </a:t>
            </a:r>
            <a:r>
              <a:rPr lang="en-US" altLang="en-US" sz="1800" dirty="0" err="1" smtClean="0"/>
              <a:t>hoặc</a:t>
            </a:r>
            <a:r>
              <a:rPr lang="en-US" altLang="en-US" sz="1800" dirty="0" smtClean="0"/>
              <a:t> </a:t>
            </a:r>
            <a:r>
              <a:rPr lang="en-US" altLang="en-US" sz="1800" dirty="0" err="1" smtClean="0"/>
              <a:t>tương</a:t>
            </a:r>
            <a:r>
              <a:rPr lang="en-US" altLang="en-US" sz="1800" dirty="0" smtClean="0"/>
              <a:t> </a:t>
            </a:r>
            <a:r>
              <a:rPr lang="en-US" altLang="en-US" sz="1800" dirty="0" err="1" smtClean="0"/>
              <a:t>quan</a:t>
            </a:r>
            <a:endParaRPr lang="en-US" altLang="en-US" sz="1600" dirty="0" smtClean="0"/>
          </a:p>
          <a:p>
            <a:pPr lvl="1" eaLnBrk="1" hangingPunct="1">
              <a:lnSpc>
                <a:spcPct val="110000"/>
              </a:lnSpc>
              <a:buSzPct val="110000"/>
              <a:buFont typeface="Wingdings" panose="05000000000000000000" pitchFamily="2" charset="2"/>
              <a:buChar char="§"/>
            </a:pPr>
            <a:r>
              <a:rPr lang="en-US" altLang="en-US" sz="1800" u="sng" dirty="0" err="1" smtClean="0"/>
              <a:t>Viến</a:t>
            </a:r>
            <a:r>
              <a:rPr lang="en-US" altLang="en-US" sz="1800" u="sng" dirty="0" smtClean="0"/>
              <a:t> </a:t>
            </a:r>
            <a:r>
              <a:rPr lang="en-US" altLang="en-US" sz="1800" u="sng" dirty="0" err="1" smtClean="0"/>
              <a:t>thông</a:t>
            </a:r>
            <a:r>
              <a:rPr lang="en-US" altLang="en-US" sz="1800" u="sng" dirty="0" smtClean="0"/>
              <a:t>: </a:t>
            </a:r>
            <a:r>
              <a:rPr lang="en-US" altLang="en-US" sz="1800" u="sng" dirty="0" err="1" smtClean="0"/>
              <a:t>cuộc</a:t>
            </a:r>
            <a:r>
              <a:rPr lang="en-US" altLang="en-US" sz="1800" u="sng" dirty="0" smtClean="0"/>
              <a:t> </a:t>
            </a:r>
            <a:r>
              <a:rPr lang="en-US" altLang="en-US" sz="1800" u="sng" dirty="0" err="1" smtClean="0"/>
              <a:t>gọi</a:t>
            </a:r>
            <a:r>
              <a:rPr lang="en-US" altLang="en-US" sz="1800" u="sng" dirty="0" smtClean="0"/>
              <a:t> </a:t>
            </a:r>
            <a:r>
              <a:rPr lang="en-US" altLang="en-US" sz="1800" u="sng" dirty="0" err="1" smtClean="0"/>
              <a:t>gian</a:t>
            </a:r>
            <a:r>
              <a:rPr lang="en-US" altLang="en-US" sz="1800" u="sng" dirty="0" smtClean="0"/>
              <a:t> </a:t>
            </a:r>
            <a:r>
              <a:rPr lang="en-US" altLang="en-US" sz="1800" u="sng" dirty="0" err="1" smtClean="0"/>
              <a:t>lận</a:t>
            </a:r>
            <a:endParaRPr lang="en-US" altLang="en-US" sz="1600" dirty="0" smtClean="0"/>
          </a:p>
          <a:p>
            <a:pPr lvl="2" eaLnBrk="1" hangingPunct="1">
              <a:lnSpc>
                <a:spcPct val="110000"/>
              </a:lnSpc>
            </a:pPr>
            <a:r>
              <a:rPr lang="en-US" altLang="en-US" sz="1800" dirty="0" err="1" smtClean="0"/>
              <a:t>Mô</a:t>
            </a:r>
            <a:r>
              <a:rPr lang="en-US" altLang="en-US" sz="1800" dirty="0" smtClean="0"/>
              <a:t> </a:t>
            </a:r>
            <a:r>
              <a:rPr lang="en-US" altLang="en-US" sz="1800" dirty="0" err="1" smtClean="0"/>
              <a:t>hình</a:t>
            </a:r>
            <a:r>
              <a:rPr lang="en-US" altLang="en-US" sz="1800" dirty="0" smtClean="0"/>
              <a:t> </a:t>
            </a:r>
            <a:r>
              <a:rPr lang="en-US" altLang="en-US" sz="1800" dirty="0" err="1" smtClean="0"/>
              <a:t>cuộc</a:t>
            </a:r>
            <a:r>
              <a:rPr lang="en-US" altLang="en-US" sz="1800" dirty="0" smtClean="0"/>
              <a:t> </a:t>
            </a:r>
            <a:r>
              <a:rPr lang="en-US" altLang="en-US" sz="1800" dirty="0" err="1" smtClean="0"/>
              <a:t>gọi</a:t>
            </a:r>
            <a:r>
              <a:rPr lang="en-US" altLang="en-US" sz="1800" dirty="0" smtClean="0"/>
              <a:t>: </a:t>
            </a:r>
            <a:r>
              <a:rPr lang="en-US" altLang="en-US" sz="1800" dirty="0" err="1" smtClean="0"/>
              <a:t>đích</a:t>
            </a:r>
            <a:r>
              <a:rPr lang="en-US" altLang="en-US" sz="1800" dirty="0" smtClean="0"/>
              <a:t> </a:t>
            </a:r>
            <a:r>
              <a:rPr lang="en-US" altLang="en-US" sz="1800" dirty="0" err="1" smtClean="0"/>
              <a:t>cuộc</a:t>
            </a:r>
            <a:r>
              <a:rPr lang="en-US" altLang="en-US" sz="1800" dirty="0" smtClean="0"/>
              <a:t> </a:t>
            </a:r>
            <a:r>
              <a:rPr lang="en-US" altLang="en-US" sz="1800" dirty="0" err="1" smtClean="0"/>
              <a:t>gọi</a:t>
            </a:r>
            <a:r>
              <a:rPr lang="en-US" altLang="en-US" sz="1800" dirty="0" smtClean="0"/>
              <a:t>, </a:t>
            </a:r>
            <a:r>
              <a:rPr lang="en-US" altLang="en-US" sz="1800" dirty="0" err="1" smtClean="0"/>
              <a:t>độ</a:t>
            </a:r>
            <a:r>
              <a:rPr lang="en-US" altLang="en-US" sz="1800" dirty="0" smtClean="0"/>
              <a:t> </a:t>
            </a:r>
            <a:r>
              <a:rPr lang="en-US" altLang="en-US" sz="1800" dirty="0" err="1" smtClean="0"/>
              <a:t>dài</a:t>
            </a:r>
            <a:r>
              <a:rPr lang="en-US" altLang="en-US" sz="1800" dirty="0" smtClean="0"/>
              <a:t>, </a:t>
            </a:r>
            <a:r>
              <a:rPr lang="en-US" altLang="en-US" sz="1800" dirty="0" err="1" smtClean="0"/>
              <a:t>thời</a:t>
            </a:r>
            <a:r>
              <a:rPr lang="en-US" altLang="en-US" sz="1800" dirty="0" smtClean="0"/>
              <a:t> </a:t>
            </a:r>
            <a:r>
              <a:rPr lang="en-US" altLang="en-US" sz="1800" dirty="0" err="1" smtClean="0"/>
              <a:t>điểm</a:t>
            </a:r>
            <a:r>
              <a:rPr lang="en-US" altLang="en-US" sz="1800" dirty="0" smtClean="0"/>
              <a:t> </a:t>
            </a:r>
            <a:r>
              <a:rPr lang="en-US" altLang="en-US" sz="1800" dirty="0" err="1" smtClean="0"/>
              <a:t>trong</a:t>
            </a:r>
            <a:r>
              <a:rPr lang="en-US" altLang="en-US" sz="1800" dirty="0" smtClean="0"/>
              <a:t> </a:t>
            </a:r>
            <a:r>
              <a:rPr lang="en-US" altLang="en-US" sz="1800" dirty="0" err="1" smtClean="0"/>
              <a:t>ngày</a:t>
            </a:r>
            <a:r>
              <a:rPr lang="en-US" altLang="en-US" sz="1800" dirty="0" smtClean="0"/>
              <a:t> </a:t>
            </a:r>
            <a:r>
              <a:rPr lang="en-US" altLang="en-US" sz="1800" dirty="0" err="1" smtClean="0"/>
              <a:t>hoặc</a:t>
            </a:r>
            <a:r>
              <a:rPr lang="en-US" altLang="en-US" sz="1800" dirty="0" smtClean="0"/>
              <a:t> </a:t>
            </a:r>
            <a:r>
              <a:rPr lang="en-US" altLang="en-US" sz="1800" dirty="0" err="1" smtClean="0"/>
              <a:t>tuần</a:t>
            </a:r>
            <a:r>
              <a:rPr lang="en-US" altLang="en-US" sz="1800" dirty="0" smtClean="0"/>
              <a:t>. </a:t>
            </a:r>
            <a:r>
              <a:rPr lang="en-US" altLang="en-US" sz="1800" dirty="0" err="1" smtClean="0"/>
              <a:t>Phân</a:t>
            </a:r>
            <a:r>
              <a:rPr lang="en-US" altLang="en-US" sz="1800" dirty="0" smtClean="0"/>
              <a:t> </a:t>
            </a:r>
            <a:r>
              <a:rPr lang="en-US" altLang="en-US" sz="1800" dirty="0" err="1" smtClean="0"/>
              <a:t>tích</a:t>
            </a:r>
            <a:r>
              <a:rPr lang="en-US" altLang="en-US" sz="1800" dirty="0" smtClean="0"/>
              <a:t> </a:t>
            </a:r>
            <a:r>
              <a:rPr lang="en-US" altLang="en-US" sz="1800" dirty="0" err="1" smtClean="0"/>
              <a:t>mẫu</a:t>
            </a:r>
            <a:r>
              <a:rPr lang="en-US" altLang="en-US" sz="1800" dirty="0" smtClean="0"/>
              <a:t> </a:t>
            </a:r>
            <a:r>
              <a:rPr lang="en-US" altLang="en-US" sz="1800" dirty="0" err="1" smtClean="0"/>
              <a:t>lệch</a:t>
            </a:r>
            <a:r>
              <a:rPr lang="en-US" altLang="en-US" sz="1800" dirty="0" smtClean="0"/>
              <a:t> </a:t>
            </a:r>
            <a:r>
              <a:rPr lang="en-US" altLang="en-US" sz="1800" dirty="0" err="1" smtClean="0"/>
              <a:t>một</a:t>
            </a:r>
            <a:r>
              <a:rPr lang="en-US" altLang="en-US" sz="1800" dirty="0" smtClean="0"/>
              <a:t> </a:t>
            </a:r>
            <a:r>
              <a:rPr lang="en-US" altLang="en-US" sz="1800" dirty="0" err="1" smtClean="0"/>
              <a:t>dạng</a:t>
            </a:r>
            <a:r>
              <a:rPr lang="en-US" altLang="en-US" sz="1800" dirty="0" smtClean="0"/>
              <a:t> </a:t>
            </a:r>
            <a:r>
              <a:rPr lang="en-US" altLang="en-US" sz="1800" dirty="0" err="1" smtClean="0"/>
              <a:t>chuẩn</a:t>
            </a:r>
            <a:r>
              <a:rPr lang="en-US" altLang="en-US" sz="1800" dirty="0" smtClean="0"/>
              <a:t> </a:t>
            </a:r>
            <a:r>
              <a:rPr lang="en-US" altLang="en-US" sz="1800" dirty="0" err="1" smtClean="0"/>
              <a:t>dự</a:t>
            </a:r>
            <a:r>
              <a:rPr lang="en-US" altLang="en-US" sz="1800" dirty="0" smtClean="0"/>
              <a:t> </a:t>
            </a:r>
            <a:r>
              <a:rPr lang="en-US" altLang="en-US" sz="1800" dirty="0" err="1" smtClean="0"/>
              <a:t>kiến</a:t>
            </a:r>
            <a:endParaRPr lang="en-US" altLang="en-US" sz="1800" dirty="0" smtClean="0"/>
          </a:p>
          <a:p>
            <a:pPr lvl="1" eaLnBrk="1" hangingPunct="1">
              <a:lnSpc>
                <a:spcPct val="110000"/>
              </a:lnSpc>
              <a:buSzPct val="110000"/>
              <a:buFont typeface="Wingdings" panose="05000000000000000000" pitchFamily="2" charset="2"/>
              <a:buChar char="§"/>
            </a:pPr>
            <a:r>
              <a:rPr lang="en-US" altLang="en-US" sz="1800" u="sng" dirty="0" err="1" smtClean="0"/>
              <a:t>Công</a:t>
            </a:r>
            <a:r>
              <a:rPr lang="en-US" altLang="en-US" sz="1800" u="sng" dirty="0" smtClean="0"/>
              <a:t> </a:t>
            </a:r>
            <a:r>
              <a:rPr lang="en-US" altLang="en-US" sz="1800" u="sng" dirty="0" err="1" smtClean="0"/>
              <a:t>nghiệp</a:t>
            </a:r>
            <a:r>
              <a:rPr lang="en-US" altLang="en-US" sz="1800" u="sng" dirty="0" smtClean="0"/>
              <a:t> </a:t>
            </a:r>
            <a:r>
              <a:rPr lang="en-US" altLang="en-US" sz="1800" u="sng" dirty="0" err="1" smtClean="0"/>
              <a:t>bán</a:t>
            </a:r>
            <a:r>
              <a:rPr lang="en-US" altLang="en-US" sz="1800" u="sng" dirty="0" smtClean="0"/>
              <a:t> </a:t>
            </a:r>
            <a:r>
              <a:rPr lang="en-US" altLang="en-US" sz="1800" u="sng" dirty="0" err="1" smtClean="0"/>
              <a:t>lẻ</a:t>
            </a:r>
            <a:endParaRPr lang="en-US" altLang="en-US" sz="1800" u="sng" dirty="0" smtClean="0"/>
          </a:p>
          <a:p>
            <a:pPr lvl="2" eaLnBrk="1" hangingPunct="1">
              <a:lnSpc>
                <a:spcPct val="110000"/>
              </a:lnSpc>
            </a:pPr>
            <a:r>
              <a:rPr lang="en-US" altLang="en-US" sz="1800" dirty="0" err="1" smtClean="0"/>
              <a:t>Các</a:t>
            </a:r>
            <a:r>
              <a:rPr lang="en-US" altLang="en-US" sz="1800" dirty="0" smtClean="0"/>
              <a:t> </a:t>
            </a:r>
            <a:r>
              <a:rPr lang="en-US" altLang="en-US" sz="1800" dirty="0" err="1" smtClean="0"/>
              <a:t>nhà</a:t>
            </a:r>
            <a:r>
              <a:rPr lang="en-US" altLang="en-US" sz="1800" dirty="0" smtClean="0"/>
              <a:t> </a:t>
            </a:r>
            <a:r>
              <a:rPr lang="en-US" altLang="en-US" sz="1800" dirty="0" err="1" smtClean="0"/>
              <a:t>phân</a:t>
            </a:r>
            <a:r>
              <a:rPr lang="en-US" altLang="en-US" sz="1800" dirty="0" smtClean="0"/>
              <a:t> </a:t>
            </a:r>
            <a:r>
              <a:rPr lang="en-US" altLang="en-US" sz="1800" dirty="0" err="1" smtClean="0"/>
              <a:t>tích</a:t>
            </a:r>
            <a:r>
              <a:rPr lang="en-US" altLang="en-US" sz="1800" dirty="0" smtClean="0"/>
              <a:t> </a:t>
            </a:r>
            <a:r>
              <a:rPr lang="en-US" altLang="en-US" sz="1800" dirty="0" err="1" smtClean="0"/>
              <a:t>ước</a:t>
            </a:r>
            <a:r>
              <a:rPr lang="en-US" altLang="en-US" sz="1800" dirty="0" smtClean="0"/>
              <a:t> </a:t>
            </a:r>
            <a:r>
              <a:rPr lang="en-US" altLang="en-US" sz="1800" dirty="0" err="1" smtClean="0"/>
              <a:t>lượng</a:t>
            </a:r>
            <a:r>
              <a:rPr lang="en-US" altLang="en-US" sz="1800" dirty="0" smtClean="0"/>
              <a:t> </a:t>
            </a:r>
            <a:r>
              <a:rPr lang="en-US" altLang="en-US" sz="1800" dirty="0" err="1" smtClean="0"/>
              <a:t>rằng</a:t>
            </a:r>
            <a:r>
              <a:rPr lang="en-US" altLang="en-US" sz="1800" dirty="0" smtClean="0"/>
              <a:t> 38% </a:t>
            </a:r>
            <a:r>
              <a:rPr lang="en-US" altLang="en-US" sz="1800" dirty="0" err="1" smtClean="0"/>
              <a:t>giảm</a:t>
            </a:r>
            <a:r>
              <a:rPr lang="en-US" altLang="en-US" sz="1800" dirty="0" smtClean="0"/>
              <a:t> </a:t>
            </a:r>
            <a:r>
              <a:rPr lang="en-US" altLang="en-US" sz="1800" dirty="0" err="1" smtClean="0"/>
              <a:t>bán</a:t>
            </a:r>
            <a:r>
              <a:rPr lang="en-US" altLang="en-US" sz="1800" dirty="0" smtClean="0"/>
              <a:t> </a:t>
            </a:r>
            <a:r>
              <a:rPr lang="en-US" altLang="en-US" sz="1800" dirty="0" err="1" smtClean="0"/>
              <a:t>lẻ</a:t>
            </a:r>
            <a:r>
              <a:rPr lang="en-US" altLang="en-US" sz="1800" dirty="0" smtClean="0"/>
              <a:t> </a:t>
            </a:r>
            <a:r>
              <a:rPr lang="en-US" altLang="en-US" sz="1800" dirty="0" err="1" smtClean="0"/>
              <a:t>là</a:t>
            </a:r>
            <a:r>
              <a:rPr lang="en-US" altLang="en-US" sz="1800" dirty="0" smtClean="0"/>
              <a:t> do </a:t>
            </a:r>
            <a:r>
              <a:rPr lang="en-US" altLang="en-US" sz="1800" dirty="0" err="1" smtClean="0"/>
              <a:t>nhân</a:t>
            </a:r>
            <a:r>
              <a:rPr lang="en-US" altLang="en-US" sz="1800" dirty="0" smtClean="0"/>
              <a:t> </a:t>
            </a:r>
            <a:r>
              <a:rPr lang="en-US" altLang="en-US" sz="1800" dirty="0" err="1" smtClean="0"/>
              <a:t>viên</a:t>
            </a:r>
            <a:r>
              <a:rPr lang="en-US" altLang="en-US" sz="1800" dirty="0" smtClean="0"/>
              <a:t> </a:t>
            </a:r>
            <a:r>
              <a:rPr lang="en-US" altLang="en-US" sz="1800" dirty="0" err="1" smtClean="0"/>
              <a:t>không</a:t>
            </a:r>
            <a:r>
              <a:rPr lang="en-US" altLang="en-US" sz="1800" dirty="0" smtClean="0"/>
              <a:t> </a:t>
            </a:r>
            <a:r>
              <a:rPr lang="en-US" altLang="en-US" sz="1800" dirty="0" err="1" smtClean="0"/>
              <a:t>trung</a:t>
            </a:r>
            <a:r>
              <a:rPr lang="en-US" altLang="en-US" sz="1800" dirty="0" smtClean="0"/>
              <a:t> </a:t>
            </a:r>
            <a:r>
              <a:rPr lang="en-US" altLang="en-US" sz="1800" dirty="0" err="1" smtClean="0"/>
              <a:t>thực</a:t>
            </a:r>
            <a:endParaRPr lang="en-US" altLang="en-US" sz="1800" dirty="0" smtClean="0"/>
          </a:p>
          <a:p>
            <a:pPr lvl="1" eaLnBrk="1" hangingPunct="1">
              <a:lnSpc>
                <a:spcPct val="110000"/>
              </a:lnSpc>
              <a:buSzPct val="110000"/>
              <a:buFont typeface="Wingdings" panose="05000000000000000000" pitchFamily="2" charset="2"/>
              <a:buChar char="§"/>
            </a:pPr>
            <a:r>
              <a:rPr lang="en-US" altLang="en-US" sz="1800" u="sng" dirty="0" err="1" smtClean="0"/>
              <a:t>Chống</a:t>
            </a:r>
            <a:r>
              <a:rPr lang="en-US" altLang="en-US" sz="1800" u="sng" dirty="0" smtClean="0"/>
              <a:t> </a:t>
            </a:r>
            <a:r>
              <a:rPr lang="en-US" altLang="en-US" sz="1800" u="sng" dirty="0" err="1" smtClean="0"/>
              <a:t>khủng</a:t>
            </a:r>
            <a:r>
              <a:rPr lang="en-US" altLang="en-US" sz="1800" u="sng" dirty="0" smtClean="0"/>
              <a:t> </a:t>
            </a:r>
            <a:r>
              <a:rPr lang="en-US" altLang="en-US" sz="1800" u="sng" dirty="0" err="1" smtClean="0"/>
              <a:t>bố</a:t>
            </a:r>
            <a:endParaRPr lang="en-US" altLang="en-US" sz="1800" u="sng" dirty="0" smtClean="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5F6B771-7E94-4E2A-9A0E-717CD47CC6D2}" type="datetime4">
              <a:rPr lang="en-US" altLang="en-US" sz="1000" smtClean="0"/>
              <a:pPr>
                <a:spcBef>
                  <a:spcPct val="0"/>
                </a:spcBef>
                <a:buClrTx/>
                <a:buSzTx/>
                <a:buFontTx/>
                <a:buNone/>
              </a:pPr>
              <a:t>February 3, 2023</a:t>
            </a:fld>
            <a:endParaRPr lang="en-US" altLang="en-US" sz="1000" smtClean="0"/>
          </a:p>
        </p:txBody>
      </p:sp>
      <p:sp>
        <p:nvSpPr>
          <p:cNvPr id="890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7897B14-5C3B-4933-B322-C073C3332C3F}" type="slidenum">
              <a:rPr lang="en-US" altLang="en-US" sz="1000" smtClean="0"/>
              <a:pPr>
                <a:spcBef>
                  <a:spcPct val="0"/>
                </a:spcBef>
                <a:buClrTx/>
                <a:buSzTx/>
                <a:buFontTx/>
                <a:buNone/>
              </a:pPr>
              <a:t>69</a:t>
            </a:fld>
            <a:endParaRPr lang="en-US" altLang="en-US" sz="1000" smtClean="0"/>
          </a:p>
        </p:txBody>
      </p:sp>
      <p:sp>
        <p:nvSpPr>
          <p:cNvPr id="89092" name="Rectangle 1026"/>
          <p:cNvSpPr>
            <a:spLocks noGrp="1" noChangeArrowheads="1"/>
          </p:cNvSpPr>
          <p:nvPr>
            <p:ph type="title"/>
          </p:nvPr>
        </p:nvSpPr>
        <p:spPr>
          <a:xfrm>
            <a:off x="990600" y="161925"/>
            <a:ext cx="4191000" cy="523875"/>
          </a:xfrm>
          <a:noFill/>
        </p:spPr>
        <p:txBody>
          <a:bodyPr lIns="92075" tIns="46038" rIns="92075" bIns="46038"/>
          <a:lstStyle/>
          <a:p>
            <a:pPr eaLnBrk="1" hangingPunct="1"/>
            <a:r>
              <a:rPr lang="en-US" altLang="en-US" sz="3200" dirty="0" smtClean="0">
                <a:solidFill>
                  <a:srgbClr val="C00000"/>
                </a:solidFill>
                <a:cs typeface="Arial" panose="020B0604020202020204" pitchFamily="34" charset="0"/>
              </a:rPr>
              <a:t>Ứng dụng khác</a:t>
            </a:r>
          </a:p>
        </p:txBody>
      </p:sp>
      <p:sp>
        <p:nvSpPr>
          <p:cNvPr id="89093" name="Rectangle 1027"/>
          <p:cNvSpPr>
            <a:spLocks noGrp="1" noChangeArrowheads="1"/>
          </p:cNvSpPr>
          <p:nvPr>
            <p:ph type="body" idx="1"/>
          </p:nvPr>
        </p:nvSpPr>
        <p:spPr>
          <a:xfrm>
            <a:off x="457200" y="990600"/>
            <a:ext cx="8305800" cy="5181600"/>
          </a:xfrm>
          <a:noFill/>
        </p:spPr>
        <p:txBody>
          <a:bodyPr lIns="92075" tIns="46038" rIns="92075" bIns="46038"/>
          <a:lstStyle/>
          <a:p>
            <a:pPr eaLnBrk="1" hangingPunct="1">
              <a:lnSpc>
                <a:spcPct val="120000"/>
              </a:lnSpc>
            </a:pPr>
            <a:r>
              <a:rPr lang="en-US" altLang="en-US" sz="2800" dirty="0" smtClean="0">
                <a:solidFill>
                  <a:srgbClr val="D60093"/>
                </a:solidFill>
              </a:rPr>
              <a:t>Khai phá web và khai phá phương tiện xã hội</a:t>
            </a:r>
          </a:p>
          <a:p>
            <a:pPr lvl="1" eaLnBrk="1" hangingPunct="1">
              <a:lnSpc>
                <a:spcPct val="120000"/>
              </a:lnSpc>
              <a:buSzPct val="110000"/>
              <a:buFont typeface="Wingdings" panose="05000000000000000000" pitchFamily="2" charset="2"/>
              <a:buChar char="§"/>
            </a:pPr>
            <a:r>
              <a:rPr lang="en-US" altLang="en-US" sz="2000" dirty="0" smtClean="0"/>
              <a:t>Trợ giúp IBM áp dụng các thuật toán KPDL biên bản truy nhập Web đối với các trang liên quan tới thị trường để khám phá ưu đãi khách hàng và các trang hành vi, phân tích tính hiệu quả của tiếp thị Web, </a:t>
            </a:r>
            <a:r>
              <a:rPr lang="en-US" altLang="en-US" sz="2000" dirty="0" err="1" smtClean="0"/>
              <a:t>cải</a:t>
            </a:r>
            <a:r>
              <a:rPr lang="en-US" altLang="en-US" sz="2000" dirty="0" smtClean="0"/>
              <a:t> </a:t>
            </a:r>
            <a:r>
              <a:rPr lang="en-US" altLang="en-US" sz="2000" dirty="0" err="1" smtClean="0"/>
              <a:t>thiện</a:t>
            </a:r>
            <a:r>
              <a:rPr lang="en-US" altLang="en-US" sz="2000" dirty="0" smtClean="0"/>
              <a:t> cách tổ chức Website …</a:t>
            </a:r>
          </a:p>
          <a:p>
            <a:pPr eaLnBrk="1" hangingPunct="1">
              <a:lnSpc>
                <a:spcPct val="120000"/>
              </a:lnSpc>
            </a:pPr>
            <a:r>
              <a:rPr lang="en-US" altLang="en-US" sz="2800" dirty="0" smtClean="0">
                <a:solidFill>
                  <a:srgbClr val="D60093"/>
                </a:solidFill>
              </a:rPr>
              <a:t>Thể thao</a:t>
            </a:r>
          </a:p>
          <a:p>
            <a:pPr lvl="1" eaLnBrk="1" hangingPunct="1">
              <a:lnSpc>
                <a:spcPct val="120000"/>
              </a:lnSpc>
              <a:buSzPct val="110000"/>
              <a:buFont typeface="Wingdings" panose="05000000000000000000" pitchFamily="2" charset="2"/>
              <a:buChar char="§"/>
            </a:pPr>
            <a:r>
              <a:rPr lang="en-US" altLang="en-US" sz="2000" dirty="0" smtClean="0"/>
              <a:t>IBM Advanced Scout phân tích thống kế môn NBA (chặn bóng, hỗ trợ và lỗi) để đưa tới lợi thế cạnh trang cho New York Knicks và Miami Heat</a:t>
            </a:r>
          </a:p>
          <a:p>
            <a:pPr eaLnBrk="1" hangingPunct="1">
              <a:lnSpc>
                <a:spcPct val="120000"/>
              </a:lnSpc>
            </a:pPr>
            <a:r>
              <a:rPr lang="en-US" altLang="en-US" sz="2800" dirty="0" smtClean="0">
                <a:solidFill>
                  <a:srgbClr val="D60093"/>
                </a:solidFill>
              </a:rPr>
              <a:t>Thiên văn học</a:t>
            </a:r>
          </a:p>
          <a:p>
            <a:pPr lvl="1" eaLnBrk="1" hangingPunct="1">
              <a:lnSpc>
                <a:spcPct val="120000"/>
              </a:lnSpc>
              <a:buSzPct val="110000"/>
              <a:buFont typeface="Wingdings" panose="05000000000000000000" pitchFamily="2" charset="2"/>
              <a:buChar char="§"/>
            </a:pPr>
            <a:r>
              <a:rPr lang="en-US" altLang="en-US" sz="2000" dirty="0" smtClean="0"/>
              <a:t>JPL và Palomar Observatory khám phá 22  chuẩn tinh (quasar) với sự trợ giúp của KPDL</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457200" y="4724400"/>
            <a:ext cx="8001000" cy="1676400"/>
          </a:xfrm>
        </p:spPr>
        <p:txBody>
          <a:bodyPr/>
          <a:lstStyle/>
          <a:p>
            <a:pPr eaLnBrk="1" hangingPunct="1">
              <a:lnSpc>
                <a:spcPct val="120000"/>
              </a:lnSpc>
            </a:pPr>
            <a:r>
              <a:rPr lang="en-US" altLang="en-US" sz="2400" dirty="0" err="1" smtClean="0">
                <a:solidFill>
                  <a:srgbClr val="D60093"/>
                </a:solidFill>
              </a:rPr>
              <a:t>Bùng</a:t>
            </a:r>
            <a:r>
              <a:rPr lang="en-US" altLang="en-US" sz="2400" dirty="0" smtClean="0">
                <a:solidFill>
                  <a:srgbClr val="D60093"/>
                </a:solidFill>
              </a:rPr>
              <a:t> </a:t>
            </a:r>
            <a:r>
              <a:rPr lang="en-US" altLang="en-US" sz="2400" dirty="0" err="1" smtClean="0">
                <a:solidFill>
                  <a:srgbClr val="D60093"/>
                </a:solidFill>
              </a:rPr>
              <a:t>nổ</a:t>
            </a:r>
            <a:r>
              <a:rPr lang="en-US" altLang="en-US" sz="2400" dirty="0" smtClean="0">
                <a:solidFill>
                  <a:srgbClr val="D60093"/>
                </a:solidFill>
              </a:rPr>
              <a:t> </a:t>
            </a:r>
            <a:r>
              <a:rPr lang="en-US" altLang="en-US" sz="2400" dirty="0" err="1" smtClean="0">
                <a:solidFill>
                  <a:srgbClr val="D60093"/>
                </a:solidFill>
              </a:rPr>
              <a:t>dữ</a:t>
            </a:r>
            <a:r>
              <a:rPr lang="en-US" altLang="en-US" sz="2400" dirty="0" smtClean="0">
                <a:solidFill>
                  <a:srgbClr val="D60093"/>
                </a:solidFill>
              </a:rPr>
              <a:t> </a:t>
            </a:r>
            <a:r>
              <a:rPr lang="en-US" altLang="en-US" sz="2400" dirty="0" err="1" smtClean="0">
                <a:solidFill>
                  <a:srgbClr val="D60093"/>
                </a:solidFill>
              </a:rPr>
              <a:t>liệu</a:t>
            </a:r>
            <a:r>
              <a:rPr lang="en-US" altLang="en-US" sz="2400" dirty="0" smtClean="0">
                <a:solidFill>
                  <a:srgbClr val="D60093"/>
                </a:solidFill>
              </a:rPr>
              <a:t> </a:t>
            </a:r>
            <a:r>
              <a:rPr lang="en-US" altLang="en-US" sz="2400" dirty="0" err="1" smtClean="0">
                <a:solidFill>
                  <a:srgbClr val="D60093"/>
                </a:solidFill>
              </a:rPr>
              <a:t>với</a:t>
            </a:r>
            <a:r>
              <a:rPr lang="en-US" altLang="en-US" sz="2400" dirty="0" smtClean="0">
                <a:solidFill>
                  <a:srgbClr val="D60093"/>
                </a:solidFill>
              </a:rPr>
              <a:t> </a:t>
            </a:r>
            <a:r>
              <a:rPr lang="en-US" altLang="en-US" sz="2400" dirty="0" err="1" smtClean="0">
                <a:solidFill>
                  <a:srgbClr val="D60093"/>
                </a:solidFill>
              </a:rPr>
              <a:t>tăng</a:t>
            </a:r>
            <a:r>
              <a:rPr lang="en-US" altLang="en-US" sz="2400" dirty="0" smtClean="0">
                <a:solidFill>
                  <a:srgbClr val="D60093"/>
                </a:solidFill>
              </a:rPr>
              <a:t> </a:t>
            </a:r>
            <a:r>
              <a:rPr lang="en-US" altLang="en-US" sz="2400" dirty="0" err="1" smtClean="0">
                <a:solidFill>
                  <a:srgbClr val="D60093"/>
                </a:solidFill>
              </a:rPr>
              <a:t>trưởng</a:t>
            </a:r>
            <a:r>
              <a:rPr lang="en-US" altLang="en-US" sz="2400" dirty="0" smtClean="0">
                <a:solidFill>
                  <a:srgbClr val="D60093"/>
                </a:solidFill>
              </a:rPr>
              <a:t> </a:t>
            </a:r>
            <a:r>
              <a:rPr lang="en-US" altLang="en-US" sz="2400" dirty="0" err="1" smtClean="0">
                <a:solidFill>
                  <a:srgbClr val="D60093"/>
                </a:solidFill>
              </a:rPr>
              <a:t>nhận</a:t>
            </a:r>
            <a:r>
              <a:rPr lang="en-US" altLang="en-US" sz="2400" dirty="0" smtClean="0">
                <a:solidFill>
                  <a:srgbClr val="D60093"/>
                </a:solidFill>
              </a:rPr>
              <a:t> </a:t>
            </a:r>
            <a:r>
              <a:rPr lang="en-US" altLang="en-US" sz="2400" dirty="0" err="1" smtClean="0">
                <a:solidFill>
                  <a:srgbClr val="D60093"/>
                </a:solidFill>
              </a:rPr>
              <a:t>lực</a:t>
            </a:r>
            <a:r>
              <a:rPr lang="en-US" altLang="en-US" sz="2400" dirty="0" smtClean="0">
                <a:solidFill>
                  <a:srgbClr val="D60093"/>
                </a:solidFill>
              </a:rPr>
              <a:t> CNTT</a:t>
            </a:r>
          </a:p>
          <a:p>
            <a:pPr marL="742950" lvl="1" indent="-285750" algn="just" eaLnBrk="1" hangingPunct="1">
              <a:buSzPct val="110000"/>
              <a:buFont typeface="Wingdings" panose="05000000000000000000" pitchFamily="2" charset="2"/>
              <a:buChar char="§"/>
            </a:pPr>
            <a:r>
              <a:rPr lang="en-US" altLang="en-US" sz="1600" dirty="0" smtClean="0"/>
              <a:t>Dung </a:t>
            </a:r>
            <a:r>
              <a:rPr lang="en-US" altLang="en-US" sz="1600" dirty="0" err="1" smtClean="0"/>
              <a:t>lượng</a:t>
            </a:r>
            <a:r>
              <a:rPr lang="en-US" altLang="en-US" sz="1600" dirty="0" smtClean="0"/>
              <a:t> </a:t>
            </a:r>
            <a:r>
              <a:rPr lang="en-US" altLang="en-US" sz="1600" dirty="0" err="1" smtClean="0"/>
              <a:t>thông</a:t>
            </a:r>
            <a:r>
              <a:rPr lang="en-US" altLang="en-US" sz="1600" dirty="0" smtClean="0"/>
              <a:t> tin </a:t>
            </a:r>
            <a:r>
              <a:rPr lang="en-US" altLang="en-US" sz="1600" dirty="0" err="1" smtClean="0"/>
              <a:t>tăng</a:t>
            </a:r>
            <a:r>
              <a:rPr lang="en-US" altLang="en-US" sz="1600" dirty="0" smtClean="0"/>
              <a:t> 67 </a:t>
            </a:r>
            <a:r>
              <a:rPr lang="en-US" altLang="en-US" sz="1600" dirty="0" err="1" smtClean="0"/>
              <a:t>lần</a:t>
            </a:r>
            <a:r>
              <a:rPr lang="en-US" altLang="en-US" sz="1600" dirty="0" smtClean="0"/>
              <a:t>, </a:t>
            </a:r>
            <a:r>
              <a:rPr lang="en-US" altLang="en-US" sz="1600" dirty="0" err="1" smtClean="0"/>
              <a:t>đối</a:t>
            </a:r>
            <a:r>
              <a:rPr lang="en-US" altLang="en-US" sz="1600" dirty="0" smtClean="0"/>
              <a:t> </a:t>
            </a:r>
            <a:r>
              <a:rPr lang="en-US" altLang="en-US" sz="1600" dirty="0" err="1" smtClean="0"/>
              <a:t>tượng</a:t>
            </a:r>
            <a:r>
              <a:rPr lang="en-US" altLang="en-US" sz="1600" dirty="0" smtClean="0"/>
              <a:t> </a:t>
            </a:r>
            <a:r>
              <a:rPr lang="en-US" altLang="en-US" sz="1600" dirty="0" err="1" smtClean="0"/>
              <a:t>dữ</a:t>
            </a:r>
            <a:r>
              <a:rPr lang="en-US" altLang="en-US" sz="1600" dirty="0" smtClean="0"/>
              <a:t> </a:t>
            </a:r>
            <a:r>
              <a:rPr lang="en-US" altLang="en-US" sz="1600" dirty="0" err="1" smtClean="0"/>
              <a:t>liệu</a:t>
            </a:r>
            <a:r>
              <a:rPr lang="en-US" altLang="en-US" sz="1600" dirty="0" smtClean="0"/>
              <a:t> </a:t>
            </a:r>
            <a:r>
              <a:rPr lang="en-US" altLang="en-US" sz="1600" dirty="0" err="1" smtClean="0"/>
              <a:t>tăng</a:t>
            </a:r>
            <a:r>
              <a:rPr lang="en-US" altLang="en-US" sz="1600" dirty="0" smtClean="0"/>
              <a:t> 67 </a:t>
            </a:r>
            <a:r>
              <a:rPr lang="en-US" altLang="en-US" sz="1600" dirty="0" err="1" smtClean="0"/>
              <a:t>lần</a:t>
            </a:r>
            <a:endParaRPr lang="en-US" altLang="en-US" sz="1600" dirty="0" smtClean="0"/>
          </a:p>
          <a:p>
            <a:pPr marL="742950" lvl="1" indent="-285750" algn="just" eaLnBrk="1" hangingPunct="1">
              <a:buSzPct val="110000"/>
              <a:buFont typeface="Wingdings" panose="05000000000000000000" pitchFamily="2" charset="2"/>
              <a:buChar char="§"/>
            </a:pPr>
            <a:r>
              <a:rPr lang="en-US" altLang="en-US" sz="1600" dirty="0" err="1" smtClean="0"/>
              <a:t>Lực</a:t>
            </a:r>
            <a:r>
              <a:rPr lang="en-US" altLang="en-US" sz="1600" dirty="0" smtClean="0"/>
              <a:t> </a:t>
            </a:r>
            <a:r>
              <a:rPr lang="en-US" altLang="en-US" sz="1600" dirty="0" err="1" smtClean="0"/>
              <a:t>lượng</a:t>
            </a:r>
            <a:r>
              <a:rPr lang="en-US" altLang="en-US" sz="1600" dirty="0" smtClean="0"/>
              <a:t> </a:t>
            </a:r>
            <a:r>
              <a:rPr lang="en-US" altLang="en-US" sz="1600" dirty="0" err="1" smtClean="0"/>
              <a:t>nhân</a:t>
            </a:r>
            <a:r>
              <a:rPr lang="en-US" altLang="en-US" sz="1600" dirty="0" smtClean="0"/>
              <a:t> </a:t>
            </a:r>
            <a:r>
              <a:rPr lang="en-US" altLang="en-US" sz="1600" dirty="0" err="1" smtClean="0"/>
              <a:t>lực</a:t>
            </a:r>
            <a:r>
              <a:rPr lang="en-US" altLang="en-US" sz="1600" dirty="0" smtClean="0"/>
              <a:t> CNTT  </a:t>
            </a:r>
            <a:r>
              <a:rPr lang="en-US" altLang="en-US" sz="1600" dirty="0" err="1" smtClean="0"/>
              <a:t>tăng</a:t>
            </a:r>
            <a:r>
              <a:rPr lang="en-US" altLang="en-US" sz="1600" dirty="0" smtClean="0"/>
              <a:t> 1,4 </a:t>
            </a:r>
            <a:r>
              <a:rPr lang="en-US" altLang="en-US" sz="1600" dirty="0" err="1" smtClean="0"/>
              <a:t>lần</a:t>
            </a:r>
            <a:endParaRPr lang="en-US" altLang="en-US" sz="1600" dirty="0" smtClean="0"/>
          </a:p>
          <a:p>
            <a:pPr marL="742950" lvl="1" indent="-285750" algn="just" eaLnBrk="1" hangingPunct="1">
              <a:buSzPct val="110000"/>
              <a:buFont typeface="Wingdings" panose="05000000000000000000" pitchFamily="2" charset="2"/>
              <a:buChar char="§"/>
            </a:pPr>
            <a:r>
              <a:rPr lang="en-US" altLang="en-US" sz="1600" dirty="0" smtClean="0"/>
              <a:t> </a:t>
            </a:r>
            <a:r>
              <a:rPr lang="en-US" altLang="en-US" sz="1600" i="1" dirty="0" err="1" smtClean="0"/>
              <a:t>Nguồn</a:t>
            </a:r>
            <a:r>
              <a:rPr lang="en-US" altLang="en-US" sz="1600" dirty="0" smtClean="0"/>
              <a:t>: IDC Digital Universe Study, sponsored by EMC, May 2010.</a:t>
            </a:r>
          </a:p>
        </p:txBody>
      </p:sp>
      <p:sp>
        <p:nvSpPr>
          <p:cNvPr id="215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205DCC8-7CD3-4E00-8AE8-2503A8C01986}" type="slidenum">
              <a:rPr lang="en-US" altLang="en-US" sz="1000" smtClean="0"/>
              <a:pPr>
                <a:spcBef>
                  <a:spcPct val="0"/>
                </a:spcBef>
                <a:buClrTx/>
                <a:buSzTx/>
                <a:buFontTx/>
                <a:buNone/>
              </a:pPr>
              <a:t>7</a:t>
            </a:fld>
            <a:endParaRPr lang="en-US" altLang="en-US" sz="1000" smtClean="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685800"/>
            <a:ext cx="67818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1600200" y="0"/>
            <a:ext cx="7543800" cy="655638"/>
          </a:xfrm>
          <a:prstGeom prst="rect">
            <a:avLst/>
          </a:prstGeom>
          <a:noFill/>
          <a:ln w="9525">
            <a:noFill/>
            <a:miter lim="800000"/>
            <a:headEnd/>
            <a:tailEnd/>
          </a:ln>
        </p:spPr>
        <p:txBody>
          <a:bodyPr anchor="b"/>
          <a:lstStyle/>
          <a:p>
            <a:pPr eaLnBrk="1" hangingPunct="1">
              <a:defRPr/>
            </a:pPr>
            <a:r>
              <a:rPr lang="en-US" sz="3200" b="1" kern="0" err="1">
                <a:solidFill>
                  <a:srgbClr val="C00000"/>
                </a:solidFill>
                <a:latin typeface="+mj-lt"/>
                <a:ea typeface="+mj-ea"/>
                <a:cs typeface="+mj-cs"/>
              </a:rPr>
              <a:t>Nhu</a:t>
            </a:r>
            <a:r>
              <a:rPr lang="en-US" sz="3200" b="1" kern="0">
                <a:solidFill>
                  <a:srgbClr val="C00000"/>
                </a:solidFill>
                <a:latin typeface="+mj-lt"/>
                <a:ea typeface="+mj-ea"/>
                <a:cs typeface="+mj-cs"/>
              </a:rPr>
              <a:t> </a:t>
            </a:r>
            <a:r>
              <a:rPr lang="en-US" sz="3200" b="1" kern="0" err="1">
                <a:solidFill>
                  <a:srgbClr val="C00000"/>
                </a:solidFill>
                <a:latin typeface="+mj-lt"/>
                <a:ea typeface="+mj-ea"/>
                <a:cs typeface="+mj-cs"/>
              </a:rPr>
              <a:t>cầu</a:t>
            </a:r>
            <a:r>
              <a:rPr lang="en-US" sz="3200" b="1" kern="0">
                <a:solidFill>
                  <a:srgbClr val="C00000"/>
                </a:solidFill>
                <a:latin typeface="+mj-lt"/>
                <a:ea typeface="+mj-ea"/>
                <a:cs typeface="+mj-cs"/>
              </a:rPr>
              <a:t> </a:t>
            </a:r>
            <a:r>
              <a:rPr lang="en-US" sz="3200" b="1" kern="0" err="1">
                <a:solidFill>
                  <a:srgbClr val="C00000"/>
                </a:solidFill>
                <a:latin typeface="+mj-lt"/>
                <a:ea typeface="+mj-ea"/>
                <a:cs typeface="+mj-cs"/>
              </a:rPr>
              <a:t>nắm</a:t>
            </a:r>
            <a:r>
              <a:rPr lang="en-US" sz="3200" b="1" kern="0">
                <a:solidFill>
                  <a:srgbClr val="C00000"/>
                </a:solidFill>
                <a:latin typeface="+mj-lt"/>
                <a:ea typeface="+mj-ea"/>
                <a:cs typeface="+mj-cs"/>
              </a:rPr>
              <a:t> </a:t>
            </a:r>
            <a:r>
              <a:rPr lang="en-US" sz="3200" b="1" kern="0" err="1">
                <a:solidFill>
                  <a:srgbClr val="C00000"/>
                </a:solidFill>
                <a:latin typeface="+mj-lt"/>
                <a:ea typeface="+mj-ea"/>
                <a:cs typeface="+mj-cs"/>
              </a:rPr>
              <a:t>bắt</a:t>
            </a:r>
            <a:r>
              <a:rPr lang="en-US" sz="3200" b="1" kern="0">
                <a:solidFill>
                  <a:srgbClr val="C00000"/>
                </a:solidFill>
                <a:latin typeface="+mj-lt"/>
                <a:ea typeface="+mj-ea"/>
                <a:cs typeface="+mj-cs"/>
              </a:rPr>
              <a:t> </a:t>
            </a:r>
            <a:r>
              <a:rPr lang="en-US" sz="3200" b="1" kern="0" err="1">
                <a:solidFill>
                  <a:srgbClr val="C00000"/>
                </a:solidFill>
                <a:latin typeface="+mj-lt"/>
                <a:ea typeface="+mj-ea"/>
                <a:cs typeface="+mj-cs"/>
              </a:rPr>
              <a:t>dữ</a:t>
            </a:r>
            <a:r>
              <a:rPr lang="en-US" sz="3200" b="1" kern="0">
                <a:solidFill>
                  <a:srgbClr val="C00000"/>
                </a:solidFill>
                <a:latin typeface="+mj-lt"/>
                <a:ea typeface="+mj-ea"/>
                <a:cs typeface="+mj-cs"/>
              </a:rPr>
              <a:t> </a:t>
            </a:r>
            <a:r>
              <a:rPr lang="en-US" sz="3200" b="1" kern="0" err="1">
                <a:solidFill>
                  <a:srgbClr val="C00000"/>
                </a:solidFill>
                <a:latin typeface="+mj-lt"/>
                <a:ea typeface="+mj-ea"/>
                <a:cs typeface="+mj-cs"/>
              </a:rPr>
              <a:t>liệu</a:t>
            </a:r>
            <a:endParaRPr lang="en-US" sz="3900" b="1" kern="0">
              <a:solidFill>
                <a:srgbClr val="C00000"/>
              </a:solidFill>
              <a:latin typeface="+mj-lt"/>
              <a:ea typeface="+mj-ea"/>
              <a:cs typeface="+mj-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367A458-763B-4283-B84E-417433CF35CB}" type="datetime4">
              <a:rPr lang="en-US" altLang="en-US" sz="1000" smtClean="0"/>
              <a:pPr>
                <a:spcBef>
                  <a:spcPct val="0"/>
                </a:spcBef>
                <a:buClrTx/>
                <a:buSzTx/>
                <a:buFontTx/>
                <a:buNone/>
              </a:pPr>
              <a:t>February 3, 2023</a:t>
            </a:fld>
            <a:endParaRPr lang="en-US" altLang="en-US" sz="1000" smtClean="0"/>
          </a:p>
        </p:txBody>
      </p:sp>
      <p:sp>
        <p:nvSpPr>
          <p:cNvPr id="993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195C978D-DB9F-4685-9FF0-2A636C05250A}" type="slidenum">
              <a:rPr lang="en-US" altLang="en-US" sz="1000" smtClean="0"/>
              <a:pPr>
                <a:spcBef>
                  <a:spcPct val="0"/>
                </a:spcBef>
                <a:buClrTx/>
                <a:buSzTx/>
                <a:buFontTx/>
                <a:buNone/>
              </a:pPr>
              <a:t>70</a:t>
            </a:fld>
            <a:endParaRPr lang="en-US" altLang="en-US" sz="1000" smtClean="0"/>
          </a:p>
        </p:txBody>
      </p:sp>
      <p:sp>
        <p:nvSpPr>
          <p:cNvPr id="99332" name="Rectangle 2"/>
          <p:cNvSpPr>
            <a:spLocks noGrp="1" noChangeArrowheads="1"/>
          </p:cNvSpPr>
          <p:nvPr>
            <p:ph type="title"/>
          </p:nvPr>
        </p:nvSpPr>
        <p:spPr>
          <a:xfrm>
            <a:off x="1676400" y="0"/>
            <a:ext cx="5562600" cy="585788"/>
          </a:xfrm>
          <a:noFill/>
        </p:spPr>
        <p:txBody>
          <a:bodyPr lIns="92075" tIns="46038" rIns="92075" bIns="46038"/>
          <a:lstStyle/>
          <a:p>
            <a:pPr eaLnBrk="1" hangingPunct="1"/>
            <a:r>
              <a:rPr lang="en-US" altLang="en-US" sz="3200" smtClean="0">
                <a:solidFill>
                  <a:srgbClr val="C00000"/>
                </a:solidFill>
              </a:rPr>
              <a:t>Vấn đề chính trong KPDL</a:t>
            </a:r>
            <a:endParaRPr lang="en-US" altLang="en-US" sz="3200" u="sng" smtClean="0">
              <a:solidFill>
                <a:srgbClr val="C00000"/>
              </a:solidFill>
            </a:endParaRPr>
          </a:p>
        </p:txBody>
      </p:sp>
      <p:sp>
        <p:nvSpPr>
          <p:cNvPr id="99333" name="Rectangle 3"/>
          <p:cNvSpPr>
            <a:spLocks noGrp="1" noChangeArrowheads="1"/>
          </p:cNvSpPr>
          <p:nvPr>
            <p:ph type="body" idx="1"/>
          </p:nvPr>
        </p:nvSpPr>
        <p:spPr>
          <a:xfrm>
            <a:off x="381000" y="914400"/>
            <a:ext cx="8382000" cy="4876800"/>
          </a:xfrm>
          <a:noFill/>
        </p:spPr>
        <p:txBody>
          <a:bodyPr lIns="92075" tIns="46038" rIns="92075" bIns="46038"/>
          <a:lstStyle/>
          <a:p>
            <a:pPr eaLnBrk="1" hangingPunct="1">
              <a:lnSpc>
                <a:spcPct val="110000"/>
              </a:lnSpc>
            </a:pPr>
            <a:r>
              <a:rPr lang="en-US" altLang="en-US" sz="1800" u="sng" dirty="0" smtClean="0">
                <a:solidFill>
                  <a:srgbClr val="D60093"/>
                </a:solidFill>
              </a:rPr>
              <a:t>Phương pháp luận khai phá</a:t>
            </a:r>
          </a:p>
          <a:p>
            <a:pPr lvl="1" eaLnBrk="1" hangingPunct="1">
              <a:lnSpc>
                <a:spcPct val="110000"/>
              </a:lnSpc>
            </a:pPr>
            <a:r>
              <a:rPr lang="en-US" altLang="en-US" sz="1600" dirty="0" smtClean="0"/>
              <a:t>Khai phá các kiểu tri thức khác nhau từ dữ liệu hỗn tạp như sinh học, dòng, web…</a:t>
            </a:r>
          </a:p>
          <a:p>
            <a:pPr lvl="1" eaLnBrk="1" hangingPunct="1">
              <a:lnSpc>
                <a:spcPct val="110000"/>
              </a:lnSpc>
            </a:pPr>
            <a:r>
              <a:rPr lang="en-US" altLang="en-US" sz="1600" dirty="0" smtClean="0"/>
              <a:t>Hiệu năng: Hiệu suất, tính hiệu quả, và tính mở rộng</a:t>
            </a:r>
          </a:p>
          <a:p>
            <a:pPr lvl="1" eaLnBrk="1" hangingPunct="1">
              <a:lnSpc>
                <a:spcPct val="110000"/>
              </a:lnSpc>
            </a:pPr>
            <a:r>
              <a:rPr lang="en-US" altLang="en-US" sz="1600" dirty="0" smtClean="0"/>
              <a:t>Đánh giá mẫu: bài toán về tính hấp dẫn</a:t>
            </a:r>
          </a:p>
          <a:p>
            <a:pPr lvl="1" eaLnBrk="1" hangingPunct="1">
              <a:lnSpc>
                <a:spcPct val="110000"/>
              </a:lnSpc>
            </a:pPr>
            <a:r>
              <a:rPr lang="en-US" altLang="en-US" sz="1600" dirty="0" smtClean="0"/>
              <a:t>Kết hợp tri thức miền: ontology</a:t>
            </a:r>
          </a:p>
          <a:p>
            <a:pPr lvl="1" eaLnBrk="1" hangingPunct="1">
              <a:lnSpc>
                <a:spcPct val="110000"/>
              </a:lnSpc>
            </a:pPr>
            <a:r>
              <a:rPr lang="en-US" altLang="en-US" sz="1600" dirty="0" smtClean="0"/>
              <a:t>Xử lý dữ liệu nhiễu và dữ liệu không đầy đủ</a:t>
            </a:r>
          </a:p>
          <a:p>
            <a:pPr lvl="1" eaLnBrk="1" hangingPunct="1">
              <a:lnSpc>
                <a:spcPct val="110000"/>
              </a:lnSpc>
            </a:pPr>
            <a:r>
              <a:rPr lang="en-US" altLang="en-US" sz="1600" dirty="0" smtClean="0"/>
              <a:t>Tính song </a:t>
            </a:r>
            <a:r>
              <a:rPr lang="en-US" altLang="en-US" sz="1600" dirty="0" err="1" smtClean="0"/>
              <a:t>song</a:t>
            </a:r>
            <a:r>
              <a:rPr lang="en-US" altLang="en-US" sz="1600" dirty="0" smtClean="0"/>
              <a:t>, phân tán và phương pháp KP gia tăng</a:t>
            </a:r>
          </a:p>
          <a:p>
            <a:pPr lvl="1" eaLnBrk="1" hangingPunct="1"/>
            <a:r>
              <a:rPr lang="en-US" altLang="en-US" sz="1600" dirty="0" smtClean="0"/>
              <a:t>Kết hợp các tri thức được khám phá với tri thức hiện có: tổng hợp tri thức</a:t>
            </a:r>
          </a:p>
          <a:p>
            <a:pPr eaLnBrk="1" hangingPunct="1">
              <a:lnSpc>
                <a:spcPct val="110000"/>
              </a:lnSpc>
            </a:pPr>
            <a:r>
              <a:rPr lang="en-US" altLang="en-US" sz="1800" u="sng" dirty="0" smtClean="0">
                <a:solidFill>
                  <a:srgbClr val="D60093"/>
                </a:solidFill>
              </a:rPr>
              <a:t>Tương tác người dùng</a:t>
            </a:r>
          </a:p>
          <a:p>
            <a:pPr lvl="1" eaLnBrk="1" hangingPunct="1">
              <a:lnSpc>
                <a:spcPct val="110000"/>
              </a:lnSpc>
            </a:pPr>
            <a:r>
              <a:rPr lang="en-US" altLang="en-US" sz="1600" dirty="0" smtClean="0"/>
              <a:t>Ngôn ngữ hỏi KPDL và khai phá “ngẫu hứng”</a:t>
            </a:r>
          </a:p>
          <a:p>
            <a:pPr lvl="1" eaLnBrk="1" hangingPunct="1">
              <a:lnSpc>
                <a:spcPct val="110000"/>
              </a:lnSpc>
            </a:pPr>
            <a:r>
              <a:rPr lang="en-US" altLang="en-US" sz="1600" dirty="0" smtClean="0"/>
              <a:t>Biểu diễn và trực quan kết quả KPDL</a:t>
            </a:r>
          </a:p>
          <a:p>
            <a:pPr lvl="1" eaLnBrk="1" hangingPunct="1">
              <a:lnSpc>
                <a:spcPct val="110000"/>
              </a:lnSpc>
            </a:pPr>
            <a:r>
              <a:rPr lang="en-US" altLang="en-US" sz="1600" dirty="0" smtClean="0"/>
              <a:t>Khai thác tương tác tri thức ở các cấp độ </a:t>
            </a:r>
            <a:r>
              <a:rPr lang="en-US" altLang="en-US" sz="1600" dirty="0" err="1" smtClean="0"/>
              <a:t>trừu</a:t>
            </a:r>
            <a:r>
              <a:rPr lang="en-US" altLang="en-US" sz="1600" dirty="0" smtClean="0"/>
              <a:t> tượng</a:t>
            </a:r>
          </a:p>
          <a:p>
            <a:pPr eaLnBrk="1" hangingPunct="1"/>
            <a:r>
              <a:rPr lang="en-US" altLang="en-US" sz="1800" u="sng" dirty="0" smtClean="0">
                <a:solidFill>
                  <a:srgbClr val="D60093"/>
                </a:solidFill>
              </a:rPr>
              <a:t>Áp dụng và chỉ số xã hội</a:t>
            </a:r>
            <a:endParaRPr lang="en-US" altLang="en-US" sz="1800" dirty="0" smtClean="0">
              <a:solidFill>
                <a:srgbClr val="D60093"/>
              </a:solidFill>
            </a:endParaRPr>
          </a:p>
          <a:p>
            <a:pPr lvl="1" eaLnBrk="1" hangingPunct="1"/>
            <a:r>
              <a:rPr lang="en-US" altLang="en-US" sz="1600" dirty="0" smtClean="0"/>
              <a:t>KPDL đặc tả miền ứng dụng và KPDL vô hình</a:t>
            </a:r>
          </a:p>
          <a:p>
            <a:pPr lvl="1" eaLnBrk="1" hangingPunct="1"/>
            <a:r>
              <a:rPr lang="en-US" altLang="en-US" sz="1600" dirty="0" smtClean="0"/>
              <a:t>Bảo đảm bí mật dữ liệu, toàn vẹn và tính riêng tư</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F776822E-31F9-45DC-A06C-FD7A0D301769}" type="datetime4">
              <a:rPr lang="en-US" altLang="en-US" sz="1000" smtClean="0"/>
              <a:pPr>
                <a:spcBef>
                  <a:spcPct val="0"/>
                </a:spcBef>
                <a:buClrTx/>
                <a:buSzTx/>
                <a:buFontTx/>
                <a:buNone/>
              </a:pPr>
              <a:t>February 3, 2023</a:t>
            </a:fld>
            <a:endParaRPr lang="en-US" altLang="en-US" sz="1000" smtClean="0"/>
          </a:p>
        </p:txBody>
      </p:sp>
      <p:sp>
        <p:nvSpPr>
          <p:cNvPr id="1003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A3E956B-EABF-415A-B1EC-B467B4B43EFB}" type="slidenum">
              <a:rPr lang="en-US" altLang="en-US" sz="1000" smtClean="0"/>
              <a:pPr>
                <a:spcBef>
                  <a:spcPct val="0"/>
                </a:spcBef>
                <a:buClrTx/>
                <a:buSzTx/>
                <a:buFontTx/>
                <a:buNone/>
              </a:pPr>
              <a:t>71</a:t>
            </a:fld>
            <a:endParaRPr lang="en-US" altLang="en-US" sz="1000" smtClean="0"/>
          </a:p>
        </p:txBody>
      </p:sp>
      <p:sp>
        <p:nvSpPr>
          <p:cNvPr id="100356" name="Rectangle 2"/>
          <p:cNvSpPr>
            <a:spLocks noGrp="1" noChangeArrowheads="1"/>
          </p:cNvSpPr>
          <p:nvPr>
            <p:ph type="title"/>
          </p:nvPr>
        </p:nvSpPr>
        <p:spPr>
          <a:xfrm>
            <a:off x="1524000" y="0"/>
            <a:ext cx="5743575" cy="585788"/>
          </a:xfrm>
          <a:noFill/>
        </p:spPr>
        <p:txBody>
          <a:bodyPr lIns="92075" tIns="46038" rIns="92075" bIns="46038"/>
          <a:lstStyle/>
          <a:p>
            <a:pPr eaLnBrk="1" hangingPunct="1"/>
            <a:r>
              <a:rPr lang="en-US" altLang="en-US" sz="3200" smtClean="0">
                <a:solidFill>
                  <a:srgbClr val="C00000"/>
                </a:solidFill>
              </a:rPr>
              <a:t>Một số yêu cầu ban đầu</a:t>
            </a:r>
            <a:endParaRPr lang="en-US" altLang="en-US" sz="3200" u="sng" smtClean="0">
              <a:solidFill>
                <a:srgbClr val="C00000"/>
              </a:solidFill>
            </a:endParaRPr>
          </a:p>
        </p:txBody>
      </p:sp>
      <p:sp>
        <p:nvSpPr>
          <p:cNvPr id="67589" name="Rectangle 3"/>
          <p:cNvSpPr>
            <a:spLocks noGrp="1" noChangeArrowheads="1"/>
          </p:cNvSpPr>
          <p:nvPr>
            <p:ph type="body" idx="1"/>
          </p:nvPr>
        </p:nvSpPr>
        <p:spPr>
          <a:xfrm>
            <a:off x="381000" y="762000"/>
            <a:ext cx="8382000" cy="4876800"/>
          </a:xfrm>
        </p:spPr>
        <p:txBody>
          <a:bodyPr lIns="92075" tIns="46038" rIns="92075" bIns="46038"/>
          <a:lstStyle/>
          <a:p>
            <a:pPr eaLnBrk="1" hangingPunct="1">
              <a:lnSpc>
                <a:spcPct val="110000"/>
              </a:lnSpc>
              <a:defRPr/>
            </a:pPr>
            <a:r>
              <a:rPr lang="en-US" sz="2000" u="sng" dirty="0" err="1" smtClean="0">
                <a:solidFill>
                  <a:srgbClr val="D60093"/>
                </a:solidFill>
              </a:rPr>
              <a:t>Sơ</a:t>
            </a:r>
            <a:r>
              <a:rPr lang="en-US" sz="2000" u="sng" dirty="0" smtClean="0">
                <a:solidFill>
                  <a:srgbClr val="D60093"/>
                </a:solidFill>
              </a:rPr>
              <a:t> </a:t>
            </a:r>
            <a:r>
              <a:rPr lang="en-US" sz="2000" u="sng" dirty="0" err="1" smtClean="0">
                <a:solidFill>
                  <a:srgbClr val="D60093"/>
                </a:solidFill>
              </a:rPr>
              <a:t>bộ</a:t>
            </a:r>
            <a:r>
              <a:rPr lang="en-US" sz="2000" u="sng" dirty="0" smtClean="0">
                <a:solidFill>
                  <a:srgbClr val="D60093"/>
                </a:solidFill>
              </a:rPr>
              <a:t> </a:t>
            </a:r>
            <a:r>
              <a:rPr lang="en-US" sz="2000" u="sng" dirty="0" err="1" smtClean="0">
                <a:solidFill>
                  <a:srgbClr val="D60093"/>
                </a:solidFill>
              </a:rPr>
              <a:t>về</a:t>
            </a:r>
            <a:r>
              <a:rPr lang="en-US" sz="2000" u="sng" dirty="0" smtClean="0">
                <a:solidFill>
                  <a:srgbClr val="D60093"/>
                </a:solidFill>
              </a:rPr>
              <a:t> </a:t>
            </a:r>
            <a:r>
              <a:rPr lang="en-US" sz="2000" u="sng" dirty="0" err="1" smtClean="0">
                <a:solidFill>
                  <a:srgbClr val="D60093"/>
                </a:solidFill>
              </a:rPr>
              <a:t>một</a:t>
            </a:r>
            <a:r>
              <a:rPr lang="en-US" sz="2000" u="sng" dirty="0" smtClean="0">
                <a:solidFill>
                  <a:srgbClr val="D60093"/>
                </a:solidFill>
              </a:rPr>
              <a:t> </a:t>
            </a:r>
            <a:r>
              <a:rPr lang="en-US" sz="2000" u="sng" dirty="0" err="1" smtClean="0">
                <a:solidFill>
                  <a:srgbClr val="D60093"/>
                </a:solidFill>
              </a:rPr>
              <a:t>số</a:t>
            </a:r>
            <a:r>
              <a:rPr lang="en-US" sz="2000" u="sng" dirty="0" smtClean="0">
                <a:solidFill>
                  <a:srgbClr val="D60093"/>
                </a:solidFill>
              </a:rPr>
              <a:t> </a:t>
            </a:r>
            <a:r>
              <a:rPr lang="en-US" sz="2000" u="sng" dirty="0" err="1" smtClean="0">
                <a:solidFill>
                  <a:srgbClr val="D60093"/>
                </a:solidFill>
              </a:rPr>
              <a:t>yêu</a:t>
            </a:r>
            <a:r>
              <a:rPr lang="en-US" sz="2000" u="sng" dirty="0" smtClean="0">
                <a:solidFill>
                  <a:srgbClr val="D60093"/>
                </a:solidFill>
              </a:rPr>
              <a:t> </a:t>
            </a:r>
            <a:r>
              <a:rPr lang="en-US" sz="2000" u="sng" dirty="0" err="1" smtClean="0">
                <a:solidFill>
                  <a:srgbClr val="D60093"/>
                </a:solidFill>
              </a:rPr>
              <a:t>cầu</a:t>
            </a:r>
            <a:r>
              <a:rPr lang="en-US" sz="2000" u="sng" dirty="0" smtClean="0">
                <a:solidFill>
                  <a:srgbClr val="D60093"/>
                </a:solidFill>
              </a:rPr>
              <a:t> </a:t>
            </a:r>
            <a:r>
              <a:rPr lang="en-US" sz="2000" u="sng" dirty="0" err="1" smtClean="0">
                <a:solidFill>
                  <a:srgbClr val="D60093"/>
                </a:solidFill>
              </a:rPr>
              <a:t>để</a:t>
            </a:r>
            <a:r>
              <a:rPr lang="en-US" sz="2000" u="sng" dirty="0" smtClean="0">
                <a:solidFill>
                  <a:srgbClr val="D60093"/>
                </a:solidFill>
              </a:rPr>
              <a:t> </a:t>
            </a:r>
            <a:r>
              <a:rPr lang="en-US" sz="2000" u="sng" dirty="0" err="1" smtClean="0">
                <a:solidFill>
                  <a:srgbClr val="D60093"/>
                </a:solidFill>
              </a:rPr>
              <a:t>dự</a:t>
            </a:r>
            <a:r>
              <a:rPr lang="en-US" sz="2000" u="sng" dirty="0" smtClean="0">
                <a:solidFill>
                  <a:srgbClr val="D60093"/>
                </a:solidFill>
              </a:rPr>
              <a:t> </a:t>
            </a:r>
            <a:r>
              <a:rPr lang="en-US" sz="2000" u="sng" dirty="0" err="1" smtClean="0">
                <a:solidFill>
                  <a:srgbClr val="D60093"/>
                </a:solidFill>
              </a:rPr>
              <a:t>án</a:t>
            </a:r>
            <a:r>
              <a:rPr lang="en-US" sz="2000" u="sng" dirty="0" smtClean="0">
                <a:solidFill>
                  <a:srgbClr val="D60093"/>
                </a:solidFill>
              </a:rPr>
              <a:t> KPDL </a:t>
            </a:r>
            <a:r>
              <a:rPr lang="en-US" sz="2000" u="sng" dirty="0" err="1" smtClean="0">
                <a:solidFill>
                  <a:srgbClr val="D60093"/>
                </a:solidFill>
              </a:rPr>
              <a:t>thành</a:t>
            </a:r>
            <a:r>
              <a:rPr lang="en-US" sz="2000" u="sng" dirty="0" smtClean="0">
                <a:solidFill>
                  <a:srgbClr val="D60093"/>
                </a:solidFill>
              </a:rPr>
              <a:t> </a:t>
            </a:r>
            <a:r>
              <a:rPr lang="en-US" sz="2000" u="sng" dirty="0" err="1" smtClean="0">
                <a:solidFill>
                  <a:srgbClr val="D60093"/>
                </a:solidFill>
              </a:rPr>
              <a:t>công</a:t>
            </a:r>
            <a:endParaRPr lang="en-US" sz="2000" u="sng" dirty="0" smtClean="0">
              <a:solidFill>
                <a:srgbClr val="D60093"/>
              </a:solidFill>
            </a:endParaRPr>
          </a:p>
          <a:p>
            <a:pPr lvl="1" eaLnBrk="1" hangingPunct="1">
              <a:lnSpc>
                <a:spcPct val="110000"/>
              </a:lnSpc>
              <a:buSzPct val="110000"/>
              <a:buFont typeface="Wingdings" panose="05000000000000000000" pitchFamily="2" charset="2"/>
              <a:buChar char="§"/>
              <a:defRPr/>
            </a:pPr>
            <a:r>
              <a:rPr lang="en-US" sz="1800" dirty="0" err="1" smtClean="0"/>
              <a:t>Cần</a:t>
            </a:r>
            <a:r>
              <a:rPr lang="en-US" sz="1800" dirty="0" smtClean="0"/>
              <a:t> </a:t>
            </a:r>
            <a:r>
              <a:rPr lang="en-US" sz="1800" dirty="0" err="1" smtClean="0"/>
              <a:t>có</a:t>
            </a:r>
            <a:r>
              <a:rPr lang="en-US" sz="1800" dirty="0" smtClean="0"/>
              <a:t> </a:t>
            </a:r>
            <a:r>
              <a:rPr lang="en-US" sz="1800" dirty="0" err="1" smtClean="0"/>
              <a:t>kỳ</a:t>
            </a:r>
            <a:r>
              <a:rPr lang="en-US" sz="1800" dirty="0" smtClean="0"/>
              <a:t> </a:t>
            </a:r>
            <a:r>
              <a:rPr lang="en-US" sz="1800" dirty="0" err="1" smtClean="0"/>
              <a:t>vọng</a:t>
            </a:r>
            <a:r>
              <a:rPr lang="en-US" sz="1800" dirty="0" smtClean="0"/>
              <a:t> </a:t>
            </a:r>
            <a:r>
              <a:rPr lang="en-US" sz="1800" dirty="0" err="1" smtClean="0"/>
              <a:t>về</a:t>
            </a:r>
            <a:r>
              <a:rPr lang="en-US" sz="1800" dirty="0" smtClean="0"/>
              <a:t> </a:t>
            </a:r>
            <a:r>
              <a:rPr lang="en-US" sz="1800" dirty="0" err="1" smtClean="0"/>
              <a:t>một</a:t>
            </a:r>
            <a:r>
              <a:rPr lang="en-US" sz="1800" dirty="0" smtClean="0"/>
              <a:t> </a:t>
            </a:r>
            <a:r>
              <a:rPr lang="en-US" sz="1800" dirty="0" err="1" smtClean="0"/>
              <a:t>lợi</a:t>
            </a:r>
            <a:r>
              <a:rPr lang="en-US" sz="1800" dirty="0" smtClean="0"/>
              <a:t> </a:t>
            </a:r>
            <a:r>
              <a:rPr lang="en-US" sz="1800" dirty="0" err="1" smtClean="0"/>
              <a:t>ích</a:t>
            </a:r>
            <a:r>
              <a:rPr lang="en-US" sz="1800" dirty="0" smtClean="0"/>
              <a:t> </a:t>
            </a:r>
            <a:r>
              <a:rPr lang="en-US" sz="1800" dirty="0" err="1" smtClean="0"/>
              <a:t>đáng</a:t>
            </a:r>
            <a:r>
              <a:rPr lang="en-US" sz="1800" dirty="0" smtClean="0"/>
              <a:t> </a:t>
            </a:r>
            <a:r>
              <a:rPr lang="en-US" sz="1800" dirty="0" err="1" smtClean="0"/>
              <a:t>kể</a:t>
            </a:r>
            <a:r>
              <a:rPr lang="en-US" sz="1800" dirty="0" smtClean="0"/>
              <a:t> </a:t>
            </a:r>
            <a:r>
              <a:rPr lang="en-US" sz="1800" dirty="0" err="1" smtClean="0"/>
              <a:t>về</a:t>
            </a:r>
            <a:r>
              <a:rPr lang="en-US" sz="1800" dirty="0" smtClean="0"/>
              <a:t> </a:t>
            </a:r>
            <a:r>
              <a:rPr lang="en-US" sz="1800" dirty="0" err="1" smtClean="0"/>
              <a:t>kết</a:t>
            </a:r>
            <a:r>
              <a:rPr lang="en-US" sz="1800" dirty="0" smtClean="0"/>
              <a:t> </a:t>
            </a:r>
            <a:r>
              <a:rPr lang="en-US" sz="1800" dirty="0" err="1" smtClean="0"/>
              <a:t>quả</a:t>
            </a:r>
            <a:r>
              <a:rPr lang="en-US" sz="1800" dirty="0" smtClean="0"/>
              <a:t> KPDL</a:t>
            </a:r>
          </a:p>
          <a:p>
            <a:pPr lvl="2" eaLnBrk="1" hangingPunct="1">
              <a:lnSpc>
                <a:spcPct val="110000"/>
              </a:lnSpc>
              <a:buSzPct val="100000"/>
              <a:buFont typeface="Wingdings" panose="05000000000000000000" pitchFamily="2" charset="2"/>
              <a:buChar char="v"/>
              <a:defRPr/>
            </a:pPr>
            <a:r>
              <a:rPr lang="en-US" sz="1600" dirty="0" err="1" smtClean="0"/>
              <a:t>Hoặc</a:t>
            </a:r>
            <a:r>
              <a:rPr lang="en-US" sz="1600" dirty="0" smtClean="0"/>
              <a:t> </a:t>
            </a:r>
            <a:r>
              <a:rPr lang="en-US" sz="1600" dirty="0" err="1" smtClean="0"/>
              <a:t>trực</a:t>
            </a:r>
            <a:r>
              <a:rPr lang="en-US" sz="1600" dirty="0" smtClean="0"/>
              <a:t> </a:t>
            </a:r>
            <a:r>
              <a:rPr lang="en-US" sz="1600" dirty="0" err="1" smtClean="0"/>
              <a:t>tiếp</a:t>
            </a:r>
            <a:r>
              <a:rPr lang="en-US" sz="1600" dirty="0" smtClean="0"/>
              <a:t> </a:t>
            </a:r>
            <a:r>
              <a:rPr lang="en-US" sz="1600" dirty="0" err="1" smtClean="0"/>
              <a:t>nhận</a:t>
            </a:r>
            <a:r>
              <a:rPr lang="en-US" sz="1600" dirty="0" smtClean="0"/>
              <a:t> </a:t>
            </a:r>
            <a:r>
              <a:rPr lang="en-US" sz="1600" dirty="0" err="1" smtClean="0"/>
              <a:t>được</a:t>
            </a:r>
            <a:r>
              <a:rPr lang="en-US" sz="1600" dirty="0" smtClean="0"/>
              <a:t> “</a:t>
            </a:r>
            <a:r>
              <a:rPr lang="en-US" sz="1600" dirty="0" err="1" smtClean="0"/>
              <a:t>trái</a:t>
            </a:r>
            <a:r>
              <a:rPr lang="en-US" sz="1600" dirty="0" smtClean="0"/>
              <a:t> </a:t>
            </a:r>
            <a:r>
              <a:rPr lang="en-US" sz="1600" dirty="0" err="1" smtClean="0"/>
              <a:t>cây</a:t>
            </a:r>
            <a:r>
              <a:rPr lang="en-US" sz="1600" dirty="0" smtClean="0"/>
              <a:t> </a:t>
            </a:r>
            <a:r>
              <a:rPr lang="en-US" sz="1600" dirty="0" err="1" smtClean="0"/>
              <a:t>treo</a:t>
            </a:r>
            <a:r>
              <a:rPr lang="en-US" sz="1600" dirty="0" smtClean="0"/>
              <a:t> </a:t>
            </a:r>
            <a:r>
              <a:rPr lang="en-US" sz="1600" dirty="0" err="1" smtClean="0"/>
              <a:t>thấp</a:t>
            </a:r>
            <a:r>
              <a:rPr lang="en-US" sz="1600" dirty="0" smtClean="0"/>
              <a:t>” (“low-hanging fruit”) </a:t>
            </a:r>
            <a:r>
              <a:rPr lang="en-US" sz="1600" dirty="0" err="1" smtClean="0"/>
              <a:t>dễ</a:t>
            </a:r>
            <a:r>
              <a:rPr lang="en-US" sz="1600" dirty="0" smtClean="0"/>
              <a:t> </a:t>
            </a:r>
            <a:r>
              <a:rPr lang="en-US" sz="1600" dirty="0" err="1" smtClean="0"/>
              <a:t>thu</a:t>
            </a:r>
            <a:r>
              <a:rPr lang="en-US" sz="1600" dirty="0" smtClean="0"/>
              <a:t> </a:t>
            </a:r>
            <a:r>
              <a:rPr lang="en-US" sz="1600" dirty="0" err="1" smtClean="0"/>
              <a:t>lượm</a:t>
            </a:r>
            <a:r>
              <a:rPr lang="en-US" sz="1600" dirty="0" smtClean="0"/>
              <a:t> (</a:t>
            </a:r>
            <a:r>
              <a:rPr lang="en-US" sz="1600" dirty="0" err="1" smtClean="0"/>
              <a:t>như</a:t>
            </a:r>
            <a:r>
              <a:rPr lang="en-US" sz="1600" dirty="0" smtClean="0"/>
              <a:t> </a:t>
            </a:r>
            <a:r>
              <a:rPr lang="en-US" sz="1600" dirty="0" err="1" smtClean="0"/>
              <a:t>Mô</a:t>
            </a:r>
            <a:r>
              <a:rPr lang="en-US" sz="1600" dirty="0" smtClean="0"/>
              <a:t> </a:t>
            </a:r>
            <a:r>
              <a:rPr lang="en-US" sz="1600" dirty="0" err="1" smtClean="0"/>
              <a:t>hình</a:t>
            </a:r>
            <a:r>
              <a:rPr lang="en-US" sz="1600" dirty="0" smtClean="0"/>
              <a:t> </a:t>
            </a:r>
            <a:r>
              <a:rPr lang="en-US" sz="1600" dirty="0" err="1" smtClean="0"/>
              <a:t>mở</a:t>
            </a:r>
            <a:r>
              <a:rPr lang="en-US" sz="1600" dirty="0" smtClean="0"/>
              <a:t> </a:t>
            </a:r>
            <a:r>
              <a:rPr lang="en-US" sz="1600" dirty="0" err="1" smtClean="0"/>
              <a:t>rộng</a:t>
            </a:r>
            <a:r>
              <a:rPr lang="en-US" sz="1600" dirty="0" smtClean="0"/>
              <a:t> </a:t>
            </a:r>
            <a:r>
              <a:rPr lang="en-US" sz="1600" dirty="0" err="1" smtClean="0"/>
              <a:t>khách</a:t>
            </a:r>
            <a:r>
              <a:rPr lang="en-US" sz="1600" dirty="0" smtClean="0"/>
              <a:t> </a:t>
            </a:r>
            <a:r>
              <a:rPr lang="en-US" sz="1600" dirty="0" err="1" smtClean="0"/>
              <a:t>hàng</a:t>
            </a:r>
            <a:r>
              <a:rPr lang="en-US" sz="1600" dirty="0" smtClean="0"/>
              <a:t> qua </a:t>
            </a:r>
            <a:r>
              <a:rPr lang="en-US" sz="1600" dirty="0" err="1" smtClean="0"/>
              <a:t>tiếp</a:t>
            </a:r>
            <a:r>
              <a:rPr lang="en-US" sz="1600" dirty="0" smtClean="0"/>
              <a:t> </a:t>
            </a:r>
            <a:r>
              <a:rPr lang="en-US" sz="1600" dirty="0" err="1" smtClean="0"/>
              <a:t>thị</a:t>
            </a:r>
            <a:r>
              <a:rPr lang="en-US" sz="1600" dirty="0" smtClean="0"/>
              <a:t> </a:t>
            </a:r>
            <a:r>
              <a:rPr lang="en-US" sz="1600" dirty="0" err="1" smtClean="0"/>
              <a:t>và</a:t>
            </a:r>
            <a:r>
              <a:rPr lang="en-US" sz="1600" dirty="0" smtClean="0"/>
              <a:t> </a:t>
            </a:r>
            <a:r>
              <a:rPr lang="en-US" sz="1600" dirty="0" err="1" smtClean="0"/>
              <a:t>bán</a:t>
            </a:r>
            <a:r>
              <a:rPr lang="en-US" sz="1600" dirty="0" smtClean="0"/>
              <a:t> </a:t>
            </a:r>
            <a:r>
              <a:rPr lang="en-US" sz="1600" dirty="0" err="1" smtClean="0"/>
              <a:t>hàng</a:t>
            </a:r>
            <a:r>
              <a:rPr lang="en-US" sz="1600" dirty="0" smtClean="0"/>
              <a:t>)</a:t>
            </a:r>
          </a:p>
          <a:p>
            <a:pPr lvl="2" eaLnBrk="1" hangingPunct="1">
              <a:lnSpc>
                <a:spcPct val="110000"/>
              </a:lnSpc>
              <a:buSzPct val="100000"/>
              <a:buFont typeface="Wingdings" panose="05000000000000000000" pitchFamily="2" charset="2"/>
              <a:buChar char="v"/>
              <a:defRPr/>
            </a:pPr>
            <a:r>
              <a:rPr lang="en-US" sz="1600" dirty="0" err="1" smtClean="0"/>
              <a:t>Hoặc</a:t>
            </a:r>
            <a:r>
              <a:rPr lang="en-US" sz="1600" dirty="0" smtClean="0"/>
              <a:t> </a:t>
            </a:r>
            <a:r>
              <a:rPr lang="en-US" sz="1600" dirty="0" err="1" smtClean="0"/>
              <a:t>gián</a:t>
            </a:r>
            <a:r>
              <a:rPr lang="en-US" sz="1600" dirty="0" smtClean="0"/>
              <a:t> </a:t>
            </a:r>
            <a:r>
              <a:rPr lang="en-US" sz="1600" dirty="0" err="1" smtClean="0"/>
              <a:t>tiếp</a:t>
            </a:r>
            <a:r>
              <a:rPr lang="en-US" sz="1600" dirty="0" smtClean="0"/>
              <a:t> </a:t>
            </a:r>
            <a:r>
              <a:rPr lang="en-US" sz="1600" dirty="0" err="1" smtClean="0"/>
              <a:t>tạo</a:t>
            </a:r>
            <a:r>
              <a:rPr lang="en-US" sz="1600" dirty="0" smtClean="0"/>
              <a:t> </a:t>
            </a:r>
            <a:r>
              <a:rPr lang="en-US" sz="1600" dirty="0" err="1" smtClean="0"/>
              <a:t>ra</a:t>
            </a:r>
            <a:r>
              <a:rPr lang="en-US" sz="1600" dirty="0" smtClean="0"/>
              <a:t> </a:t>
            </a:r>
            <a:r>
              <a:rPr lang="en-US" sz="1600" dirty="0" err="1" smtClean="0"/>
              <a:t>đòn</a:t>
            </a:r>
            <a:r>
              <a:rPr lang="en-US" sz="1600" dirty="0" smtClean="0"/>
              <a:t> </a:t>
            </a:r>
            <a:r>
              <a:rPr lang="en-US" sz="1600" dirty="0" err="1" smtClean="0"/>
              <a:t>bẩy</a:t>
            </a:r>
            <a:r>
              <a:rPr lang="en-US" sz="1600" dirty="0" smtClean="0"/>
              <a:t> </a:t>
            </a:r>
            <a:r>
              <a:rPr lang="en-US" sz="1600" dirty="0" err="1" smtClean="0"/>
              <a:t>cao</a:t>
            </a:r>
            <a:r>
              <a:rPr lang="en-US" sz="1600" dirty="0" smtClean="0"/>
              <a:t> </a:t>
            </a:r>
            <a:r>
              <a:rPr lang="en-US" sz="1600" dirty="0" err="1" smtClean="0"/>
              <a:t>khi</a:t>
            </a:r>
            <a:r>
              <a:rPr lang="en-US" sz="1600" dirty="0" smtClean="0"/>
              <a:t> </a:t>
            </a:r>
            <a:r>
              <a:rPr lang="en-US" sz="1600" dirty="0" err="1" smtClean="0"/>
              <a:t>tác</a:t>
            </a:r>
            <a:r>
              <a:rPr lang="en-US" sz="1600" dirty="0" smtClean="0"/>
              <a:t> </a:t>
            </a:r>
            <a:r>
              <a:rPr lang="en-US" sz="1600" dirty="0" err="1" smtClean="0"/>
              <a:t>động</a:t>
            </a:r>
            <a:r>
              <a:rPr lang="en-US" sz="1600" dirty="0" smtClean="0"/>
              <a:t> </a:t>
            </a:r>
            <a:r>
              <a:rPr lang="en-US" sz="1600" dirty="0" err="1" smtClean="0"/>
              <a:t>vào</a:t>
            </a:r>
            <a:r>
              <a:rPr lang="en-US" sz="1600" dirty="0" smtClean="0"/>
              <a:t> </a:t>
            </a:r>
            <a:r>
              <a:rPr lang="en-US" sz="1600" dirty="0" err="1" smtClean="0"/>
              <a:t>quá</a:t>
            </a:r>
            <a:r>
              <a:rPr lang="en-US" sz="1600" dirty="0" smtClean="0"/>
              <a:t> </a:t>
            </a:r>
            <a:r>
              <a:rPr lang="en-US" sz="1600" dirty="0" err="1" smtClean="0"/>
              <a:t>trình</a:t>
            </a:r>
            <a:r>
              <a:rPr lang="en-US" sz="1600" dirty="0" smtClean="0"/>
              <a:t> </a:t>
            </a:r>
            <a:r>
              <a:rPr lang="en-US" sz="1600" dirty="0" err="1" smtClean="0"/>
              <a:t>sống</a:t>
            </a:r>
            <a:r>
              <a:rPr lang="en-US" sz="1600" dirty="0" smtClean="0"/>
              <a:t> </a:t>
            </a:r>
            <a:r>
              <a:rPr lang="en-US" sz="1600" dirty="0" err="1" smtClean="0"/>
              <a:t>còn</a:t>
            </a:r>
            <a:r>
              <a:rPr lang="en-US" sz="1600" dirty="0" smtClean="0"/>
              <a:t> </a:t>
            </a:r>
            <a:r>
              <a:rPr lang="en-US" sz="1600" dirty="0" err="1" smtClean="0"/>
              <a:t>có</a:t>
            </a:r>
            <a:r>
              <a:rPr lang="en-US" sz="1600" dirty="0" smtClean="0"/>
              <a:t> </a:t>
            </a:r>
            <a:r>
              <a:rPr lang="en-US" sz="1600" dirty="0" err="1" smtClean="0"/>
              <a:t>ảnh</a:t>
            </a:r>
            <a:r>
              <a:rPr lang="en-US" sz="1600" dirty="0" smtClean="0"/>
              <a:t> </a:t>
            </a:r>
            <a:r>
              <a:rPr lang="en-US" sz="1600" dirty="0" err="1" smtClean="0"/>
              <a:t>hưởng</a:t>
            </a:r>
            <a:r>
              <a:rPr lang="en-US" sz="1600" dirty="0" smtClean="0"/>
              <a:t> </a:t>
            </a:r>
            <a:r>
              <a:rPr lang="en-US" sz="1600" dirty="0" err="1" smtClean="0"/>
              <a:t>sóng</a:t>
            </a:r>
            <a:r>
              <a:rPr lang="en-US" sz="1600" dirty="0" smtClean="0"/>
              <a:t> </a:t>
            </a:r>
            <a:r>
              <a:rPr lang="en-US" sz="1600" dirty="0" err="1" smtClean="0"/>
              <a:t>ngầm</a:t>
            </a:r>
            <a:r>
              <a:rPr lang="en-US" sz="1600" dirty="0" smtClean="0"/>
              <a:t> </a:t>
            </a:r>
            <a:r>
              <a:rPr lang="en-US" sz="1600" dirty="0" err="1" smtClean="0"/>
              <a:t>mạnh</a:t>
            </a:r>
            <a:r>
              <a:rPr lang="en-US" sz="1600" dirty="0" smtClean="0"/>
              <a:t> (</a:t>
            </a:r>
            <a:r>
              <a:rPr lang="en-US" sz="1600" dirty="0" err="1" smtClean="0"/>
              <a:t>Giảm</a:t>
            </a:r>
            <a:r>
              <a:rPr lang="en-US" sz="1600" dirty="0" smtClean="0"/>
              <a:t> </a:t>
            </a:r>
            <a:r>
              <a:rPr lang="en-US" sz="1600" dirty="0" err="1" smtClean="0"/>
              <a:t>các</a:t>
            </a:r>
            <a:r>
              <a:rPr lang="en-US" sz="1600" dirty="0" smtClean="0"/>
              <a:t> </a:t>
            </a:r>
            <a:r>
              <a:rPr lang="en-US" sz="1600" dirty="0" err="1" smtClean="0"/>
              <a:t>nợ</a:t>
            </a:r>
            <a:r>
              <a:rPr lang="en-US" sz="1600" dirty="0" smtClean="0"/>
              <a:t> </a:t>
            </a:r>
            <a:r>
              <a:rPr lang="en-US" sz="1600" dirty="0" err="1" smtClean="0"/>
              <a:t>khoản</a:t>
            </a:r>
            <a:r>
              <a:rPr lang="en-US" sz="1600" dirty="0" smtClean="0"/>
              <a:t> </a:t>
            </a:r>
            <a:r>
              <a:rPr lang="en-US" sz="1600" dirty="0" err="1" smtClean="0"/>
              <a:t>khó</a:t>
            </a:r>
            <a:r>
              <a:rPr lang="en-US" sz="1600" dirty="0" smtClean="0"/>
              <a:t> </a:t>
            </a:r>
            <a:r>
              <a:rPr lang="en-US" sz="1600" dirty="0" err="1" smtClean="0"/>
              <a:t>đòi</a:t>
            </a:r>
            <a:r>
              <a:rPr lang="en-US" sz="1600" dirty="0" smtClean="0"/>
              <a:t> </a:t>
            </a:r>
            <a:r>
              <a:rPr lang="en-US" sz="1600" dirty="0" err="1" smtClean="0"/>
              <a:t>từ</a:t>
            </a:r>
            <a:r>
              <a:rPr lang="en-US" sz="1600" dirty="0" smtClean="0"/>
              <a:t> 10% </a:t>
            </a:r>
            <a:r>
              <a:rPr lang="en-US" sz="1600" dirty="0" err="1" smtClean="0"/>
              <a:t>còn</a:t>
            </a:r>
            <a:r>
              <a:rPr lang="en-US" sz="1600" dirty="0" smtClean="0"/>
              <a:t> 9,8% </a:t>
            </a:r>
            <a:r>
              <a:rPr lang="en-US" sz="1600" dirty="0" err="1" smtClean="0"/>
              <a:t>có</a:t>
            </a:r>
            <a:r>
              <a:rPr lang="en-US" sz="1600" dirty="0" smtClean="0"/>
              <a:t> </a:t>
            </a:r>
            <a:r>
              <a:rPr lang="en-US" sz="1600" dirty="0" err="1" smtClean="0"/>
              <a:t>số</a:t>
            </a:r>
            <a:r>
              <a:rPr lang="en-US" sz="1600" dirty="0" smtClean="0"/>
              <a:t> </a:t>
            </a:r>
            <a:r>
              <a:rPr lang="en-US" sz="1600" dirty="0" err="1" smtClean="0"/>
              <a:t>tiền</a:t>
            </a:r>
            <a:r>
              <a:rPr lang="en-US" sz="1600" dirty="0" smtClean="0"/>
              <a:t> </a:t>
            </a:r>
            <a:r>
              <a:rPr lang="en-US" sz="1600" dirty="0" err="1" smtClean="0"/>
              <a:t>lớn</a:t>
            </a:r>
            <a:r>
              <a:rPr lang="en-US" sz="1300" dirty="0" smtClean="0"/>
              <a:t>).</a:t>
            </a:r>
          </a:p>
          <a:p>
            <a:pPr lvl="1" eaLnBrk="1" hangingPunct="1">
              <a:lnSpc>
                <a:spcPct val="110000"/>
              </a:lnSpc>
              <a:buSzPct val="110000"/>
              <a:buFont typeface="Wingdings" panose="05000000000000000000" pitchFamily="2" charset="2"/>
              <a:buChar char="§"/>
              <a:defRPr/>
            </a:pPr>
            <a:r>
              <a:rPr lang="en-US" sz="1800" dirty="0" err="1" smtClean="0"/>
              <a:t>Cần</a:t>
            </a:r>
            <a:r>
              <a:rPr lang="en-US" sz="1800" dirty="0" smtClean="0"/>
              <a:t> </a:t>
            </a:r>
            <a:r>
              <a:rPr lang="en-US" sz="1800" dirty="0" err="1" smtClean="0"/>
              <a:t>có</a:t>
            </a:r>
            <a:r>
              <a:rPr lang="en-US" sz="1800" dirty="0" smtClean="0"/>
              <a:t> </a:t>
            </a:r>
            <a:r>
              <a:rPr lang="en-US" sz="1800" dirty="0" err="1" smtClean="0"/>
              <a:t>một</a:t>
            </a:r>
            <a:r>
              <a:rPr lang="en-US" sz="1800" dirty="0" smtClean="0"/>
              <a:t> </a:t>
            </a:r>
            <a:r>
              <a:rPr lang="en-US" sz="1800" dirty="0" err="1" smtClean="0"/>
              <a:t>đội</a:t>
            </a:r>
            <a:r>
              <a:rPr lang="en-US" sz="1800" dirty="0" smtClean="0"/>
              <a:t> </a:t>
            </a:r>
            <a:r>
              <a:rPr lang="en-US" sz="1800" dirty="0" err="1" smtClean="0"/>
              <a:t>dự</a:t>
            </a:r>
            <a:r>
              <a:rPr lang="en-US" sz="1800" dirty="0" smtClean="0"/>
              <a:t> </a:t>
            </a:r>
            <a:r>
              <a:rPr lang="en-US" sz="1800" dirty="0" err="1" smtClean="0"/>
              <a:t>án</a:t>
            </a:r>
            <a:r>
              <a:rPr lang="en-US" sz="1800" dirty="0" smtClean="0"/>
              <a:t> </a:t>
            </a:r>
            <a:r>
              <a:rPr lang="en-US" sz="1800" dirty="0" err="1" smtClean="0"/>
              <a:t>thi</a:t>
            </a:r>
            <a:r>
              <a:rPr lang="en-US" sz="1800" dirty="0" smtClean="0"/>
              <a:t> </a:t>
            </a:r>
            <a:r>
              <a:rPr lang="en-US" sz="1800" dirty="0" err="1" smtClean="0"/>
              <a:t>hành</a:t>
            </a:r>
            <a:r>
              <a:rPr lang="en-US" sz="1800" dirty="0" smtClean="0"/>
              <a:t> </a:t>
            </a:r>
            <a:r>
              <a:rPr lang="en-US" sz="1800" dirty="0" err="1" smtClean="0"/>
              <a:t>các</a:t>
            </a:r>
            <a:r>
              <a:rPr lang="en-US" sz="1800" dirty="0" smtClean="0"/>
              <a:t> </a:t>
            </a:r>
            <a:r>
              <a:rPr lang="en-US" sz="1800" dirty="0" err="1" smtClean="0"/>
              <a:t>kỹ</a:t>
            </a:r>
            <a:r>
              <a:rPr lang="en-US" sz="1800" dirty="0" smtClean="0"/>
              <a:t> </a:t>
            </a:r>
            <a:r>
              <a:rPr lang="en-US" sz="1800" dirty="0" err="1" smtClean="0"/>
              <a:t>năng</a:t>
            </a:r>
            <a:r>
              <a:rPr lang="en-US" sz="1800" dirty="0" smtClean="0"/>
              <a:t> </a:t>
            </a:r>
            <a:r>
              <a:rPr lang="en-US" sz="1800" dirty="0" err="1" smtClean="0"/>
              <a:t>theo</a:t>
            </a:r>
            <a:r>
              <a:rPr lang="en-US" sz="1800" dirty="0" smtClean="0"/>
              <a:t> </a:t>
            </a:r>
            <a:r>
              <a:rPr lang="en-US" sz="1800" dirty="0" err="1" smtClean="0"/>
              <a:t>yêu</a:t>
            </a:r>
            <a:r>
              <a:rPr lang="en-US" sz="1800" dirty="0" smtClean="0"/>
              <a:t> </a:t>
            </a:r>
            <a:r>
              <a:rPr lang="en-US" sz="1800" dirty="0" err="1" smtClean="0"/>
              <a:t>cầu</a:t>
            </a:r>
            <a:r>
              <a:rPr lang="en-US" sz="1800" dirty="0" smtClean="0"/>
              <a:t>: </a:t>
            </a:r>
            <a:r>
              <a:rPr lang="en-US" sz="1800" dirty="0" err="1" smtClean="0"/>
              <a:t>chọn</a:t>
            </a:r>
            <a:r>
              <a:rPr lang="en-US" sz="1800" dirty="0" smtClean="0"/>
              <a:t> </a:t>
            </a:r>
            <a:r>
              <a:rPr lang="en-US" sz="1800" dirty="0" err="1" smtClean="0"/>
              <a:t>dữ</a:t>
            </a:r>
            <a:r>
              <a:rPr lang="en-US" sz="1800" dirty="0" smtClean="0"/>
              <a:t> </a:t>
            </a:r>
            <a:r>
              <a:rPr lang="en-US" sz="1800" dirty="0" err="1" smtClean="0"/>
              <a:t>liệu</a:t>
            </a:r>
            <a:r>
              <a:rPr lang="en-US" sz="1800" dirty="0" smtClean="0"/>
              <a:t>, </a:t>
            </a:r>
            <a:r>
              <a:rPr lang="en-US" sz="1800" dirty="0" err="1" smtClean="0"/>
              <a:t>tích</a:t>
            </a:r>
            <a:r>
              <a:rPr lang="en-US" sz="1800" dirty="0" smtClean="0"/>
              <a:t> </a:t>
            </a:r>
            <a:r>
              <a:rPr lang="en-US" sz="1800" dirty="0" err="1" smtClean="0"/>
              <a:t>hợp</a:t>
            </a:r>
            <a:r>
              <a:rPr lang="en-US" sz="1800" dirty="0" smtClean="0"/>
              <a:t> </a:t>
            </a:r>
            <a:r>
              <a:rPr lang="en-US" sz="1800" dirty="0" err="1" smtClean="0"/>
              <a:t>dữ</a:t>
            </a:r>
            <a:r>
              <a:rPr lang="en-US" sz="1800" dirty="0" smtClean="0"/>
              <a:t> </a:t>
            </a:r>
            <a:r>
              <a:rPr lang="en-US" sz="1800" dirty="0" err="1" smtClean="0"/>
              <a:t>liệu</a:t>
            </a:r>
            <a:r>
              <a:rPr lang="en-US" sz="1800" dirty="0" smtClean="0"/>
              <a:t>, </a:t>
            </a:r>
            <a:r>
              <a:rPr lang="en-US" sz="1800" dirty="0" err="1" smtClean="0"/>
              <a:t>phân</a:t>
            </a:r>
            <a:r>
              <a:rPr lang="en-US" sz="1800" dirty="0" smtClean="0"/>
              <a:t> </a:t>
            </a:r>
            <a:r>
              <a:rPr lang="en-US" sz="1800" dirty="0" err="1" smtClean="0"/>
              <a:t>tích</a:t>
            </a:r>
            <a:r>
              <a:rPr lang="en-US" sz="1800" dirty="0" smtClean="0"/>
              <a:t> </a:t>
            </a:r>
            <a:r>
              <a:rPr lang="en-US" sz="1800" dirty="0" err="1" smtClean="0"/>
              <a:t>mô</a:t>
            </a:r>
            <a:r>
              <a:rPr lang="en-US" sz="1800" dirty="0" smtClean="0"/>
              <a:t> </a:t>
            </a:r>
            <a:r>
              <a:rPr lang="en-US" sz="1800" dirty="0" err="1" smtClean="0"/>
              <a:t>hình</a:t>
            </a:r>
            <a:r>
              <a:rPr lang="en-US" sz="1800" dirty="0" smtClean="0"/>
              <a:t> </a:t>
            </a:r>
            <a:r>
              <a:rPr lang="en-US" sz="1800" dirty="0" err="1" smtClean="0"/>
              <a:t>hóa</a:t>
            </a:r>
            <a:r>
              <a:rPr lang="en-US" sz="1800" dirty="0" smtClean="0"/>
              <a:t>, </a:t>
            </a:r>
            <a:r>
              <a:rPr lang="en-US" sz="1800" dirty="0" err="1" smtClean="0"/>
              <a:t>lập</a:t>
            </a:r>
            <a:r>
              <a:rPr lang="en-US" sz="1800" dirty="0" smtClean="0"/>
              <a:t> </a:t>
            </a:r>
            <a:r>
              <a:rPr lang="en-US" sz="1800" dirty="0" err="1" smtClean="0"/>
              <a:t>và</a:t>
            </a:r>
            <a:r>
              <a:rPr lang="en-US" sz="1800" dirty="0" smtClean="0"/>
              <a:t> </a:t>
            </a:r>
            <a:r>
              <a:rPr lang="en-US" sz="1800" dirty="0" err="1" smtClean="0"/>
              <a:t>trình</a:t>
            </a:r>
            <a:r>
              <a:rPr lang="en-US" sz="1800" dirty="0" smtClean="0"/>
              <a:t> </a:t>
            </a:r>
            <a:r>
              <a:rPr lang="en-US" sz="1800" dirty="0" err="1" smtClean="0"/>
              <a:t>diễn</a:t>
            </a:r>
            <a:r>
              <a:rPr lang="en-US" sz="1800" dirty="0" smtClean="0"/>
              <a:t> </a:t>
            </a:r>
            <a:r>
              <a:rPr lang="en-US" sz="1800" dirty="0" err="1" smtClean="0"/>
              <a:t>báo</a:t>
            </a:r>
            <a:r>
              <a:rPr lang="en-US" sz="1800" dirty="0" smtClean="0"/>
              <a:t> </a:t>
            </a:r>
            <a:r>
              <a:rPr lang="en-US" sz="1800" dirty="0" err="1" smtClean="0"/>
              <a:t>cáo</a:t>
            </a:r>
            <a:r>
              <a:rPr lang="en-US" sz="1800" dirty="0" smtClean="0"/>
              <a:t>. </a:t>
            </a:r>
            <a:r>
              <a:rPr lang="en-US" sz="1800" dirty="0" err="1" smtClean="0"/>
              <a:t>Kết</a:t>
            </a:r>
            <a:r>
              <a:rPr lang="en-US" sz="1800" dirty="0" smtClean="0"/>
              <a:t> </a:t>
            </a:r>
            <a:r>
              <a:rPr lang="en-US" sz="1800" dirty="0" err="1" smtClean="0"/>
              <a:t>hợp</a:t>
            </a:r>
            <a:r>
              <a:rPr lang="en-US" sz="1800" dirty="0" smtClean="0"/>
              <a:t> </a:t>
            </a:r>
            <a:r>
              <a:rPr lang="en-US" sz="1800" dirty="0" err="1" smtClean="0"/>
              <a:t>tốt</a:t>
            </a:r>
            <a:r>
              <a:rPr lang="en-US" sz="1800" dirty="0" smtClean="0"/>
              <a:t> </a:t>
            </a:r>
            <a:r>
              <a:rPr lang="en-US" sz="1800" dirty="0" err="1" smtClean="0"/>
              <a:t>giữ</a:t>
            </a:r>
            <a:r>
              <a:rPr lang="en-US" sz="1800" dirty="0" smtClean="0"/>
              <a:t> </a:t>
            </a:r>
            <a:r>
              <a:rPr lang="en-US" sz="1800" dirty="0" err="1" smtClean="0"/>
              <a:t>người</a:t>
            </a:r>
            <a:r>
              <a:rPr lang="en-US" sz="1800" dirty="0" smtClean="0"/>
              <a:t> </a:t>
            </a:r>
            <a:r>
              <a:rPr lang="en-US" sz="1800" dirty="0" err="1" smtClean="0"/>
              <a:t>phân</a:t>
            </a:r>
            <a:r>
              <a:rPr lang="en-US" sz="1800" dirty="0" smtClean="0"/>
              <a:t> </a:t>
            </a:r>
            <a:r>
              <a:rPr lang="en-US" sz="1800" dirty="0" err="1" smtClean="0"/>
              <a:t>tích</a:t>
            </a:r>
            <a:r>
              <a:rPr lang="en-US" sz="1800" dirty="0" smtClean="0"/>
              <a:t> </a:t>
            </a:r>
            <a:r>
              <a:rPr lang="en-US" sz="1800" dirty="0" err="1" smtClean="0"/>
              <a:t>và</a:t>
            </a:r>
            <a:r>
              <a:rPr lang="en-US" sz="1800" dirty="0" smtClean="0"/>
              <a:t> </a:t>
            </a:r>
            <a:r>
              <a:rPr lang="en-US" sz="1800" dirty="0" err="1" smtClean="0"/>
              <a:t>người</a:t>
            </a:r>
            <a:r>
              <a:rPr lang="en-US" sz="1800" dirty="0" smtClean="0"/>
              <a:t> </a:t>
            </a:r>
            <a:r>
              <a:rPr lang="en-US" sz="1800" dirty="0" err="1" smtClean="0"/>
              <a:t>kinh</a:t>
            </a:r>
            <a:r>
              <a:rPr lang="en-US" sz="1800" dirty="0" smtClean="0"/>
              <a:t> </a:t>
            </a:r>
            <a:r>
              <a:rPr lang="en-US" sz="1800" dirty="0" err="1" smtClean="0"/>
              <a:t>doanh</a:t>
            </a:r>
            <a:endParaRPr lang="en-US" sz="1800" dirty="0" smtClean="0"/>
          </a:p>
          <a:p>
            <a:pPr lvl="1" eaLnBrk="1" hangingPunct="1">
              <a:lnSpc>
                <a:spcPct val="110000"/>
              </a:lnSpc>
              <a:buSzPct val="110000"/>
              <a:buFont typeface="Wingdings" panose="05000000000000000000" pitchFamily="2" charset="2"/>
              <a:buChar char="§"/>
              <a:defRPr/>
            </a:pPr>
            <a:r>
              <a:rPr lang="en-US" sz="1800" dirty="0" err="1" smtClean="0"/>
              <a:t>Nắm</a:t>
            </a:r>
            <a:r>
              <a:rPr lang="en-US" sz="1800" dirty="0" smtClean="0"/>
              <a:t> </a:t>
            </a:r>
            <a:r>
              <a:rPr lang="en-US" sz="1800" dirty="0" err="1" smtClean="0"/>
              <a:t>bắt</a:t>
            </a:r>
            <a:r>
              <a:rPr lang="en-US" sz="1800" dirty="0" smtClean="0"/>
              <a:t> </a:t>
            </a:r>
            <a:r>
              <a:rPr lang="en-US" sz="1800" dirty="0" err="1" smtClean="0"/>
              <a:t>và</a:t>
            </a:r>
            <a:r>
              <a:rPr lang="en-US" sz="1800" dirty="0" smtClean="0"/>
              <a:t> </a:t>
            </a:r>
            <a:r>
              <a:rPr lang="en-US" sz="1800" dirty="0" err="1" smtClean="0"/>
              <a:t>duy</a:t>
            </a:r>
            <a:r>
              <a:rPr lang="en-US" sz="1800" dirty="0" smtClean="0"/>
              <a:t> </a:t>
            </a:r>
            <a:r>
              <a:rPr lang="en-US" sz="1800" dirty="0" err="1" smtClean="0"/>
              <a:t>trì</a:t>
            </a:r>
            <a:r>
              <a:rPr lang="en-US" sz="1800" dirty="0" smtClean="0"/>
              <a:t> </a:t>
            </a:r>
            <a:r>
              <a:rPr lang="en-US" sz="1800" dirty="0" err="1" smtClean="0"/>
              <a:t>các</a:t>
            </a:r>
            <a:r>
              <a:rPr lang="en-US" sz="1800" dirty="0" smtClean="0"/>
              <a:t> </a:t>
            </a:r>
            <a:r>
              <a:rPr lang="en-US" sz="1800" dirty="0" err="1" smtClean="0"/>
              <a:t>dòng</a:t>
            </a:r>
            <a:r>
              <a:rPr lang="en-US" sz="1800" dirty="0" smtClean="0"/>
              <a:t> </a:t>
            </a:r>
            <a:r>
              <a:rPr lang="en-US" sz="1800" dirty="0" err="1" smtClean="0"/>
              <a:t>thông</a:t>
            </a:r>
            <a:r>
              <a:rPr lang="en-US" sz="1800" dirty="0" smtClean="0"/>
              <a:t> tin </a:t>
            </a:r>
            <a:r>
              <a:rPr lang="en-US" sz="1800" dirty="0" err="1" smtClean="0"/>
              <a:t>tích</a:t>
            </a:r>
            <a:r>
              <a:rPr lang="en-US" sz="1800" dirty="0" smtClean="0"/>
              <a:t> </a:t>
            </a:r>
            <a:r>
              <a:rPr lang="en-US" sz="1800" dirty="0" err="1" smtClean="0"/>
              <a:t>lũy</a:t>
            </a:r>
            <a:r>
              <a:rPr lang="en-US" sz="1800" dirty="0" smtClean="0"/>
              <a:t> (</a:t>
            </a:r>
            <a:r>
              <a:rPr lang="en-US" sz="1800" dirty="0" err="1" smtClean="0"/>
              <a:t>chẳng</a:t>
            </a:r>
            <a:r>
              <a:rPr lang="en-US" sz="1800" dirty="0" smtClean="0"/>
              <a:t> </a:t>
            </a:r>
            <a:r>
              <a:rPr lang="en-US" sz="1800" dirty="0" err="1" smtClean="0"/>
              <a:t>hạn</a:t>
            </a:r>
            <a:r>
              <a:rPr lang="en-US" sz="1800" dirty="0" smtClean="0"/>
              <a:t>, </a:t>
            </a:r>
            <a:r>
              <a:rPr lang="en-US" sz="1800" dirty="0" err="1" smtClean="0"/>
              <a:t>mô</a:t>
            </a:r>
            <a:r>
              <a:rPr lang="en-US" sz="1800" dirty="0" smtClean="0"/>
              <a:t> </a:t>
            </a:r>
            <a:r>
              <a:rPr lang="en-US" sz="1800" dirty="0" err="1" smtClean="0"/>
              <a:t>hình</a:t>
            </a:r>
            <a:r>
              <a:rPr lang="en-US" sz="1800" dirty="0" smtClean="0"/>
              <a:t> </a:t>
            </a:r>
            <a:r>
              <a:rPr lang="en-US" sz="1800" dirty="0" err="1" smtClean="0"/>
              <a:t>kết</a:t>
            </a:r>
            <a:r>
              <a:rPr lang="en-US" sz="1800" dirty="0" smtClean="0"/>
              <a:t> </a:t>
            </a:r>
            <a:r>
              <a:rPr lang="en-US" sz="1800" dirty="0" err="1" smtClean="0"/>
              <a:t>quả</a:t>
            </a:r>
            <a:r>
              <a:rPr lang="en-US" sz="1800" dirty="0" smtClean="0"/>
              <a:t> </a:t>
            </a:r>
            <a:r>
              <a:rPr lang="en-US" sz="1800" dirty="0" err="1" smtClean="0"/>
              <a:t>từ</a:t>
            </a:r>
            <a:r>
              <a:rPr lang="en-US" sz="1800" dirty="0" smtClean="0"/>
              <a:t> </a:t>
            </a:r>
            <a:r>
              <a:rPr lang="en-US" sz="1800" dirty="0" err="1" smtClean="0"/>
              <a:t>một</a:t>
            </a:r>
            <a:r>
              <a:rPr lang="en-US" sz="1800" dirty="0" smtClean="0"/>
              <a:t> </a:t>
            </a:r>
            <a:r>
              <a:rPr lang="en-US" sz="1800" dirty="0" err="1" smtClean="0"/>
              <a:t>loạt</a:t>
            </a:r>
            <a:r>
              <a:rPr lang="en-US" sz="1800" dirty="0" smtClean="0"/>
              <a:t> </a:t>
            </a:r>
            <a:r>
              <a:rPr lang="en-US" sz="1800" dirty="0" err="1" smtClean="0"/>
              <a:t>chiến</a:t>
            </a:r>
            <a:r>
              <a:rPr lang="en-US" sz="1800" dirty="0" smtClean="0"/>
              <a:t> </a:t>
            </a:r>
            <a:r>
              <a:rPr lang="en-US" sz="1800" dirty="0" err="1" smtClean="0"/>
              <a:t>dịch</a:t>
            </a:r>
            <a:r>
              <a:rPr lang="en-US" sz="1800" dirty="0" smtClean="0"/>
              <a:t> </a:t>
            </a:r>
            <a:r>
              <a:rPr lang="en-US" sz="1800" dirty="0" err="1" smtClean="0"/>
              <a:t>tiếp</a:t>
            </a:r>
            <a:r>
              <a:rPr lang="en-US" sz="1800" dirty="0" smtClean="0"/>
              <a:t> </a:t>
            </a:r>
            <a:r>
              <a:rPr lang="en-US" sz="1800" dirty="0" err="1" smtClean="0"/>
              <a:t>thị</a:t>
            </a:r>
            <a:r>
              <a:rPr lang="en-US" sz="1800" dirty="0" smtClean="0"/>
              <a:t>)</a:t>
            </a:r>
          </a:p>
          <a:p>
            <a:pPr lvl="1" eaLnBrk="1" hangingPunct="1">
              <a:lnSpc>
                <a:spcPct val="110000"/>
              </a:lnSpc>
              <a:buSzPct val="110000"/>
              <a:buFont typeface="Wingdings" panose="05000000000000000000" pitchFamily="2" charset="2"/>
              <a:buChar char="§"/>
              <a:defRPr/>
            </a:pPr>
            <a:r>
              <a:rPr lang="en-US" sz="1800" dirty="0" err="1" smtClean="0"/>
              <a:t>Quá</a:t>
            </a:r>
            <a:r>
              <a:rPr lang="en-US" sz="1800" dirty="0" smtClean="0"/>
              <a:t> </a:t>
            </a:r>
            <a:r>
              <a:rPr lang="en-US" sz="1800" dirty="0" err="1" smtClean="0"/>
              <a:t>trình</a:t>
            </a:r>
            <a:r>
              <a:rPr lang="en-US" sz="1800" dirty="0" smtClean="0"/>
              <a:t> </a:t>
            </a:r>
            <a:r>
              <a:rPr lang="en-US" sz="1800" dirty="0" err="1" smtClean="0"/>
              <a:t>học</a:t>
            </a:r>
            <a:r>
              <a:rPr lang="en-US" sz="1800" dirty="0" smtClean="0"/>
              <a:t> qua </a:t>
            </a:r>
            <a:r>
              <a:rPr lang="en-US" sz="1800" dirty="0" err="1" smtClean="0"/>
              <a:t>nhiều</a:t>
            </a:r>
            <a:r>
              <a:rPr lang="en-US" sz="1800" dirty="0" smtClean="0"/>
              <a:t> </a:t>
            </a:r>
            <a:r>
              <a:rPr lang="en-US" sz="1800" dirty="0" err="1" smtClean="0"/>
              <a:t>chu</a:t>
            </a:r>
            <a:r>
              <a:rPr lang="en-US" sz="1800" dirty="0" smtClean="0"/>
              <a:t> </a:t>
            </a:r>
            <a:r>
              <a:rPr lang="en-US" sz="1800" dirty="0" err="1" smtClean="0"/>
              <a:t>kỳ</a:t>
            </a:r>
            <a:r>
              <a:rPr lang="en-US" sz="1800" dirty="0" smtClean="0"/>
              <a:t>, </a:t>
            </a:r>
            <a:r>
              <a:rPr lang="en-US" sz="1800" dirty="0" err="1" smtClean="0"/>
              <a:t>cần</a:t>
            </a:r>
            <a:r>
              <a:rPr lang="en-US" sz="1800" dirty="0" smtClean="0"/>
              <a:t> “</a:t>
            </a:r>
            <a:r>
              <a:rPr lang="en-US" sz="1800" dirty="0" err="1" smtClean="0"/>
              <a:t>chạy</a:t>
            </a:r>
            <a:r>
              <a:rPr lang="en-US" sz="1800" dirty="0" smtClean="0"/>
              <a:t> </a:t>
            </a:r>
            <a:r>
              <a:rPr lang="en-US" sz="1800" dirty="0" err="1" smtClean="0"/>
              <a:t>đua</a:t>
            </a:r>
            <a:r>
              <a:rPr lang="en-US" sz="1800" dirty="0" smtClean="0"/>
              <a:t> </a:t>
            </a:r>
            <a:r>
              <a:rPr lang="en-US" sz="1800" dirty="0" err="1" smtClean="0"/>
              <a:t>với</a:t>
            </a:r>
            <a:r>
              <a:rPr lang="en-US" sz="1800" dirty="0" smtClean="0"/>
              <a:t> </a:t>
            </a:r>
            <a:r>
              <a:rPr lang="en-US" sz="1800" dirty="0" err="1" smtClean="0"/>
              <a:t>thực</a:t>
            </a:r>
            <a:r>
              <a:rPr lang="en-US" sz="1800" dirty="0" smtClean="0"/>
              <a:t> </a:t>
            </a:r>
            <a:r>
              <a:rPr lang="en-US" sz="1800" dirty="0" err="1" smtClean="0"/>
              <a:t>tiễn</a:t>
            </a:r>
            <a:r>
              <a:rPr lang="en-US" sz="1800" dirty="0" smtClean="0"/>
              <a:t>” (</a:t>
            </a:r>
            <a:r>
              <a:rPr lang="en-US" sz="1800" dirty="0" err="1" smtClean="0"/>
              <a:t>mô</a:t>
            </a:r>
            <a:r>
              <a:rPr lang="en-US" sz="1800" dirty="0" smtClean="0"/>
              <a:t> </a:t>
            </a:r>
            <a:r>
              <a:rPr lang="en-US" sz="1800" dirty="0" err="1" smtClean="0"/>
              <a:t>hình</a:t>
            </a:r>
            <a:r>
              <a:rPr lang="en-US" sz="1800" dirty="0" smtClean="0"/>
              <a:t> </a:t>
            </a:r>
            <a:r>
              <a:rPr lang="en-US" sz="1800" dirty="0" err="1" smtClean="0"/>
              <a:t>mở</a:t>
            </a:r>
            <a:r>
              <a:rPr lang="en-US" sz="1800" dirty="0" smtClean="0"/>
              <a:t> </a:t>
            </a:r>
            <a:r>
              <a:rPr lang="en-US" sz="1800" dirty="0" err="1" smtClean="0"/>
              <a:t>rộng</a:t>
            </a:r>
            <a:r>
              <a:rPr lang="en-US" sz="1800" dirty="0" smtClean="0"/>
              <a:t> </a:t>
            </a:r>
            <a:r>
              <a:rPr lang="en-US" sz="1800" dirty="0" err="1" smtClean="0"/>
              <a:t>khách</a:t>
            </a:r>
            <a:r>
              <a:rPr lang="en-US" sz="1800" dirty="0" smtClean="0"/>
              <a:t> </a:t>
            </a:r>
            <a:r>
              <a:rPr lang="en-US" sz="1800" dirty="0" err="1" smtClean="0"/>
              <a:t>hàng</a:t>
            </a:r>
            <a:r>
              <a:rPr lang="en-US" sz="1800" dirty="0" smtClean="0"/>
              <a:t> ban </a:t>
            </a:r>
            <a:r>
              <a:rPr lang="en-US" sz="1800" dirty="0" err="1" smtClean="0"/>
              <a:t>đầu</a:t>
            </a:r>
            <a:r>
              <a:rPr lang="en-US" sz="1800" dirty="0" smtClean="0"/>
              <a:t> </a:t>
            </a:r>
            <a:r>
              <a:rPr lang="en-US" sz="1800" dirty="0" err="1" smtClean="0"/>
              <a:t>chưa</a:t>
            </a:r>
            <a:r>
              <a:rPr lang="en-US" sz="1800" dirty="0" smtClean="0"/>
              <a:t> </a:t>
            </a:r>
            <a:r>
              <a:rPr lang="en-US" sz="1800" dirty="0" err="1" smtClean="0"/>
              <a:t>phải</a:t>
            </a:r>
            <a:r>
              <a:rPr lang="en-US" sz="1800" dirty="0" smtClean="0"/>
              <a:t> </a:t>
            </a:r>
            <a:r>
              <a:rPr lang="en-US" sz="1800" dirty="0" err="1" smtClean="0"/>
              <a:t>đã</a:t>
            </a:r>
            <a:r>
              <a:rPr lang="en-US" sz="1800" dirty="0" smtClean="0"/>
              <a:t> </a:t>
            </a:r>
            <a:r>
              <a:rPr lang="en-US" sz="1800" dirty="0" err="1" smtClean="0"/>
              <a:t>tối</a:t>
            </a:r>
            <a:r>
              <a:rPr lang="en-US" sz="1800" dirty="0" smtClean="0"/>
              <a:t> </a:t>
            </a:r>
            <a:r>
              <a:rPr lang="en-US" sz="1800" err="1" smtClean="0"/>
              <a:t>ưu</a:t>
            </a:r>
            <a:r>
              <a:rPr lang="en-US" sz="1800" smtClean="0"/>
              <a:t>).</a:t>
            </a:r>
            <a:endParaRPr lang="en-US" sz="1800" dirty="0" smtClean="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F5BCB9C-AD89-47A9-96F7-C96B33854834}" type="datetime4">
              <a:rPr lang="en-US" altLang="en-US" sz="1000" smtClean="0"/>
              <a:pPr>
                <a:spcBef>
                  <a:spcPct val="0"/>
                </a:spcBef>
                <a:buClrTx/>
                <a:buSzTx/>
                <a:buFontTx/>
                <a:buNone/>
              </a:pPr>
              <a:t>February 3, 2023</a:t>
            </a:fld>
            <a:endParaRPr lang="en-US" altLang="en-US" sz="1000" smtClean="0"/>
          </a:p>
        </p:txBody>
      </p:sp>
      <p:sp>
        <p:nvSpPr>
          <p:cNvPr id="1013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2D56D95-A011-47CA-8259-9CB5ABA99972}" type="slidenum">
              <a:rPr lang="en-US" altLang="en-US" sz="1000" smtClean="0"/>
              <a:pPr>
                <a:spcBef>
                  <a:spcPct val="0"/>
                </a:spcBef>
                <a:buClrTx/>
                <a:buSzTx/>
                <a:buFontTx/>
                <a:buNone/>
              </a:pPr>
              <a:t>72</a:t>
            </a:fld>
            <a:endParaRPr lang="en-US" altLang="en-US" sz="1000" smtClean="0"/>
          </a:p>
        </p:txBody>
      </p:sp>
      <p:sp>
        <p:nvSpPr>
          <p:cNvPr id="101380" name="Rectangle 2"/>
          <p:cNvSpPr>
            <a:spLocks noGrp="1" noChangeArrowheads="1"/>
          </p:cNvSpPr>
          <p:nvPr>
            <p:ph type="title"/>
          </p:nvPr>
        </p:nvSpPr>
        <p:spPr>
          <a:xfrm>
            <a:off x="1066800" y="0"/>
            <a:ext cx="7467600" cy="585788"/>
          </a:xfrm>
          <a:noFill/>
        </p:spPr>
        <p:txBody>
          <a:bodyPr lIns="92075" tIns="46038" rIns="92075" bIns="46038"/>
          <a:lstStyle/>
          <a:p>
            <a:pPr eaLnBrk="1" hangingPunct="1"/>
            <a:r>
              <a:rPr lang="en-US" altLang="en-US" sz="3200" smtClean="0">
                <a:solidFill>
                  <a:srgbClr val="C00000"/>
                </a:solidFill>
              </a:rPr>
              <a:t>Ngôn ngữ lập trình nền tảng</a:t>
            </a:r>
            <a:endParaRPr lang="en-US" altLang="en-US" sz="3200" u="sng" smtClean="0">
              <a:solidFill>
                <a:srgbClr val="C00000"/>
              </a:solidFill>
            </a:endParaRPr>
          </a:p>
        </p:txBody>
      </p:sp>
      <p:sp>
        <p:nvSpPr>
          <p:cNvPr id="101381" name="Rectangle 4"/>
          <p:cNvSpPr>
            <a:spLocks noChangeArrowheads="1"/>
          </p:cNvSpPr>
          <p:nvPr/>
        </p:nvSpPr>
        <p:spPr bwMode="auto">
          <a:xfrm>
            <a:off x="457200" y="5921375"/>
            <a:ext cx="7086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t>http://www.kdnuggets.com/2017/08/python-overtakes-r-leader-analytics-data-science.html</a:t>
            </a:r>
          </a:p>
        </p:txBody>
      </p:sp>
      <p:pic>
        <p:nvPicPr>
          <p:cNvPr id="10138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92163"/>
            <a:ext cx="8229600" cy="512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F5BCB9C-AD89-47A9-96F7-C96B33854834}" type="datetime4">
              <a:rPr lang="en-US" altLang="en-US" sz="1000" smtClean="0"/>
              <a:pPr>
                <a:spcBef>
                  <a:spcPct val="0"/>
                </a:spcBef>
                <a:buClrTx/>
                <a:buSzTx/>
                <a:buFontTx/>
                <a:buNone/>
              </a:pPr>
              <a:t>February 3, 2023</a:t>
            </a:fld>
            <a:endParaRPr lang="en-US" altLang="en-US" sz="1000" smtClean="0"/>
          </a:p>
        </p:txBody>
      </p:sp>
      <p:sp>
        <p:nvSpPr>
          <p:cNvPr id="1013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2D56D95-A011-47CA-8259-9CB5ABA99972}" type="slidenum">
              <a:rPr lang="en-US" altLang="en-US" sz="1000" smtClean="0"/>
              <a:pPr>
                <a:spcBef>
                  <a:spcPct val="0"/>
                </a:spcBef>
                <a:buClrTx/>
                <a:buSzTx/>
                <a:buFontTx/>
                <a:buNone/>
              </a:pPr>
              <a:t>73</a:t>
            </a:fld>
            <a:endParaRPr lang="en-US" altLang="en-US" sz="1000" smtClean="0"/>
          </a:p>
        </p:txBody>
      </p:sp>
      <p:sp>
        <p:nvSpPr>
          <p:cNvPr id="101380" name="Rectangle 2"/>
          <p:cNvSpPr>
            <a:spLocks noGrp="1" noChangeArrowheads="1"/>
          </p:cNvSpPr>
          <p:nvPr>
            <p:ph type="title"/>
          </p:nvPr>
        </p:nvSpPr>
        <p:spPr>
          <a:xfrm>
            <a:off x="1066800" y="0"/>
            <a:ext cx="7467600" cy="585788"/>
          </a:xfrm>
          <a:noFill/>
        </p:spPr>
        <p:txBody>
          <a:bodyPr lIns="92075" tIns="46038" rIns="92075" bIns="46038"/>
          <a:lstStyle/>
          <a:p>
            <a:pPr eaLnBrk="1" hangingPunct="1"/>
            <a:r>
              <a:rPr lang="en-US" altLang="en-US" sz="3200" dirty="0" smtClean="0">
                <a:solidFill>
                  <a:srgbClr val="C00000"/>
                </a:solidFill>
              </a:rPr>
              <a:t>Công cụ phân tích, KHDL và học máy</a:t>
            </a:r>
            <a:endParaRPr lang="en-US" altLang="en-US" sz="3200" u="sng" dirty="0" smtClean="0">
              <a:solidFill>
                <a:srgbClr val="C00000"/>
              </a:solidFill>
            </a:endParaRPr>
          </a:p>
        </p:txBody>
      </p:sp>
      <p:sp>
        <p:nvSpPr>
          <p:cNvPr id="101381" name="Rectangle 4"/>
          <p:cNvSpPr>
            <a:spLocks noChangeArrowheads="1"/>
          </p:cNvSpPr>
          <p:nvPr/>
        </p:nvSpPr>
        <p:spPr bwMode="auto">
          <a:xfrm>
            <a:off x="457200" y="5921375"/>
            <a:ext cx="7086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hlinkClick r:id="rId2"/>
              </a:rPr>
              <a:t>https://</a:t>
            </a:r>
            <a:r>
              <a:rPr lang="en-US" altLang="en-US" sz="2000" dirty="0" smtClean="0">
                <a:hlinkClick r:id="rId2"/>
              </a:rPr>
              <a:t>www.kdnuggets.com/2018/05/poll-tools-analytics-data-science-machine-learning-results.html</a:t>
            </a:r>
            <a:r>
              <a:rPr lang="en-US" altLang="en-US" sz="2000" dirty="0" smtClean="0"/>
              <a:t> </a:t>
            </a:r>
            <a:endParaRPr lang="en-US" altLang="en-US" sz="2000" dirty="0"/>
          </a:p>
        </p:txBody>
      </p:sp>
      <p:pic>
        <p:nvPicPr>
          <p:cNvPr id="116738" name="Picture 2" descr="https://www.kdnuggets.com/images/top-analytics-data-science-machine-learning-software-2018-3yrs-5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761999"/>
            <a:ext cx="8001000" cy="515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31181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152400" y="1143000"/>
            <a:ext cx="8458200" cy="5562600"/>
          </a:xfrm>
        </p:spPr>
        <p:txBody>
          <a:bodyPr/>
          <a:lstStyle/>
          <a:p>
            <a:pPr eaLnBrk="1" hangingPunct="1">
              <a:lnSpc>
                <a:spcPct val="120000"/>
              </a:lnSpc>
              <a:defRPr/>
            </a:pPr>
            <a:r>
              <a:rPr lang="en-US" sz="2400" dirty="0" smtClean="0">
                <a:solidFill>
                  <a:srgbClr val="D60093"/>
                </a:solidFill>
                <a:cs typeface="Arial" pitchFamily="34" charset="0"/>
              </a:rPr>
              <a:t>Jim Gray, </a:t>
            </a:r>
            <a:r>
              <a:rPr lang="en-US" sz="1600" dirty="0" err="1" smtClean="0">
                <a:solidFill>
                  <a:srgbClr val="D60093"/>
                </a:solidFill>
                <a:cs typeface="Arial" pitchFamily="34" charset="0"/>
              </a:rPr>
              <a:t>chuyên</a:t>
            </a:r>
            <a:r>
              <a:rPr lang="en-US" sz="1600" dirty="0" smtClean="0">
                <a:solidFill>
                  <a:srgbClr val="D60093"/>
                </a:solidFill>
                <a:cs typeface="Arial" pitchFamily="34" charset="0"/>
              </a:rPr>
              <a:t> </a:t>
            </a:r>
            <a:r>
              <a:rPr lang="en-US" sz="1600" dirty="0" err="1" smtClean="0">
                <a:solidFill>
                  <a:srgbClr val="D60093"/>
                </a:solidFill>
                <a:cs typeface="Arial" pitchFamily="34" charset="0"/>
              </a:rPr>
              <a:t>gia</a:t>
            </a:r>
            <a:r>
              <a:rPr lang="en-US" sz="1600" dirty="0" smtClean="0">
                <a:solidFill>
                  <a:srgbClr val="D60093"/>
                </a:solidFill>
                <a:cs typeface="Arial" pitchFamily="34" charset="0"/>
              </a:rPr>
              <a:t> </a:t>
            </a:r>
            <a:r>
              <a:rPr lang="en-US" sz="1600" dirty="0" err="1" smtClean="0">
                <a:solidFill>
                  <a:srgbClr val="D60093"/>
                </a:solidFill>
                <a:cs typeface="Arial" pitchFamily="34" charset="0"/>
              </a:rPr>
              <a:t>của</a:t>
            </a:r>
            <a:r>
              <a:rPr lang="en-US" sz="1600" dirty="0" smtClean="0">
                <a:solidFill>
                  <a:srgbClr val="D60093"/>
                </a:solidFill>
                <a:cs typeface="Arial" pitchFamily="34" charset="0"/>
              </a:rPr>
              <a:t> Microsoft, </a:t>
            </a:r>
            <a:r>
              <a:rPr lang="en-US" sz="2400" dirty="0" err="1" smtClean="0">
                <a:solidFill>
                  <a:srgbClr val="D60093"/>
                </a:solidFill>
                <a:cs typeface="Arial" pitchFamily="34" charset="0"/>
              </a:rPr>
              <a:t>giải</a:t>
            </a:r>
            <a:r>
              <a:rPr lang="en-US" sz="2400" dirty="0" smtClean="0">
                <a:solidFill>
                  <a:srgbClr val="D60093"/>
                </a:solidFill>
                <a:cs typeface="Arial" pitchFamily="34" charset="0"/>
              </a:rPr>
              <a:t> </a:t>
            </a:r>
            <a:r>
              <a:rPr lang="en-US" sz="2400" dirty="0" err="1" smtClean="0">
                <a:solidFill>
                  <a:srgbClr val="D60093"/>
                </a:solidFill>
                <a:cs typeface="Arial" pitchFamily="34" charset="0"/>
              </a:rPr>
              <a:t>thưởng</a:t>
            </a:r>
            <a:r>
              <a:rPr lang="en-US" sz="2400" dirty="0" smtClean="0">
                <a:solidFill>
                  <a:srgbClr val="D60093"/>
                </a:solidFill>
                <a:cs typeface="Arial" pitchFamily="34" charset="0"/>
              </a:rPr>
              <a:t> Turing 1998</a:t>
            </a:r>
          </a:p>
          <a:p>
            <a:pPr marL="742950" lvl="1" indent="-285750" algn="just" eaLnBrk="1" hangingPunct="1">
              <a:buSzPct val="110000"/>
              <a:buFont typeface="Wingdings" panose="05000000000000000000" pitchFamily="2" charset="2"/>
              <a:buChar char="§"/>
              <a:defRPr/>
            </a:pPr>
            <a:r>
              <a:rPr lang="en-US" sz="1600" i="1" dirty="0" smtClean="0"/>
              <a:t>“</a:t>
            </a:r>
            <a:r>
              <a:rPr lang="vi-VN" sz="1600" i="1" dirty="0" smtClean="0"/>
              <a:t>Chúng t</a:t>
            </a:r>
            <a:r>
              <a:rPr lang="en-US" sz="1600" i="1" dirty="0" smtClean="0"/>
              <a:t>a</a:t>
            </a:r>
            <a:r>
              <a:rPr lang="vi-VN" sz="1600" i="1" dirty="0" smtClean="0"/>
              <a:t> đang ngập </a:t>
            </a:r>
            <a:r>
              <a:rPr lang="en-US" sz="1600" i="1" dirty="0" err="1" smtClean="0"/>
              <a:t>trong</a:t>
            </a:r>
            <a:r>
              <a:rPr lang="en-US" sz="1600" i="1" dirty="0" smtClean="0"/>
              <a:t> </a:t>
            </a:r>
            <a:r>
              <a:rPr lang="vi-VN" sz="1600" i="1" dirty="0" smtClean="0"/>
              <a:t>dữ liệu khoa học, dữ liệu y tế, dữ liệu nhân khẩu học, dữ liệu tài chính, và các dữ liệu tiếp thị. </a:t>
            </a:r>
            <a:r>
              <a:rPr lang="en-US" sz="1600" i="1" dirty="0" smtClean="0"/>
              <a:t>Con n</a:t>
            </a:r>
            <a:r>
              <a:rPr lang="vi-VN" sz="1600" i="1" dirty="0" smtClean="0"/>
              <a:t>gười không có </a:t>
            </a:r>
            <a:r>
              <a:rPr lang="en-US" sz="1600" i="1" dirty="0" err="1" smtClean="0"/>
              <a:t>đủ</a:t>
            </a:r>
            <a:r>
              <a:rPr lang="en-US" sz="1600" i="1" dirty="0" smtClean="0"/>
              <a:t> </a:t>
            </a:r>
            <a:r>
              <a:rPr lang="vi-VN" sz="1600" i="1" dirty="0" smtClean="0"/>
              <a:t>thời gian để xem xét dữ liệu </a:t>
            </a:r>
            <a:r>
              <a:rPr lang="en-US" sz="1600" i="1" dirty="0" err="1" smtClean="0"/>
              <a:t>như</a:t>
            </a:r>
            <a:r>
              <a:rPr lang="en-US" sz="1600" i="1" dirty="0" smtClean="0"/>
              <a:t> </a:t>
            </a:r>
            <a:r>
              <a:rPr lang="en-US" sz="1600" i="1" dirty="0" err="1" smtClean="0"/>
              <a:t>vậy</a:t>
            </a:r>
            <a:r>
              <a:rPr lang="vi-VN" sz="1600" i="1" dirty="0" smtClean="0"/>
              <a:t>. </a:t>
            </a:r>
            <a:r>
              <a:rPr lang="en-US" sz="1600" i="1" dirty="0" err="1" smtClean="0"/>
              <a:t>Sự</a:t>
            </a:r>
            <a:r>
              <a:rPr lang="en-US" sz="1600" i="1" dirty="0" smtClean="0"/>
              <a:t> </a:t>
            </a:r>
            <a:r>
              <a:rPr lang="en-US" sz="1600" i="1" dirty="0" err="1" smtClean="0"/>
              <a:t>chú</a:t>
            </a:r>
            <a:r>
              <a:rPr lang="en-US" sz="1600" i="1" dirty="0" smtClean="0"/>
              <a:t> ý </a:t>
            </a:r>
            <a:r>
              <a:rPr lang="en-US" sz="1600" i="1" dirty="0" err="1" smtClean="0"/>
              <a:t>của</a:t>
            </a:r>
            <a:r>
              <a:rPr lang="en-US" sz="1600" i="1" dirty="0" smtClean="0"/>
              <a:t> con </a:t>
            </a:r>
            <a:r>
              <a:rPr lang="en-US" sz="1600" i="1" dirty="0" err="1" smtClean="0"/>
              <a:t>người</a:t>
            </a:r>
            <a:r>
              <a:rPr lang="en-US" sz="1600" i="1" dirty="0" smtClean="0"/>
              <a:t> </a:t>
            </a:r>
            <a:r>
              <a:rPr lang="vi-VN" sz="1600" i="1" dirty="0" smtClean="0"/>
              <a:t>đã trở thành nguồn tài nguyên quý giá.</a:t>
            </a:r>
            <a:r>
              <a:rPr lang="en-US" sz="1600" i="1" dirty="0" smtClean="0"/>
              <a:t> </a:t>
            </a:r>
          </a:p>
          <a:p>
            <a:pPr marL="742950" lvl="1" indent="-285750" algn="just" eaLnBrk="1" hangingPunct="1">
              <a:buSzPct val="110000"/>
              <a:buFont typeface="Wingdings" panose="05000000000000000000" pitchFamily="2" charset="2"/>
              <a:buNone/>
              <a:defRPr/>
            </a:pPr>
            <a:r>
              <a:rPr lang="en-US" sz="1600" i="1" dirty="0" smtClean="0"/>
              <a:t>	V</a:t>
            </a:r>
            <a:r>
              <a:rPr lang="vi-VN" sz="1600" i="1" dirty="0" smtClean="0"/>
              <a:t>ì vậy, chúng ta phải tìm cách tự động phân tích dữ liệu, tự động phân loại nó, tự động tóm tắt nó, tự động phát hiện và mô tả các xu hướng trong nó, và </a:t>
            </a:r>
            <a:r>
              <a:rPr lang="en-US" sz="1600" i="1" dirty="0" err="1" smtClean="0"/>
              <a:t>tự</a:t>
            </a:r>
            <a:r>
              <a:rPr lang="en-US" sz="1600" i="1" dirty="0" smtClean="0"/>
              <a:t> </a:t>
            </a:r>
            <a:r>
              <a:rPr lang="en-US" sz="1600" i="1" dirty="0" err="1" smtClean="0"/>
              <a:t>động</a:t>
            </a:r>
            <a:r>
              <a:rPr lang="en-US" sz="1600" i="1" dirty="0" smtClean="0"/>
              <a:t> </a:t>
            </a:r>
            <a:r>
              <a:rPr lang="en-US" sz="1600" i="1" dirty="0" err="1" smtClean="0"/>
              <a:t>chỉ</a:t>
            </a:r>
            <a:r>
              <a:rPr lang="en-US" sz="1600" i="1" dirty="0" smtClean="0"/>
              <a:t> </a:t>
            </a:r>
            <a:r>
              <a:rPr lang="en-US" sz="1600" i="1" dirty="0" err="1" smtClean="0"/>
              <a:t>dẫn</a:t>
            </a:r>
            <a:r>
              <a:rPr lang="en-US" sz="1600" i="1" dirty="0" smtClean="0"/>
              <a:t> </a:t>
            </a:r>
            <a:r>
              <a:rPr lang="en-US" sz="1600" i="1" dirty="0" err="1" smtClean="0"/>
              <a:t>các</a:t>
            </a:r>
            <a:r>
              <a:rPr lang="en-US" sz="1600" i="1" dirty="0" smtClean="0"/>
              <a:t> </a:t>
            </a:r>
            <a:r>
              <a:rPr lang="vi-VN" sz="1600" i="1" dirty="0" smtClean="0"/>
              <a:t>dị thường.</a:t>
            </a:r>
            <a:endParaRPr lang="en-US" sz="1600" i="1" dirty="0" smtClean="0"/>
          </a:p>
          <a:p>
            <a:pPr marL="742950" lvl="1" indent="-285750" algn="just" eaLnBrk="1" hangingPunct="1">
              <a:buSzPct val="110000"/>
              <a:buFont typeface="Wingdings" panose="05000000000000000000" pitchFamily="2" charset="2"/>
              <a:buNone/>
              <a:defRPr/>
            </a:pPr>
            <a:r>
              <a:rPr lang="en-US" sz="1600" i="1" dirty="0" smtClean="0"/>
              <a:t>	</a:t>
            </a:r>
            <a:r>
              <a:rPr lang="vi-VN" sz="1600" i="1" dirty="0" smtClean="0"/>
              <a:t>Đây là một trong những </a:t>
            </a:r>
            <a:r>
              <a:rPr lang="en-US" sz="1600" i="1" u="sng" dirty="0" err="1" smtClean="0"/>
              <a:t>lĩnh</a:t>
            </a:r>
            <a:r>
              <a:rPr lang="en-US" sz="1600" i="1" u="sng" dirty="0" smtClean="0"/>
              <a:t> </a:t>
            </a:r>
            <a:r>
              <a:rPr lang="vi-VN" sz="1600" i="1" u="sng" dirty="0" smtClean="0"/>
              <a:t>vực </a:t>
            </a:r>
            <a:r>
              <a:rPr lang="en-US" sz="1600" i="1" u="sng" dirty="0" err="1" smtClean="0"/>
              <a:t>năng</a:t>
            </a:r>
            <a:r>
              <a:rPr lang="en-US" sz="1600" i="1" u="sng" dirty="0" smtClean="0"/>
              <a:t> </a:t>
            </a:r>
            <a:r>
              <a:rPr lang="vi-VN" sz="1600" i="1" u="sng" dirty="0" smtClean="0"/>
              <a:t>động và thú vị </a:t>
            </a:r>
            <a:r>
              <a:rPr lang="en-US" sz="1600" i="1" u="sng" dirty="0" err="1" smtClean="0"/>
              <a:t>nhất</a:t>
            </a:r>
            <a:r>
              <a:rPr lang="en-US" sz="1600" i="1" dirty="0" smtClean="0"/>
              <a:t> </a:t>
            </a:r>
            <a:r>
              <a:rPr lang="vi-VN" sz="1600" i="1" dirty="0" smtClean="0"/>
              <a:t>của cộng đồng nghiên cứu cơ sở dữ liệu. Các nhà nghiên cứu trong lĩnh vực bao gồm </a:t>
            </a:r>
            <a:r>
              <a:rPr lang="vi-VN" sz="1600" i="1" u="sng" dirty="0" smtClean="0"/>
              <a:t>thống kê</a:t>
            </a:r>
            <a:r>
              <a:rPr lang="vi-VN" sz="1600" i="1" dirty="0" smtClean="0"/>
              <a:t>, </a:t>
            </a:r>
            <a:r>
              <a:rPr lang="vi-VN" sz="1600" i="1" u="sng" dirty="0" smtClean="0"/>
              <a:t>trực quan</a:t>
            </a:r>
            <a:r>
              <a:rPr lang="en-US" sz="1600" i="1" u="sng" dirty="0" smtClean="0"/>
              <a:t> </a:t>
            </a:r>
            <a:r>
              <a:rPr lang="en-US" sz="1600" i="1" u="sng" dirty="0" err="1" smtClean="0"/>
              <a:t>hóa</a:t>
            </a:r>
            <a:r>
              <a:rPr lang="vi-VN" sz="1600" i="1" dirty="0" smtClean="0"/>
              <a:t>, </a:t>
            </a:r>
            <a:r>
              <a:rPr lang="vi-VN" sz="1600" i="1" u="sng" dirty="0" smtClean="0"/>
              <a:t>trí tuệ nhân tạo</a:t>
            </a:r>
            <a:r>
              <a:rPr lang="vi-VN" sz="1600" i="1" dirty="0" smtClean="0"/>
              <a:t>, và </a:t>
            </a:r>
            <a:r>
              <a:rPr lang="en-US" sz="1600" i="1" u="sng" dirty="0" err="1" smtClean="0"/>
              <a:t>học</a:t>
            </a:r>
            <a:r>
              <a:rPr lang="en-US" sz="1600" i="1" u="sng" dirty="0" smtClean="0"/>
              <a:t> </a:t>
            </a:r>
            <a:r>
              <a:rPr lang="vi-VN" sz="1600" i="1" u="sng" dirty="0" smtClean="0"/>
              <a:t>máy</a:t>
            </a:r>
            <a:r>
              <a:rPr lang="vi-VN" sz="1600" i="1" dirty="0" smtClean="0"/>
              <a:t> đang đóng góp cho lĩnh vực này. Bề rộng của lĩnh vực làm cho nó </a:t>
            </a:r>
            <a:r>
              <a:rPr lang="en-US" sz="1600" i="1" dirty="0" err="1" smtClean="0"/>
              <a:t>trở</a:t>
            </a:r>
            <a:r>
              <a:rPr lang="en-US" sz="1600" i="1" dirty="0" smtClean="0"/>
              <a:t> </a:t>
            </a:r>
            <a:r>
              <a:rPr lang="en-US" sz="1600" i="1" dirty="0" err="1" smtClean="0"/>
              <a:t>nên</a:t>
            </a:r>
            <a:r>
              <a:rPr lang="en-US" sz="1600" i="1" dirty="0" smtClean="0"/>
              <a:t> </a:t>
            </a:r>
            <a:r>
              <a:rPr lang="vi-VN" sz="1600" i="1" dirty="0" smtClean="0"/>
              <a:t>khó khăn để nắm bắt những tiến bộ phi thường trong vài thập kỷ </a:t>
            </a:r>
            <a:r>
              <a:rPr lang="en-US" sz="1600" i="1" dirty="0" err="1" smtClean="0"/>
              <a:t>gần</a:t>
            </a:r>
            <a:r>
              <a:rPr lang="en-US" sz="1600" i="1" dirty="0" smtClean="0"/>
              <a:t> </a:t>
            </a:r>
            <a:r>
              <a:rPr lang="en-US" sz="1600" i="1" dirty="0" err="1" smtClean="0"/>
              <a:t>đây</a:t>
            </a:r>
            <a:r>
              <a:rPr lang="en-US" sz="1600" i="1" dirty="0" smtClean="0"/>
              <a:t>”</a:t>
            </a:r>
            <a:r>
              <a:rPr lang="en-US" sz="1600" dirty="0" smtClean="0"/>
              <a:t> [HK0106].</a:t>
            </a:r>
          </a:p>
          <a:p>
            <a:pPr eaLnBrk="1" hangingPunct="1">
              <a:lnSpc>
                <a:spcPct val="120000"/>
              </a:lnSpc>
              <a:defRPr/>
            </a:pPr>
            <a:r>
              <a:rPr lang="vi-VN" sz="2400" dirty="0" smtClean="0">
                <a:solidFill>
                  <a:srgbClr val="D60093"/>
                </a:solidFill>
              </a:rPr>
              <a:t>Kenneth Cukier</a:t>
            </a:r>
            <a:r>
              <a:rPr lang="en-US" sz="1600" dirty="0" smtClean="0">
                <a:solidFill>
                  <a:srgbClr val="D60093"/>
                </a:solidFill>
                <a:cs typeface="Arial" pitchFamily="34" charset="0"/>
              </a:rPr>
              <a:t>, </a:t>
            </a:r>
            <a:endParaRPr lang="en-US" sz="1400" u="sng" dirty="0" smtClean="0">
              <a:solidFill>
                <a:srgbClr val="D60093"/>
              </a:solidFill>
              <a:cs typeface="Arial" pitchFamily="34" charset="0"/>
            </a:endParaRPr>
          </a:p>
          <a:p>
            <a:pPr lvl="1" algn="just" eaLnBrk="1" hangingPunct="1">
              <a:buSzPct val="110000"/>
              <a:buFont typeface="Wingdings" panose="05000000000000000000" pitchFamily="2" charset="2"/>
              <a:buChar char="§"/>
              <a:defRPr/>
            </a:pPr>
            <a:r>
              <a:rPr lang="vi-VN" sz="1600" i="1" dirty="0" smtClean="0"/>
              <a:t>“Thông tin từ khan hiếm tới dư dật. Điều đó mang lại lợi ích mới to lớn… tạo nên khả năng làm được nhiều việc mà trước đây không thể thực hiện được: nhận ra các xu hướng kinh doanh, ngăn ngừa bệnh tật, chống tội phạm …</a:t>
            </a:r>
            <a:endParaRPr lang="en-US" sz="1600" i="1" dirty="0" smtClean="0"/>
          </a:p>
          <a:p>
            <a:pPr lvl="1" algn="just" eaLnBrk="1" hangingPunct="1">
              <a:buSzPct val="110000"/>
              <a:buFont typeface="Wingdings" panose="05000000000000000000" pitchFamily="2" charset="2"/>
              <a:buNone/>
              <a:defRPr/>
            </a:pPr>
            <a:r>
              <a:rPr lang="en-US" sz="1600" i="1" dirty="0" smtClean="0"/>
              <a:t>	</a:t>
            </a:r>
            <a:r>
              <a:rPr lang="vi-VN" sz="1600" i="1" u="sng" dirty="0" smtClean="0"/>
              <a:t>Được quản lý tốt</a:t>
            </a:r>
            <a:r>
              <a:rPr lang="vi-VN" sz="1600" i="1" dirty="0" smtClean="0"/>
              <a:t>, dữ liệu như vậy có thể được sử dụng để mở khóa các nguồn mới có giá trị kinh tế, cung cấp những hiểu biết mới vào khoa học và tạo ra lợi ích từ quản lý”</a:t>
            </a:r>
            <a:r>
              <a:rPr lang="en-US" sz="1600" i="1" dirty="0" smtClean="0"/>
              <a:t>. </a:t>
            </a:r>
            <a:r>
              <a:rPr lang="en-US" sz="1600" u="sng" dirty="0" smtClean="0">
                <a:solidFill>
                  <a:srgbClr val="D60093"/>
                </a:solidFill>
                <a:cs typeface="Arial" pitchFamily="34" charset="0"/>
                <a:hlinkClick r:id="rId2"/>
              </a:rPr>
              <a:t>http://www.economist.com/node/15557443?story_id=15557443</a:t>
            </a:r>
            <a:endParaRPr lang="en-US" sz="1600" dirty="0" smtClean="0"/>
          </a:p>
        </p:txBody>
      </p:sp>
      <p:sp>
        <p:nvSpPr>
          <p:cNvPr id="22531" name="Slide Number Placeholder 3"/>
          <p:cNvSpPr>
            <a:spLocks noGrp="1"/>
          </p:cNvSpPr>
          <p:nvPr>
            <p:ph type="sldNum" sz="quarter" idx="12"/>
          </p:nvPr>
        </p:nvSpPr>
        <p:spPr>
          <a:xfrm>
            <a:off x="6553200" y="6477000"/>
            <a:ext cx="21336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54ED11A-BCE3-434C-8E6E-1313F612474A}" type="slidenum">
              <a:rPr lang="en-US" altLang="en-US" sz="1000" smtClean="0"/>
              <a:pPr>
                <a:spcBef>
                  <a:spcPct val="0"/>
                </a:spcBef>
                <a:buClrTx/>
                <a:buSzTx/>
                <a:buFontTx/>
                <a:buNone/>
              </a:pPr>
              <a:t>8</a:t>
            </a:fld>
            <a:endParaRPr lang="en-US" altLang="en-US" sz="1000" smtClean="0"/>
          </a:p>
        </p:txBody>
      </p:sp>
      <p:sp>
        <p:nvSpPr>
          <p:cNvPr id="8" name="Rectangle 2"/>
          <p:cNvSpPr txBox="1">
            <a:spLocks noChangeArrowheads="1"/>
          </p:cNvSpPr>
          <p:nvPr/>
        </p:nvSpPr>
        <p:spPr bwMode="auto">
          <a:xfrm>
            <a:off x="1600200" y="0"/>
            <a:ext cx="7543800" cy="655638"/>
          </a:xfrm>
          <a:prstGeom prst="rect">
            <a:avLst/>
          </a:prstGeom>
          <a:noFill/>
          <a:ln w="9525">
            <a:noFill/>
            <a:miter lim="800000"/>
            <a:headEnd/>
            <a:tailEnd/>
          </a:ln>
        </p:spPr>
        <p:txBody>
          <a:bodyPr anchor="b"/>
          <a:lstStyle/>
          <a:p>
            <a:pPr eaLnBrk="1" hangingPunct="1">
              <a:defRPr/>
            </a:pPr>
            <a:r>
              <a:rPr lang="en-US" sz="3200" b="1" kern="0" err="1">
                <a:solidFill>
                  <a:srgbClr val="C00000"/>
                </a:solidFill>
                <a:latin typeface="+mj-lt"/>
                <a:ea typeface="+mj-ea"/>
                <a:cs typeface="+mj-cs"/>
              </a:rPr>
              <a:t>Nhu</a:t>
            </a:r>
            <a:r>
              <a:rPr lang="en-US" sz="3200" b="1" kern="0">
                <a:solidFill>
                  <a:srgbClr val="C00000"/>
                </a:solidFill>
                <a:latin typeface="+mj-lt"/>
                <a:ea typeface="+mj-ea"/>
                <a:cs typeface="+mj-cs"/>
              </a:rPr>
              <a:t> </a:t>
            </a:r>
            <a:r>
              <a:rPr lang="en-US" sz="3200" b="1" kern="0" err="1">
                <a:solidFill>
                  <a:srgbClr val="C00000"/>
                </a:solidFill>
                <a:latin typeface="+mj-lt"/>
                <a:ea typeface="+mj-ea"/>
                <a:cs typeface="+mj-cs"/>
              </a:rPr>
              <a:t>cầu</a:t>
            </a:r>
            <a:r>
              <a:rPr lang="en-US" sz="3200" b="1" kern="0">
                <a:solidFill>
                  <a:srgbClr val="C00000"/>
                </a:solidFill>
                <a:latin typeface="+mj-lt"/>
                <a:ea typeface="+mj-ea"/>
                <a:cs typeface="+mj-cs"/>
              </a:rPr>
              <a:t> </a:t>
            </a:r>
            <a:r>
              <a:rPr lang="en-US" sz="3200" b="1" kern="0" err="1">
                <a:solidFill>
                  <a:srgbClr val="C00000"/>
                </a:solidFill>
                <a:latin typeface="+mj-lt"/>
                <a:ea typeface="+mj-ea"/>
                <a:cs typeface="+mj-cs"/>
              </a:rPr>
              <a:t>thu</a:t>
            </a:r>
            <a:r>
              <a:rPr lang="en-US" sz="3200" b="1" kern="0">
                <a:solidFill>
                  <a:srgbClr val="C00000"/>
                </a:solidFill>
                <a:latin typeface="+mj-lt"/>
                <a:ea typeface="+mj-ea"/>
                <a:cs typeface="+mj-cs"/>
              </a:rPr>
              <a:t> </a:t>
            </a:r>
            <a:r>
              <a:rPr lang="en-US" sz="3200" b="1" kern="0" err="1">
                <a:solidFill>
                  <a:srgbClr val="C00000"/>
                </a:solidFill>
                <a:latin typeface="+mj-lt"/>
                <a:ea typeface="+mj-ea"/>
                <a:cs typeface="+mj-cs"/>
              </a:rPr>
              <a:t>nhận</a:t>
            </a:r>
            <a:r>
              <a:rPr lang="en-US" sz="3200" b="1" kern="0">
                <a:solidFill>
                  <a:srgbClr val="C00000"/>
                </a:solidFill>
                <a:latin typeface="+mj-lt"/>
                <a:ea typeface="+mj-ea"/>
                <a:cs typeface="+mj-cs"/>
              </a:rPr>
              <a:t> tri </a:t>
            </a:r>
            <a:r>
              <a:rPr lang="en-US" sz="3200" b="1" kern="0" err="1">
                <a:solidFill>
                  <a:srgbClr val="C00000"/>
                </a:solidFill>
                <a:latin typeface="+mj-lt"/>
                <a:ea typeface="+mj-ea"/>
                <a:cs typeface="+mj-cs"/>
              </a:rPr>
              <a:t>thức</a:t>
            </a:r>
            <a:r>
              <a:rPr lang="en-US" sz="3200" b="1" kern="0">
                <a:solidFill>
                  <a:srgbClr val="C00000"/>
                </a:solidFill>
                <a:latin typeface="+mj-lt"/>
                <a:ea typeface="+mj-ea"/>
                <a:cs typeface="+mj-cs"/>
              </a:rPr>
              <a:t> </a:t>
            </a:r>
            <a:r>
              <a:rPr lang="en-US" sz="3200" b="1" kern="0" err="1">
                <a:solidFill>
                  <a:srgbClr val="C00000"/>
                </a:solidFill>
                <a:latin typeface="+mj-lt"/>
                <a:ea typeface="+mj-ea"/>
                <a:cs typeface="+mj-cs"/>
              </a:rPr>
              <a:t>từ</a:t>
            </a:r>
            <a:r>
              <a:rPr lang="en-US" sz="3200" b="1" kern="0">
                <a:solidFill>
                  <a:srgbClr val="C00000"/>
                </a:solidFill>
                <a:latin typeface="+mj-lt"/>
                <a:ea typeface="+mj-ea"/>
                <a:cs typeface="+mj-cs"/>
              </a:rPr>
              <a:t> </a:t>
            </a:r>
            <a:r>
              <a:rPr lang="en-US" sz="3200" b="1" kern="0" err="1">
                <a:solidFill>
                  <a:srgbClr val="C00000"/>
                </a:solidFill>
                <a:latin typeface="+mj-lt"/>
                <a:ea typeface="+mj-ea"/>
                <a:cs typeface="+mj-cs"/>
              </a:rPr>
              <a:t>dữ</a:t>
            </a:r>
            <a:r>
              <a:rPr lang="en-US" sz="3200" b="1" kern="0">
                <a:solidFill>
                  <a:srgbClr val="C00000"/>
                </a:solidFill>
                <a:latin typeface="+mj-lt"/>
                <a:ea typeface="+mj-ea"/>
                <a:cs typeface="+mj-cs"/>
              </a:rPr>
              <a:t> </a:t>
            </a:r>
            <a:r>
              <a:rPr lang="en-US" sz="3200" b="1" kern="0" err="1">
                <a:solidFill>
                  <a:srgbClr val="C00000"/>
                </a:solidFill>
                <a:latin typeface="+mj-lt"/>
                <a:ea typeface="+mj-ea"/>
                <a:cs typeface="+mj-cs"/>
              </a:rPr>
              <a:t>liệu</a:t>
            </a:r>
            <a:endParaRPr lang="en-US" sz="3900" b="1" kern="0">
              <a:solidFill>
                <a:srgbClr val="C00000"/>
              </a:solidFill>
              <a:latin typeface="+mj-lt"/>
              <a:ea typeface="+mj-ea"/>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457200" y="4572000"/>
            <a:ext cx="8153400" cy="1447800"/>
          </a:xfrm>
        </p:spPr>
        <p:txBody>
          <a:bodyPr/>
          <a:lstStyle/>
          <a:p>
            <a:pPr eaLnBrk="1" hangingPunct="1">
              <a:lnSpc>
                <a:spcPct val="120000"/>
              </a:lnSpc>
            </a:pPr>
            <a:r>
              <a:rPr lang="en-US" altLang="en-US" sz="2400" dirty="0" err="1" smtClean="0">
                <a:solidFill>
                  <a:srgbClr val="D60093"/>
                </a:solidFill>
              </a:rPr>
              <a:t>Kinh</a:t>
            </a:r>
            <a:r>
              <a:rPr lang="en-US" altLang="en-US" sz="2400" dirty="0" smtClean="0">
                <a:solidFill>
                  <a:srgbClr val="D60093"/>
                </a:solidFill>
              </a:rPr>
              <a:t> </a:t>
            </a:r>
            <a:r>
              <a:rPr lang="en-US" altLang="en-US" sz="2400" dirty="0" err="1" smtClean="0">
                <a:solidFill>
                  <a:srgbClr val="D60093"/>
                </a:solidFill>
              </a:rPr>
              <a:t>tế</a:t>
            </a:r>
            <a:r>
              <a:rPr lang="en-US" altLang="en-US" sz="2400" dirty="0" smtClean="0">
                <a:solidFill>
                  <a:srgbClr val="D60093"/>
                </a:solidFill>
              </a:rPr>
              <a:t> tri </a:t>
            </a:r>
            <a:r>
              <a:rPr lang="en-US" altLang="en-US" sz="2400" dirty="0" err="1" smtClean="0">
                <a:solidFill>
                  <a:srgbClr val="D60093"/>
                </a:solidFill>
              </a:rPr>
              <a:t>thức</a:t>
            </a:r>
            <a:endParaRPr lang="en-US" altLang="en-US" sz="2400" dirty="0" smtClean="0">
              <a:solidFill>
                <a:srgbClr val="D60093"/>
              </a:solidFill>
            </a:endParaRPr>
          </a:p>
          <a:p>
            <a:pPr marL="742950" lvl="1" indent="-285750" algn="just" eaLnBrk="1" hangingPunct="1">
              <a:spcBef>
                <a:spcPct val="0"/>
              </a:spcBef>
              <a:buSzPct val="110000"/>
              <a:buFont typeface="Wingdings" panose="05000000000000000000" pitchFamily="2" charset="2"/>
              <a:buChar char="§"/>
            </a:pPr>
            <a:r>
              <a:rPr lang="en-US" altLang="en-US" sz="1800" dirty="0" smtClean="0">
                <a:cs typeface="Arial" panose="020B0604020202020204" pitchFamily="34" charset="0"/>
              </a:rPr>
              <a:t>Tri </a:t>
            </a:r>
            <a:r>
              <a:rPr lang="en-US" altLang="en-US" sz="1800" dirty="0" err="1" smtClean="0">
                <a:cs typeface="Arial" panose="020B0604020202020204" pitchFamily="34" charset="0"/>
              </a:rPr>
              <a:t>thức</a:t>
            </a:r>
            <a:r>
              <a:rPr lang="en-US" altLang="en-US" sz="1800" dirty="0" smtClean="0">
                <a:cs typeface="Arial" panose="020B0604020202020204" pitchFamily="34" charset="0"/>
              </a:rPr>
              <a:t> </a:t>
            </a:r>
            <a:r>
              <a:rPr lang="en-US" altLang="en-US" sz="1800" dirty="0" err="1" smtClean="0">
                <a:cs typeface="Arial" panose="020B0604020202020204" pitchFamily="34" charset="0"/>
              </a:rPr>
              <a:t>là</a:t>
            </a:r>
            <a:r>
              <a:rPr lang="en-US" altLang="en-US" sz="1800" dirty="0" smtClean="0">
                <a:cs typeface="Arial" panose="020B0604020202020204" pitchFamily="34" charset="0"/>
              </a:rPr>
              <a:t> </a:t>
            </a:r>
            <a:r>
              <a:rPr lang="en-US" altLang="en-US" sz="1800" dirty="0" err="1" smtClean="0">
                <a:cs typeface="Arial" panose="020B0604020202020204" pitchFamily="34" charset="0"/>
              </a:rPr>
              <a:t>tài</a:t>
            </a:r>
            <a:r>
              <a:rPr lang="en-US" altLang="en-US" sz="1800" dirty="0" smtClean="0">
                <a:cs typeface="Arial" panose="020B0604020202020204" pitchFamily="34" charset="0"/>
              </a:rPr>
              <a:t> </a:t>
            </a:r>
            <a:r>
              <a:rPr lang="en-US" altLang="en-US" sz="1800" dirty="0" err="1" smtClean="0">
                <a:cs typeface="Arial" panose="020B0604020202020204" pitchFamily="34" charset="0"/>
              </a:rPr>
              <a:t>nguyên</a:t>
            </a:r>
            <a:r>
              <a:rPr lang="en-US" altLang="en-US" sz="1800" dirty="0" smtClean="0">
                <a:cs typeface="Arial" panose="020B0604020202020204" pitchFamily="34" charset="0"/>
              </a:rPr>
              <a:t> </a:t>
            </a:r>
            <a:r>
              <a:rPr lang="en-US" altLang="en-US" sz="1800" dirty="0" err="1" smtClean="0">
                <a:cs typeface="Arial" panose="020B0604020202020204" pitchFamily="34" charset="0"/>
              </a:rPr>
              <a:t>cơ</a:t>
            </a:r>
            <a:r>
              <a:rPr lang="en-US" altLang="en-US" sz="1800" dirty="0" smtClean="0">
                <a:cs typeface="Arial" panose="020B0604020202020204" pitchFamily="34" charset="0"/>
              </a:rPr>
              <a:t> </a:t>
            </a:r>
            <a:r>
              <a:rPr lang="en-US" altLang="en-US" sz="1800" dirty="0" err="1" smtClean="0">
                <a:cs typeface="Arial" panose="020B0604020202020204" pitchFamily="34" charset="0"/>
              </a:rPr>
              <a:t>bản</a:t>
            </a:r>
            <a:endParaRPr lang="en-US" altLang="en-US" sz="1800" dirty="0" smtClean="0">
              <a:cs typeface="Arial" panose="020B0604020202020204" pitchFamily="34" charset="0"/>
            </a:endParaRPr>
          </a:p>
          <a:p>
            <a:pPr marL="742950" lvl="1" indent="-285750" algn="just" eaLnBrk="1" hangingPunct="1">
              <a:spcBef>
                <a:spcPct val="0"/>
              </a:spcBef>
              <a:buSzPct val="110000"/>
              <a:buFont typeface="Wingdings" panose="05000000000000000000" pitchFamily="2" charset="2"/>
              <a:buChar char="§"/>
            </a:pPr>
            <a:r>
              <a:rPr lang="en-US" altLang="en-US" sz="1800" dirty="0" err="1" smtClean="0">
                <a:cs typeface="Arial" panose="020B0604020202020204" pitchFamily="34" charset="0"/>
              </a:rPr>
              <a:t>Sử</a:t>
            </a:r>
            <a:r>
              <a:rPr lang="en-US" altLang="en-US" sz="1800" dirty="0" smtClean="0">
                <a:cs typeface="Arial" panose="020B0604020202020204" pitchFamily="34" charset="0"/>
              </a:rPr>
              <a:t> </a:t>
            </a:r>
            <a:r>
              <a:rPr lang="en-US" altLang="en-US" sz="1800" dirty="0" err="1" smtClean="0">
                <a:cs typeface="Arial" panose="020B0604020202020204" pitchFamily="34" charset="0"/>
              </a:rPr>
              <a:t>dụng</a:t>
            </a:r>
            <a:r>
              <a:rPr lang="en-US" altLang="en-US" sz="1800" dirty="0" smtClean="0">
                <a:cs typeface="Arial" panose="020B0604020202020204" pitchFamily="34" charset="0"/>
              </a:rPr>
              <a:t> tri </a:t>
            </a:r>
            <a:r>
              <a:rPr lang="en-US" altLang="en-US" sz="1800" dirty="0" err="1" smtClean="0">
                <a:cs typeface="Arial" panose="020B0604020202020204" pitchFamily="34" charset="0"/>
              </a:rPr>
              <a:t>thức</a:t>
            </a:r>
            <a:r>
              <a:rPr lang="en-US" altLang="en-US" sz="1800" dirty="0" smtClean="0">
                <a:cs typeface="Arial" panose="020B0604020202020204" pitchFamily="34" charset="0"/>
              </a:rPr>
              <a:t> </a:t>
            </a:r>
            <a:r>
              <a:rPr lang="en-US" altLang="en-US" sz="1800" dirty="0" err="1" smtClean="0">
                <a:cs typeface="Arial" panose="020B0604020202020204" pitchFamily="34" charset="0"/>
              </a:rPr>
              <a:t>là</a:t>
            </a:r>
            <a:r>
              <a:rPr lang="en-US" altLang="en-US" sz="1800" dirty="0" smtClean="0">
                <a:cs typeface="Arial" panose="020B0604020202020204" pitchFamily="34" charset="0"/>
              </a:rPr>
              <a:t> </a:t>
            </a:r>
            <a:r>
              <a:rPr lang="en-US" altLang="en-US" sz="1800" dirty="0" err="1" smtClean="0">
                <a:cs typeface="Arial" panose="020B0604020202020204" pitchFamily="34" charset="0"/>
              </a:rPr>
              <a:t>động</a:t>
            </a:r>
            <a:r>
              <a:rPr lang="en-US" altLang="en-US" sz="1800" dirty="0" smtClean="0">
                <a:cs typeface="Arial" panose="020B0604020202020204" pitchFamily="34" charset="0"/>
              </a:rPr>
              <a:t> </a:t>
            </a:r>
            <a:r>
              <a:rPr lang="en-US" altLang="en-US" sz="1800" dirty="0" err="1" smtClean="0">
                <a:cs typeface="Arial" panose="020B0604020202020204" pitchFamily="34" charset="0"/>
              </a:rPr>
              <a:t>lực</a:t>
            </a:r>
            <a:r>
              <a:rPr lang="en-US" altLang="en-US" sz="1800" dirty="0" smtClean="0">
                <a:cs typeface="Arial" panose="020B0604020202020204" pitchFamily="34" charset="0"/>
              </a:rPr>
              <a:t> </a:t>
            </a:r>
            <a:r>
              <a:rPr lang="en-US" altLang="en-US" sz="1800" dirty="0" err="1" smtClean="0">
                <a:cs typeface="Arial" panose="020B0604020202020204" pitchFamily="34" charset="0"/>
              </a:rPr>
              <a:t>chủ</a:t>
            </a:r>
            <a:r>
              <a:rPr lang="en-US" altLang="en-US" sz="1800" dirty="0" smtClean="0">
                <a:cs typeface="Arial" panose="020B0604020202020204" pitchFamily="34" charset="0"/>
              </a:rPr>
              <a:t> </a:t>
            </a:r>
            <a:r>
              <a:rPr lang="en-US" altLang="en-US" sz="1800" dirty="0" err="1" smtClean="0">
                <a:cs typeface="Arial" panose="020B0604020202020204" pitchFamily="34" charset="0"/>
              </a:rPr>
              <a:t>chốt</a:t>
            </a:r>
            <a:r>
              <a:rPr lang="en-US" altLang="en-US" sz="1800" dirty="0" smtClean="0">
                <a:cs typeface="Arial" panose="020B0604020202020204" pitchFamily="34" charset="0"/>
              </a:rPr>
              <a:t> </a:t>
            </a:r>
            <a:r>
              <a:rPr lang="en-US" altLang="en-US" sz="1800" dirty="0" err="1" smtClean="0">
                <a:cs typeface="Arial" panose="020B0604020202020204" pitchFamily="34" charset="0"/>
              </a:rPr>
              <a:t>cho</a:t>
            </a:r>
            <a:r>
              <a:rPr lang="en-US" altLang="en-US" sz="1800" dirty="0" smtClean="0">
                <a:cs typeface="Arial" panose="020B0604020202020204" pitchFamily="34" charset="0"/>
              </a:rPr>
              <a:t> </a:t>
            </a:r>
            <a:r>
              <a:rPr lang="en-US" altLang="en-US" sz="1800" dirty="0" err="1" smtClean="0">
                <a:cs typeface="Arial" panose="020B0604020202020204" pitchFamily="34" charset="0"/>
              </a:rPr>
              <a:t>tăng</a:t>
            </a:r>
            <a:r>
              <a:rPr lang="en-US" altLang="en-US" sz="1800" dirty="0" smtClean="0">
                <a:cs typeface="Arial" panose="020B0604020202020204" pitchFamily="34" charset="0"/>
              </a:rPr>
              <a:t> </a:t>
            </a:r>
            <a:r>
              <a:rPr lang="en-US" altLang="en-US" sz="1800" dirty="0" err="1" smtClean="0">
                <a:cs typeface="Arial" panose="020B0604020202020204" pitchFamily="34" charset="0"/>
              </a:rPr>
              <a:t>trưởng</a:t>
            </a:r>
            <a:r>
              <a:rPr lang="en-US" altLang="en-US" sz="1800" dirty="0" smtClean="0">
                <a:cs typeface="Arial" panose="020B0604020202020204" pitchFamily="34" charset="0"/>
              </a:rPr>
              <a:t> </a:t>
            </a:r>
            <a:r>
              <a:rPr lang="en-US" altLang="en-US" sz="1800" dirty="0" err="1" smtClean="0">
                <a:cs typeface="Arial" panose="020B0604020202020204" pitchFamily="34" charset="0"/>
              </a:rPr>
              <a:t>kinh</a:t>
            </a:r>
            <a:r>
              <a:rPr lang="en-US" altLang="en-US" sz="1800" dirty="0" smtClean="0">
                <a:cs typeface="Arial" panose="020B0604020202020204" pitchFamily="34" charset="0"/>
              </a:rPr>
              <a:t> </a:t>
            </a:r>
            <a:r>
              <a:rPr lang="en-US" altLang="en-US" sz="1800" dirty="0" err="1" smtClean="0">
                <a:cs typeface="Arial" panose="020B0604020202020204" pitchFamily="34" charset="0"/>
              </a:rPr>
              <a:t>tế</a:t>
            </a:r>
            <a:endParaRPr lang="en-US" altLang="en-US" sz="1800" dirty="0" smtClean="0">
              <a:cs typeface="Arial" panose="020B0604020202020204" pitchFamily="34" charset="0"/>
            </a:endParaRPr>
          </a:p>
          <a:p>
            <a:pPr algn="just"/>
            <a:r>
              <a:rPr lang="en-US" altLang="en-US" sz="1800" i="1" u="sng" dirty="0" err="1" smtClean="0">
                <a:cs typeface="Arial" panose="020B0604020202020204" pitchFamily="34" charset="0"/>
              </a:rPr>
              <a:t>Hình</a:t>
            </a:r>
            <a:r>
              <a:rPr lang="en-US" altLang="en-US" sz="1800" i="1" u="sng" dirty="0" smtClean="0">
                <a:cs typeface="Arial" panose="020B0604020202020204" pitchFamily="34" charset="0"/>
              </a:rPr>
              <a:t> </a:t>
            </a:r>
            <a:r>
              <a:rPr lang="en-US" altLang="en-US" sz="1800" i="1" u="sng" dirty="0" err="1" smtClean="0">
                <a:cs typeface="Arial" panose="020B0604020202020204" pitchFamily="34" charset="0"/>
              </a:rPr>
              <a:t>vẽ</a:t>
            </a:r>
            <a:r>
              <a:rPr lang="en-US" altLang="en-US" sz="1800" dirty="0" smtClean="0">
                <a:cs typeface="Arial" panose="020B0604020202020204" pitchFamily="34" charset="0"/>
              </a:rPr>
              <a:t>: </a:t>
            </a:r>
            <a:r>
              <a:rPr lang="en-US" altLang="en-US" sz="1800" dirty="0" err="1" smtClean="0">
                <a:cs typeface="Arial" panose="020B0604020202020204" pitchFamily="34" charset="0"/>
              </a:rPr>
              <a:t>Năm</a:t>
            </a:r>
            <a:r>
              <a:rPr lang="en-US" altLang="en-US" sz="1800" dirty="0" smtClean="0">
                <a:cs typeface="Arial" panose="020B0604020202020204" pitchFamily="34" charset="0"/>
              </a:rPr>
              <a:t> 2003, </a:t>
            </a:r>
            <a:r>
              <a:rPr lang="en-US" altLang="en-US" sz="1800" dirty="0" err="1" smtClean="0">
                <a:cs typeface="Arial" panose="020B0604020202020204" pitchFamily="34" charset="0"/>
              </a:rPr>
              <a:t>đóng</a:t>
            </a:r>
            <a:r>
              <a:rPr lang="en-US" altLang="en-US" sz="1800" dirty="0" smtClean="0">
                <a:cs typeface="Arial" panose="020B0604020202020204" pitchFamily="34" charset="0"/>
              </a:rPr>
              <a:t> </a:t>
            </a:r>
            <a:r>
              <a:rPr lang="en-US" altLang="en-US" sz="1800" dirty="0" err="1" smtClean="0">
                <a:cs typeface="Arial" panose="020B0604020202020204" pitchFamily="34" charset="0"/>
              </a:rPr>
              <a:t>góp</a:t>
            </a:r>
            <a:r>
              <a:rPr lang="en-US" altLang="en-US" sz="1800" dirty="0" smtClean="0">
                <a:cs typeface="Arial" panose="020B0604020202020204" pitchFamily="34" charset="0"/>
              </a:rPr>
              <a:t> </a:t>
            </a:r>
            <a:r>
              <a:rPr lang="en-US" altLang="en-US" sz="1800" dirty="0" err="1" smtClean="0">
                <a:cs typeface="Arial" panose="020B0604020202020204" pitchFamily="34" charset="0"/>
              </a:rPr>
              <a:t>của</a:t>
            </a:r>
            <a:r>
              <a:rPr lang="en-US" altLang="en-US" sz="1800" dirty="0" smtClean="0">
                <a:cs typeface="Arial" panose="020B0604020202020204" pitchFamily="34" charset="0"/>
              </a:rPr>
              <a:t> tri </a:t>
            </a:r>
            <a:r>
              <a:rPr lang="en-US" altLang="en-US" sz="1800" dirty="0" err="1" smtClean="0">
                <a:cs typeface="Arial" panose="020B0604020202020204" pitchFamily="34" charset="0"/>
              </a:rPr>
              <a:t>thức</a:t>
            </a:r>
            <a:r>
              <a:rPr lang="en-US" altLang="en-US" sz="1800" dirty="0" smtClean="0">
                <a:cs typeface="Arial" panose="020B0604020202020204" pitchFamily="34" charset="0"/>
              </a:rPr>
              <a:t> </a:t>
            </a:r>
            <a:r>
              <a:rPr lang="en-US" altLang="en-US" sz="1800" dirty="0" err="1" smtClean="0">
                <a:cs typeface="Arial" panose="020B0604020202020204" pitchFamily="34" charset="0"/>
              </a:rPr>
              <a:t>cho</a:t>
            </a:r>
            <a:r>
              <a:rPr lang="en-US" altLang="en-US" sz="1800" dirty="0" smtClean="0">
                <a:cs typeface="Arial" panose="020B0604020202020204" pitchFamily="34" charset="0"/>
              </a:rPr>
              <a:t> </a:t>
            </a:r>
            <a:r>
              <a:rPr lang="en-US" altLang="en-US" sz="1800" dirty="0" err="1" smtClean="0">
                <a:cs typeface="Arial" panose="020B0604020202020204" pitchFamily="34" charset="0"/>
              </a:rPr>
              <a:t>tăng</a:t>
            </a:r>
            <a:r>
              <a:rPr lang="en-US" altLang="en-US" sz="1800" dirty="0" smtClean="0">
                <a:cs typeface="Arial" panose="020B0604020202020204" pitchFamily="34" charset="0"/>
              </a:rPr>
              <a:t> GDP/</a:t>
            </a:r>
            <a:r>
              <a:rPr lang="en-US" altLang="en-US" sz="1800" dirty="0" err="1" smtClean="0">
                <a:cs typeface="Arial" panose="020B0604020202020204" pitchFamily="34" charset="0"/>
              </a:rPr>
              <a:t>đầu</a:t>
            </a:r>
            <a:r>
              <a:rPr lang="en-US" altLang="en-US" sz="1800" dirty="0" smtClean="0">
                <a:cs typeface="Arial" panose="020B0604020202020204" pitchFamily="34" charset="0"/>
              </a:rPr>
              <a:t> </a:t>
            </a:r>
            <a:r>
              <a:rPr lang="en-US" altLang="en-US" sz="1800" dirty="0" err="1" smtClean="0">
                <a:cs typeface="Arial" panose="020B0604020202020204" pitchFamily="34" charset="0"/>
              </a:rPr>
              <a:t>người</a:t>
            </a:r>
            <a:r>
              <a:rPr lang="en-US" altLang="en-US" sz="1800" dirty="0" smtClean="0">
                <a:cs typeface="Arial" panose="020B0604020202020204" pitchFamily="34" charset="0"/>
              </a:rPr>
              <a:t> </a:t>
            </a:r>
            <a:r>
              <a:rPr lang="en-US" altLang="en-US" sz="1800" dirty="0" err="1" smtClean="0">
                <a:cs typeface="Arial" panose="020B0604020202020204" pitchFamily="34" charset="0"/>
              </a:rPr>
              <a:t>của</a:t>
            </a:r>
            <a:r>
              <a:rPr lang="en-US" altLang="en-US" sz="1800" dirty="0" smtClean="0">
                <a:cs typeface="Arial" panose="020B0604020202020204" pitchFamily="34" charset="0"/>
              </a:rPr>
              <a:t> </a:t>
            </a:r>
            <a:r>
              <a:rPr lang="en-US" altLang="en-US" sz="1800" dirty="0" err="1" smtClean="0">
                <a:cs typeface="Arial" panose="020B0604020202020204" pitchFamily="34" charset="0"/>
              </a:rPr>
              <a:t>Hàn</a:t>
            </a:r>
            <a:r>
              <a:rPr lang="en-US" altLang="en-US" sz="1800" dirty="0" smtClean="0">
                <a:cs typeface="Arial" panose="020B0604020202020204" pitchFamily="34" charset="0"/>
              </a:rPr>
              <a:t> </a:t>
            </a:r>
            <a:r>
              <a:rPr lang="en-US" altLang="en-US" sz="1800" dirty="0" err="1" smtClean="0">
                <a:cs typeface="Arial" panose="020B0604020202020204" pitchFamily="34" charset="0"/>
              </a:rPr>
              <a:t>Quốc</a:t>
            </a:r>
            <a:r>
              <a:rPr lang="en-US" altLang="en-US" sz="1800" dirty="0" smtClean="0">
                <a:cs typeface="Arial" panose="020B0604020202020204" pitchFamily="34" charset="0"/>
              </a:rPr>
              <a:t> </a:t>
            </a:r>
            <a:r>
              <a:rPr lang="en-US" altLang="en-US" sz="1800" dirty="0" err="1" smtClean="0">
                <a:cs typeface="Arial" panose="020B0604020202020204" pitchFamily="34" charset="0"/>
              </a:rPr>
              <a:t>gấp</a:t>
            </a:r>
            <a:r>
              <a:rPr lang="en-US" altLang="en-US" sz="1800" dirty="0" smtClean="0">
                <a:cs typeface="Arial" panose="020B0604020202020204" pitchFamily="34" charset="0"/>
              </a:rPr>
              <a:t> </a:t>
            </a:r>
            <a:r>
              <a:rPr lang="en-US" altLang="en-US" sz="1800" dirty="0" err="1" smtClean="0">
                <a:cs typeface="Arial" panose="020B0604020202020204" pitchFamily="34" charset="0"/>
              </a:rPr>
              <a:t>đôi</a:t>
            </a:r>
            <a:r>
              <a:rPr lang="en-US" altLang="en-US" sz="1800" dirty="0" smtClean="0">
                <a:cs typeface="Arial" panose="020B0604020202020204" pitchFamily="34" charset="0"/>
              </a:rPr>
              <a:t> so </a:t>
            </a:r>
            <a:r>
              <a:rPr lang="en-US" altLang="en-US" sz="1800" dirty="0" err="1" smtClean="0">
                <a:cs typeface="Arial" panose="020B0604020202020204" pitchFamily="34" charset="0"/>
              </a:rPr>
              <a:t>với</a:t>
            </a:r>
            <a:r>
              <a:rPr lang="en-US" altLang="en-US" sz="1800" dirty="0" smtClean="0">
                <a:cs typeface="Arial" panose="020B0604020202020204" pitchFamily="34" charset="0"/>
              </a:rPr>
              <a:t> </a:t>
            </a:r>
            <a:r>
              <a:rPr lang="en-US" altLang="en-US" sz="1800" dirty="0" err="1" smtClean="0">
                <a:cs typeface="Arial" panose="020B0604020202020204" pitchFamily="34" charset="0"/>
              </a:rPr>
              <a:t>đóng</a:t>
            </a:r>
            <a:r>
              <a:rPr lang="en-US" altLang="en-US" sz="1800" dirty="0" smtClean="0">
                <a:cs typeface="Arial" panose="020B0604020202020204" pitchFamily="34" charset="0"/>
              </a:rPr>
              <a:t> </a:t>
            </a:r>
            <a:r>
              <a:rPr lang="en-US" altLang="en-US" sz="1800" dirty="0" err="1" smtClean="0">
                <a:cs typeface="Arial" panose="020B0604020202020204" pitchFamily="34" charset="0"/>
              </a:rPr>
              <a:t>góp</a:t>
            </a:r>
            <a:r>
              <a:rPr lang="en-US" altLang="en-US" sz="1800" dirty="0" smtClean="0">
                <a:cs typeface="Arial" panose="020B0604020202020204" pitchFamily="34" charset="0"/>
              </a:rPr>
              <a:t> </a:t>
            </a:r>
            <a:r>
              <a:rPr lang="en-US" altLang="en-US" sz="1800" dirty="0" err="1" smtClean="0">
                <a:cs typeface="Arial" panose="020B0604020202020204" pitchFamily="34" charset="0"/>
              </a:rPr>
              <a:t>của</a:t>
            </a:r>
            <a:r>
              <a:rPr lang="en-US" altLang="en-US" sz="1800" dirty="0" smtClean="0">
                <a:cs typeface="Arial" panose="020B0604020202020204" pitchFamily="34" charset="0"/>
              </a:rPr>
              <a:t> </a:t>
            </a:r>
            <a:r>
              <a:rPr lang="en-US" altLang="en-US" sz="1800" dirty="0" err="1" smtClean="0">
                <a:cs typeface="Arial" panose="020B0604020202020204" pitchFamily="34" charset="0"/>
              </a:rPr>
              <a:t>lao</a:t>
            </a:r>
            <a:r>
              <a:rPr lang="en-US" altLang="en-US" sz="1800" dirty="0" smtClean="0">
                <a:cs typeface="Arial" panose="020B0604020202020204" pitchFamily="34" charset="0"/>
              </a:rPr>
              <a:t> </a:t>
            </a:r>
            <a:r>
              <a:rPr lang="en-US" altLang="en-US" sz="1800" dirty="0" err="1" smtClean="0">
                <a:cs typeface="Arial" panose="020B0604020202020204" pitchFamily="34" charset="0"/>
              </a:rPr>
              <a:t>động</a:t>
            </a:r>
            <a:r>
              <a:rPr lang="en-US" altLang="en-US" sz="1800" dirty="0" smtClean="0">
                <a:cs typeface="Arial" panose="020B0604020202020204" pitchFamily="34" charset="0"/>
              </a:rPr>
              <a:t> </a:t>
            </a:r>
            <a:r>
              <a:rPr lang="en-US" altLang="en-US" sz="1800" dirty="0" err="1" smtClean="0">
                <a:cs typeface="Arial" panose="020B0604020202020204" pitchFamily="34" charset="0"/>
              </a:rPr>
              <a:t>và</a:t>
            </a:r>
            <a:r>
              <a:rPr lang="en-US" altLang="en-US" sz="1800" dirty="0" smtClean="0">
                <a:cs typeface="Arial" panose="020B0604020202020204" pitchFamily="34" charset="0"/>
              </a:rPr>
              <a:t> </a:t>
            </a:r>
            <a:r>
              <a:rPr lang="en-US" altLang="en-US" sz="1800" dirty="0" err="1" smtClean="0">
                <a:cs typeface="Arial" panose="020B0604020202020204" pitchFamily="34" charset="0"/>
              </a:rPr>
              <a:t>vốn</a:t>
            </a:r>
            <a:r>
              <a:rPr lang="en-US" altLang="en-US" sz="1800" dirty="0" smtClean="0">
                <a:cs typeface="Arial" panose="020B0604020202020204" pitchFamily="34" charset="0"/>
              </a:rPr>
              <a:t>. TFP: Total Factor Productivity </a:t>
            </a:r>
            <a:r>
              <a:rPr lang="en-US" altLang="en-US" sz="2000" dirty="0" smtClean="0">
                <a:cs typeface="Arial" panose="020B0604020202020204" pitchFamily="34" charset="0"/>
              </a:rPr>
              <a:t>(</a:t>
            </a:r>
            <a:r>
              <a:rPr lang="en-US" altLang="en-US" sz="1800" dirty="0" smtClean="0">
                <a:solidFill>
                  <a:srgbClr val="7030A0"/>
                </a:solidFill>
                <a:cs typeface="Arial" panose="020B0604020202020204" pitchFamily="34" charset="0"/>
              </a:rPr>
              <a:t>The World Bank. </a:t>
            </a:r>
            <a:r>
              <a:rPr lang="en-US" altLang="en-US" sz="1800" i="1" dirty="0" smtClean="0">
                <a:solidFill>
                  <a:srgbClr val="7030A0"/>
                </a:solidFill>
                <a:cs typeface="Arial" panose="020B0604020202020204" pitchFamily="34" charset="0"/>
              </a:rPr>
              <a:t>Korea as a Knowledge Economy</a:t>
            </a:r>
            <a:r>
              <a:rPr lang="en-US" altLang="en-US" sz="1800" dirty="0" smtClean="0">
                <a:solidFill>
                  <a:srgbClr val="7030A0"/>
                </a:solidFill>
                <a:cs typeface="Arial" panose="020B0604020202020204" pitchFamily="34" charset="0"/>
              </a:rPr>
              <a:t>, 2006</a:t>
            </a:r>
            <a:r>
              <a:rPr lang="en-US" altLang="en-US" sz="1800" i="1" dirty="0" smtClean="0">
                <a:cs typeface="Arial" panose="020B0604020202020204" pitchFamily="34" charset="0"/>
              </a:rPr>
              <a:t>)</a:t>
            </a:r>
            <a:endParaRPr lang="en-US" altLang="en-US" sz="3200" dirty="0" smtClean="0"/>
          </a:p>
          <a:p>
            <a:pPr marL="742950" lvl="1" indent="-285750" algn="just" eaLnBrk="1" hangingPunct="1">
              <a:spcBef>
                <a:spcPct val="0"/>
              </a:spcBef>
              <a:buSzPct val="110000"/>
              <a:buFont typeface="Wingdings" panose="05000000000000000000" pitchFamily="2" charset="2"/>
              <a:buChar char="§"/>
            </a:pPr>
            <a:endParaRPr lang="en-US" altLang="en-US" sz="2000" dirty="0" smtClean="0">
              <a:cs typeface="Arial" panose="020B0604020202020204" pitchFamily="34" charset="0"/>
            </a:endParaRPr>
          </a:p>
        </p:txBody>
      </p:sp>
      <p:sp>
        <p:nvSpPr>
          <p:cNvPr id="2355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EF1501F-CDA0-4F42-8E06-3DCB76E0C788}" type="slidenum">
              <a:rPr lang="en-US" altLang="en-US" sz="1000" smtClean="0"/>
              <a:pPr>
                <a:spcBef>
                  <a:spcPct val="0"/>
                </a:spcBef>
                <a:buClrTx/>
                <a:buSzTx/>
                <a:buFontTx/>
                <a:buNone/>
              </a:pPr>
              <a:t>9</a:t>
            </a:fld>
            <a:endParaRPr lang="en-US" altLang="en-US" sz="1000" smtClean="0"/>
          </a:p>
        </p:txBody>
      </p:sp>
      <p:sp>
        <p:nvSpPr>
          <p:cNvPr id="23556" name="Rectangle 2"/>
          <p:cNvSpPr>
            <a:spLocks noGrp="1" noChangeArrowheads="1"/>
          </p:cNvSpPr>
          <p:nvPr>
            <p:ph type="title"/>
          </p:nvPr>
        </p:nvSpPr>
        <p:spPr>
          <a:xfrm>
            <a:off x="3171825" y="152400"/>
            <a:ext cx="4800600" cy="350838"/>
          </a:xfrm>
        </p:spPr>
        <p:txBody>
          <a:bodyPr/>
          <a:lstStyle/>
          <a:p>
            <a:pPr eaLnBrk="1" hangingPunct="1"/>
            <a:r>
              <a:rPr lang="en-US" altLang="en-US" sz="3200" smtClean="0">
                <a:solidFill>
                  <a:srgbClr val="C00000"/>
                </a:solidFill>
              </a:rPr>
              <a:t>Kinh tế tri thức</a:t>
            </a:r>
            <a:endParaRPr lang="en-US" altLang="en-US" smtClean="0">
              <a:solidFill>
                <a:srgbClr val="C00000"/>
              </a:solidFill>
            </a:endParaRPr>
          </a:p>
        </p:txBody>
      </p:sp>
      <p:pic>
        <p:nvPicPr>
          <p:cNvPr id="2355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79438"/>
            <a:ext cx="7620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70000"/>
          <a:buFont typeface="Wingdings" pitchFamily="2" charset="2"/>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70000"/>
          <a:buFont typeface="Wingdings" pitchFamily="2" charset="2"/>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5485</TotalTime>
  <Words>6453</Words>
  <Application>Microsoft Office PowerPoint</Application>
  <PresentationFormat>On-screen Show (4:3)</PresentationFormat>
  <Paragraphs>717</Paragraphs>
  <Slides>73</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0" baseType="lpstr">
      <vt:lpstr>Arial</vt:lpstr>
      <vt:lpstr>Calibri</vt:lpstr>
      <vt:lpstr>Symbol</vt:lpstr>
      <vt:lpstr>Times New Roman</vt:lpstr>
      <vt:lpstr>Wingdings</vt:lpstr>
      <vt:lpstr>Network</vt:lpstr>
      <vt:lpstr>Bitmap Image</vt:lpstr>
      <vt:lpstr>BÀI GIẢNG MÔN KHAI PHÁ DỮ LIỆU  CHƯƠNG 1. TỔNG QUAN  VỀ KHAI PHÁ DỮ LIỆU</vt:lpstr>
      <vt:lpstr>Nội dung</vt:lpstr>
      <vt:lpstr>1. Tại sao khai phá dữ liệu</vt:lpstr>
      <vt:lpstr>Công nghệ: Bùng nổ dữ liệu: Luật Moore</vt:lpstr>
      <vt:lpstr>Bùng nổ dữ liệu: Giá thành và thể hiện</vt:lpstr>
      <vt:lpstr>Phân bổ lượng dữ liệu theo khu vực</vt:lpstr>
      <vt:lpstr>PowerPoint Presentation</vt:lpstr>
      <vt:lpstr>PowerPoint Presentation</vt:lpstr>
      <vt:lpstr>Kinh tế tri thức</vt:lpstr>
      <vt:lpstr>Kinh tế dịch vụ: Từ dữ liệu tới giá trị</vt:lpstr>
      <vt:lpstr>Quá trình tiến hóa dữ liệu tới trí tuệ</vt:lpstr>
      <vt:lpstr>Dữ liệu lớn không ngừng gia tăng và giá trị</vt:lpstr>
      <vt:lpstr>Giá trị dữ liệu: Thị trường dữ liệu châu Âu</vt:lpstr>
      <vt:lpstr>2. Khái niệm KDD và KPDL</vt:lpstr>
      <vt:lpstr>Quá trình KDD [FPS96]</vt:lpstr>
      <vt:lpstr>Quá trình Khai phá dữ liệu</vt:lpstr>
      <vt:lpstr>Các bước trong quá trình KDD</vt:lpstr>
      <vt:lpstr>Các khái niệm liên quan </vt:lpstr>
      <vt:lpstr>Mô hình quá trình KDD lặp [CCG98]</vt:lpstr>
      <vt:lpstr>Mô hình CRISP-DM 2000</vt:lpstr>
      <vt:lpstr>Khoa học dữ liệu</vt:lpstr>
      <vt:lpstr>Khoa học dữ liệu</vt:lpstr>
      <vt:lpstr>Khoa học dữ liệu: các kỹ năng</vt:lpstr>
      <vt:lpstr>Dữ liệu và Mẫu</vt:lpstr>
      <vt:lpstr>Tính có giá trị</vt:lpstr>
      <vt:lpstr>Tính mới và hữu dụng tiềm năng</vt:lpstr>
      <vt:lpstr>Tính hiểu được, tính hấp dẫn và tri thức</vt:lpstr>
      <vt:lpstr>Kiến trúc điển hình hệ thống KPDL</vt:lpstr>
      <vt:lpstr>Hệ thống CSDL và Hệ thống KPDL</vt:lpstr>
      <vt:lpstr>KPDL và Thông minh kinh doanh</vt:lpstr>
      <vt:lpstr>4. KPDL: Kiểu mẫu được khai phá</vt:lpstr>
      <vt:lpstr>KPDL: Sơ đồ phân loại</vt:lpstr>
      <vt:lpstr>KPDL: Hai loại, Loại dự báo: phân lớp</vt:lpstr>
      <vt:lpstr>Phân lớp</vt:lpstr>
      <vt:lpstr>KPDL Dự báo: Phân lớp</vt:lpstr>
      <vt:lpstr>KPDL dự báo:Hồi quy, mô hình phụ thuộc</vt:lpstr>
      <vt:lpstr>Loại KPDL dự báo: Hồi quy</vt:lpstr>
      <vt:lpstr>Loại KPDL dự báo: Phân tích tồn tại</vt:lpstr>
      <vt:lpstr>Loại KPDL dự báo: Dự đoán</vt:lpstr>
      <vt:lpstr>KPDL dự báo khác</vt:lpstr>
      <vt:lpstr>Học giám sát: kiểu thuật toán điển hình</vt:lpstr>
      <vt:lpstr>KPDL dự báo: mô hình</vt:lpstr>
      <vt:lpstr>KPDL mô tả</vt:lpstr>
      <vt:lpstr>Loại KPDL Mô tả: phân cụm</vt:lpstr>
      <vt:lpstr>Loại KPDL Mô tả: phân tích kết hợp</vt:lpstr>
      <vt:lpstr>Loại KPDL Mô tả: phân tích dãy</vt:lpstr>
      <vt:lpstr>KPDL: Mô tả</vt:lpstr>
      <vt:lpstr>Học không giám sát: Thuật toán điển hình</vt:lpstr>
      <vt:lpstr>Khung nhìn đa chiều của KPDL</vt:lpstr>
      <vt:lpstr>Mọi mẫu khai phá được đều hấp dẫn?</vt:lpstr>
      <vt:lpstr>Tìm được tất cả và chỉ các mẫu hấp dẫn?</vt:lpstr>
      <vt:lpstr>KPDL: Các công nghệ chính</vt:lpstr>
      <vt:lpstr>5. CSDL và KPDL: kiểu dữ liệu</vt:lpstr>
      <vt:lpstr>Phân tích/khai phá: Kiểu đa dạng dữ liệu http://www.kdnuggets.com/polls/2014/data-types-sources-analyzed.html </vt:lpstr>
      <vt:lpstr>KPDL: Dung lượng dữ liệu lớn</vt:lpstr>
      <vt:lpstr>CSDL với KPDL:Truy vấn CSDL</vt:lpstr>
      <vt:lpstr>CSDL với KPDL:Truy vấn KPDL</vt:lpstr>
      <vt:lpstr>Khai phá dữ liệu : Mục tiêu kinh doanh</vt:lpstr>
      <vt:lpstr>Thống kê toán học với KPDL</vt:lpstr>
      <vt:lpstr>Thống kê toán học với KPDL</vt:lpstr>
      <vt:lpstr>Học máy với KPDL</vt:lpstr>
      <vt:lpstr>Tìm kiếm thông tin với KPDL</vt:lpstr>
      <vt:lpstr>7. Ứng dụng cơ bản của KPDL</vt:lpstr>
      <vt:lpstr>Phân tích và quản lý thị trường</vt:lpstr>
      <vt:lpstr>Phân tích kinh doanh: Ba kiểu điển hình</vt:lpstr>
      <vt:lpstr>Phân tích doanh nghiệp &amp; Quản lý rủi ro</vt:lpstr>
      <vt:lpstr>Phân tích kinh doanh: Khai phá quy trình</vt:lpstr>
      <vt:lpstr>Phát hiện gian lận và khai phá mẫu hiếm</vt:lpstr>
      <vt:lpstr>Ứng dụng khác</vt:lpstr>
      <vt:lpstr>Vấn đề chính trong KPDL</vt:lpstr>
      <vt:lpstr>Một số yêu cầu ban đầu</vt:lpstr>
      <vt:lpstr>Ngôn ngữ lập trình nền tảng</vt:lpstr>
      <vt:lpstr>Công cụ phân tích, KHDL và học máy</vt:lpstr>
    </vt:vector>
  </TitlesOfParts>
  <Company>CDiT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duan</dc:title>
  <dc:creator>Hien</dc:creator>
  <cp:lastModifiedBy>DELL</cp:lastModifiedBy>
  <cp:revision>736</cp:revision>
  <cp:lastPrinted>2018-07-02T11:05:11Z</cp:lastPrinted>
  <dcterms:created xsi:type="dcterms:W3CDTF">2004-10-29T08:02:43Z</dcterms:created>
  <dcterms:modified xsi:type="dcterms:W3CDTF">2023-02-03T16:28:38Z</dcterms:modified>
</cp:coreProperties>
</file>